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1" r:id="rId3"/>
    <p:sldId id="292" r:id="rId4"/>
    <p:sldId id="293" r:id="rId5"/>
    <p:sldId id="356" r:id="rId6"/>
    <p:sldId id="357" r:id="rId7"/>
    <p:sldId id="294" r:id="rId8"/>
    <p:sldId id="359" r:id="rId9"/>
    <p:sldId id="360" r:id="rId10"/>
    <p:sldId id="361" r:id="rId11"/>
    <p:sldId id="353" r:id="rId12"/>
    <p:sldId id="268" r:id="rId13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19E"/>
    <a:srgbClr val="205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7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45140-E0FE-482E-B8F7-A56DAC626A1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4D48-F986-45AF-84F8-68E0BCA35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4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4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0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3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43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1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5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1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0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1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E02D9-B857-4C98-AF06-0290955B38E3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F265-01D8-4E1B-9D59-3DE2D600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6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a8bb6302848f243541112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.volodkin@znanierussia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.yavorskaya@znanierussia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diteli.znanierussia.ru/" TargetMode="External"/><Relationship Id="rId7" Type="http://schemas.openxmlformats.org/officeDocument/2006/relationships/hyperlink" Target="https://forms.yandex.ru/u/65a8bb6302848f243541112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masterlect.znanierussia.ru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05BEA7-44BE-4FA2-A46C-95E42BAFFA90}"/>
              </a:ext>
            </a:extLst>
          </p:cNvPr>
          <p:cNvSpPr txBox="1"/>
          <p:nvPr/>
        </p:nvSpPr>
        <p:spPr>
          <a:xfrm>
            <a:off x="838200" y="1855414"/>
            <a:ext cx="113537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  <a:b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Российского общества "Знание" </a:t>
            </a:r>
            <a:b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Хабаровском крае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B14B11-8ABB-4360-9A64-C446C6AC794A}"/>
              </a:ext>
            </a:extLst>
          </p:cNvPr>
          <p:cNvSpPr txBox="1"/>
          <p:nvPr/>
        </p:nvSpPr>
        <p:spPr>
          <a:xfrm>
            <a:off x="838199" y="5292546"/>
            <a:ext cx="10945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филиала Российского общества «Знание»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Хабаровском крае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Володькин Евгений Геннадьевич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05BEA7-44BE-4FA2-A46C-95E42BAFFA90}"/>
              </a:ext>
            </a:extLst>
          </p:cNvPr>
          <p:cNvSpPr txBox="1"/>
          <p:nvPr/>
        </p:nvSpPr>
        <p:spPr>
          <a:xfrm>
            <a:off x="7733231" y="5693636"/>
            <a:ext cx="522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ноября 2024 г.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1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>
            <a:extLst>
              <a:ext uri="{FF2B5EF4-FFF2-40B4-BE49-F238E27FC236}">
                <a16:creationId xmlns:a16="http://schemas.microsoft.com/office/drawing/2014/main" xmlns="" id="{0E982482-329B-4F15-96F1-C04FAB2B9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" y="1485900"/>
            <a:ext cx="3100532" cy="3124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8CCE84-6C10-42E2-A18B-ABE50CB55FA9}"/>
              </a:ext>
            </a:extLst>
          </p:cNvPr>
          <p:cNvSpPr txBox="1"/>
          <p:nvPr/>
        </p:nvSpPr>
        <p:spPr>
          <a:xfrm>
            <a:off x="395360" y="4607490"/>
            <a:ext cx="4509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нужно сделать: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29 ноября – разработать концепцию мероприятия и отправить заявку;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декабря – получить грант на реализацию проекта! результаты конкурса будут опубликованы здесь;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декабря – провести мероприятие и сдать отчет.</a:t>
            </a:r>
          </a:p>
          <a:p>
            <a:pPr marL="361950" indent="-361950">
              <a:buAutoNum type="arabicPeriod"/>
            </a:pPr>
            <a:endParaRPr lang="ru-RU" sz="14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blob:https://web.telegram.org/85b0bb33-0e84-4465-b4ee-6102aeb06982">
            <a:extLst>
              <a:ext uri="{FF2B5EF4-FFF2-40B4-BE49-F238E27FC236}">
                <a16:creationId xmlns:a16="http://schemas.microsoft.com/office/drawing/2014/main" xmlns="" id="{5642C2E9-1950-4613-B16B-F3309E01B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60C47EE-4B74-4D0C-BFF8-7AF173B89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420" y="1073085"/>
            <a:ext cx="3158359" cy="31583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08C129-7D2E-4446-81DB-3B397EB64E02}"/>
              </a:ext>
            </a:extLst>
          </p:cNvPr>
          <p:cNvSpPr txBox="1"/>
          <p:nvPr/>
        </p:nvSpPr>
        <p:spPr>
          <a:xfrm>
            <a:off x="2532038" y="549865"/>
            <a:ext cx="101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проекты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9D81F8-5F16-4B24-B9BB-06195A46248B}"/>
              </a:ext>
            </a:extLst>
          </p:cNvPr>
          <p:cNvSpPr txBox="1"/>
          <p:nvPr/>
        </p:nvSpPr>
        <p:spPr>
          <a:xfrm>
            <a:off x="7522779" y="1564885"/>
            <a:ext cx="42028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 «Знание» и Движение Первых дали старт новому Всероссийскому конкурсу создателей и производителей отечественных игр и игрушек.</a:t>
            </a:r>
          </a:p>
          <a:p>
            <a:pPr algn="ctr"/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игры и игрушки должны помочь детям лучше узнать историю своей страны, воспитать патриотические чувства, с ранних лет развивать творческое и научно-техническое мышление.</a:t>
            </a:r>
          </a:p>
          <a:p>
            <a:pPr algn="ctr"/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участие в конкурсе может любой гражданин Российской Федерации от 14 лет.</a:t>
            </a:r>
          </a:p>
          <a:p>
            <a:pPr algn="ctr"/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Предложить свои идеи могут: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любители и профессионалы;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и взрослые творческие коллективы;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игр и игрушек.</a:t>
            </a:r>
          </a:p>
          <a:p>
            <a:pPr algn="ctr"/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с 16 ноября по 14 февраля.</a:t>
            </a:r>
          </a:p>
          <a:p>
            <a:pPr algn="ctr"/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 на сайте </a:t>
            </a:r>
            <a:b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Российского общества «Знание»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5848C59-F9A4-4296-B1B8-E6ABF253B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310" y="4399374"/>
            <a:ext cx="2310330" cy="22906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6A2FFE-F71A-4A97-917B-D586C67733BA}"/>
              </a:ext>
            </a:extLst>
          </p:cNvPr>
          <p:cNvSpPr txBox="1"/>
          <p:nvPr/>
        </p:nvSpPr>
        <p:spPr>
          <a:xfrm>
            <a:off x="7974812" y="5190779"/>
            <a:ext cx="355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интеллектуальные игры от проекта для слушателей курса «Россия — мои горизонты»!</a:t>
            </a:r>
          </a:p>
          <a:p>
            <a:pPr algn="ctr"/>
            <a:endParaRPr lang="ru-RU" sz="10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периодически.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63F9CC-F534-46EE-BB0B-379DA4671CAC}"/>
              </a:ext>
            </a:extLst>
          </p:cNvPr>
          <p:cNvSpPr txBox="1"/>
          <p:nvPr/>
        </p:nvSpPr>
        <p:spPr>
          <a:xfrm>
            <a:off x="5743310" y="365199"/>
            <a:ext cx="420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Следите за анонсами в чатах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56AEC478-C2E5-4231-A089-50684417F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963" y="431321"/>
            <a:ext cx="10283380" cy="6858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в протокол поручений: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680420" y="1548442"/>
            <a:ext cx="11033768" cy="5122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1800" b="1" dirty="0">
                <a:solidFill>
                  <a:srgbClr val="28619E"/>
                </a:solidFill>
              </a:rPr>
              <a:t>Проводить в каждом образовательном учреждении не менее одного тематического кинопоказа </a:t>
            </a:r>
            <a:br>
              <a:rPr lang="ru-RU" sz="1800" b="1" dirty="0">
                <a:solidFill>
                  <a:srgbClr val="28619E"/>
                </a:solidFill>
              </a:rPr>
            </a:br>
            <a:r>
              <a:rPr lang="ru-RU" sz="1800" b="1" dirty="0">
                <a:solidFill>
                  <a:srgbClr val="28619E"/>
                </a:solidFill>
              </a:rPr>
              <a:t>акции </a:t>
            </a:r>
            <a:r>
              <a:rPr lang="ru-RU" sz="1800" b="1" dirty="0" err="1">
                <a:solidFill>
                  <a:srgbClr val="28619E"/>
                </a:solidFill>
              </a:rPr>
              <a:t>Знание.Кино</a:t>
            </a:r>
            <a:r>
              <a:rPr lang="ru-RU" sz="1800" b="1" dirty="0">
                <a:solidFill>
                  <a:srgbClr val="28619E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28619E"/>
                </a:solidFill>
              </a:rPr>
              <a:t>	Срок: ежемесячно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1800" b="1" dirty="0">
                <a:solidFill>
                  <a:srgbClr val="28619E"/>
                </a:solidFill>
              </a:rPr>
              <a:t>Проводить в каждом образовательном учреждении не менее одной лекции Российского общества «Знание»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28619E"/>
                </a:solidFill>
              </a:rPr>
              <a:t>	Срок: в ежемесячно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800" b="1" dirty="0">
                <a:solidFill>
                  <a:srgbClr val="28619E"/>
                </a:solidFill>
              </a:rPr>
              <a:t>Принимать участие в информационной поддержке реализации проектов Российского общества «Знание» (размещение информации на официальном сайте и соц. сети школы)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28619E"/>
                </a:solidFill>
              </a:rPr>
              <a:t>	Срок: в текущем порядке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800" b="1" dirty="0">
                <a:solidFill>
                  <a:srgbClr val="28619E"/>
                </a:solidFill>
              </a:rPr>
              <a:t>Довести информацию до родительских комитетов и разместить информацию о планируемой заявке в форму: </a:t>
            </a:r>
            <a:r>
              <a:rPr lang="en-US" sz="1800" b="1" dirty="0">
                <a:solidFill>
                  <a:srgbClr val="28619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https://forms.yandex.ru/u/65a8bb6302848f2435411121/</a:t>
            </a:r>
            <a:r>
              <a:rPr lang="ru-RU" sz="1800" b="1" dirty="0">
                <a:solidFill>
                  <a:srgbClr val="28619E"/>
                </a:solidFill>
              </a:rPr>
              <a:t> на вторую волну заявок.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28619E"/>
                </a:solidFill>
              </a:rPr>
              <a:t>	Срок: до 8 декабря 2024 г.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800" b="1" dirty="0">
                <a:solidFill>
                  <a:srgbClr val="C00000"/>
                </a:solidFill>
              </a:rPr>
              <a:t>Муниципальным координаторам следить за новостями рабочих чатов и доводить информацию до школьных ответственных по проектам РОЗ и оказывать консультативную поддержку.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	Срок: в текущем порядке</a:t>
            </a:r>
          </a:p>
          <a:p>
            <a:pPr marL="0" indent="0">
              <a:buNone/>
            </a:pPr>
            <a:endParaRPr lang="ru-RU" sz="1800" b="1" dirty="0"/>
          </a:p>
          <a:p>
            <a:pPr marL="457200" indent="-457200">
              <a:buFont typeface="Arial" panose="020B0604020202020204" pitchFamily="34" charset="0"/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3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C18662-07FF-4B82-A7C5-E760A06E011B}"/>
              </a:ext>
            </a:extLst>
          </p:cNvPr>
          <p:cNvSpPr txBox="1"/>
          <p:nvPr/>
        </p:nvSpPr>
        <p:spPr>
          <a:xfrm>
            <a:off x="2467870" y="572879"/>
            <a:ext cx="101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49275B5-9705-4CE3-BAD9-0B0A2AC46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48216"/>
              </p:ext>
            </p:extLst>
          </p:nvPr>
        </p:nvGraphicFramePr>
        <p:xfrm>
          <a:off x="1130060" y="1898442"/>
          <a:ext cx="10515600" cy="3733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4695">
                  <a:extLst>
                    <a:ext uri="{9D8B030D-6E8A-4147-A177-3AD203B41FA5}">
                      <a16:colId xmlns:a16="http://schemas.microsoft.com/office/drawing/2014/main" xmlns="" val="298876508"/>
                    </a:ext>
                  </a:extLst>
                </a:gridCol>
                <a:gridCol w="5520905">
                  <a:extLst>
                    <a:ext uri="{9D8B030D-6E8A-4147-A177-3AD203B41FA5}">
                      <a16:colId xmlns:a16="http://schemas.microsoft.com/office/drawing/2014/main" xmlns="" val="2548277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филиала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Российского общества «Знание»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Хабаровском крае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Володькин Евгений Геннадьевич, </a:t>
                      </a:r>
                      <a:b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8-909-802-19-17, </a:t>
                      </a:r>
                      <a:b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lang="ru-RU" sz="18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volodkin</a:t>
                      </a:r>
                      <a:r>
                        <a:rPr lang="ru-RU" sz="18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@</a:t>
                      </a:r>
                      <a:r>
                        <a:rPr lang="en-US" sz="1800" u="sng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znanierussia</a:t>
                      </a:r>
                      <a:r>
                        <a:rPr lang="ru-RU" sz="18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ru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филиала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Российского общества «Знание»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Хабаровском крае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Яворская Татьяна Николаевна,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8-929-409-18-09</a:t>
                      </a:r>
                      <a:b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t</a:t>
                      </a:r>
                      <a:r>
                        <a:rPr lang="ru-RU" sz="16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1600" u="sng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yavorskaya</a:t>
                      </a:r>
                      <a:r>
                        <a:rPr lang="ru-RU" sz="16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@</a:t>
                      </a:r>
                      <a:r>
                        <a:rPr lang="en-US" sz="1600" u="sng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znanierussia</a:t>
                      </a:r>
                      <a:r>
                        <a:rPr lang="ru-RU" sz="1600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1600" u="sng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ru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963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12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C18662-07FF-4B82-A7C5-E760A06E011B}"/>
              </a:ext>
            </a:extLst>
          </p:cNvPr>
          <p:cNvSpPr txBox="1"/>
          <p:nvPr/>
        </p:nvSpPr>
        <p:spPr>
          <a:xfrm>
            <a:off x="2532038" y="549865"/>
            <a:ext cx="101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Повестка: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8CCE84-6C10-42E2-A18B-ABE50CB55FA9}"/>
              </a:ext>
            </a:extLst>
          </p:cNvPr>
          <p:cNvSpPr txBox="1"/>
          <p:nvPr/>
        </p:nvSpPr>
        <p:spPr>
          <a:xfrm>
            <a:off x="1088111" y="1915727"/>
            <a:ext cx="10015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AutoNum type="arabicPeriod"/>
            </a:pPr>
            <a: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конкурса инициатив родительских сообществ</a:t>
            </a:r>
          </a:p>
          <a:p>
            <a:pPr marL="361950" indent="-361950">
              <a:buAutoNum type="arabicPeriod"/>
            </a:pPr>
            <a:endParaRPr lang="ru-RU" sz="28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AutoNum type="arabicPeriod"/>
            </a:pPr>
            <a: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 мастер-лекции от «Знаний»</a:t>
            </a:r>
          </a:p>
          <a:p>
            <a:pPr marL="361950" indent="-361950">
              <a:buAutoNum type="arabicPeriod"/>
            </a:pPr>
            <a:endParaRPr lang="ru-RU" sz="28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Tx/>
              <a:buAutoNum type="arabicPeriod"/>
            </a:pPr>
            <a: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текущих лекториев</a:t>
            </a:r>
          </a:p>
          <a:p>
            <a:pPr marL="361950" indent="-361950">
              <a:buAutoNum type="arabicPeriod"/>
            </a:pPr>
            <a:endParaRPr lang="ru-RU" sz="28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AutoNum type="arabicPeriod"/>
            </a:pPr>
            <a: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Ежемесячные тематические кинопоказы</a:t>
            </a:r>
          </a:p>
          <a:p>
            <a:pPr marL="361950" indent="-361950">
              <a:buAutoNum type="arabicPeriod"/>
            </a:pPr>
            <a:endParaRPr lang="ru-RU" sz="28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AutoNum type="arabicPeriod"/>
            </a:pPr>
            <a: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1617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713"/>
            <a:ext cx="12191998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C18662-07FF-4B82-A7C5-E760A06E011B}"/>
              </a:ext>
            </a:extLst>
          </p:cNvPr>
          <p:cNvSpPr txBox="1"/>
          <p:nvPr/>
        </p:nvSpPr>
        <p:spPr>
          <a:xfrm>
            <a:off x="2532038" y="549865"/>
            <a:ext cx="101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инициатив родительских сообществ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8CCE84-6C10-42E2-A18B-ABE50CB55FA9}"/>
              </a:ext>
            </a:extLst>
          </p:cNvPr>
          <p:cNvSpPr txBox="1"/>
          <p:nvPr/>
        </p:nvSpPr>
        <p:spPr>
          <a:xfrm>
            <a:off x="546558" y="1399551"/>
            <a:ext cx="44421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от школ:</a:t>
            </a:r>
          </a:p>
          <a:p>
            <a:endParaRPr lang="ru-RU" sz="1400" b="1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</a:t>
            </a:r>
            <a:r>
              <a:rPr lang="ru-RU" sz="1400" dirty="0" err="1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Кенайского</a:t>
            </a: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Гимназия №1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"Поселок Токи«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гимназия № 6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№ 20 г. Вяземского им. </a:t>
            </a:r>
            <a:r>
              <a:rPr lang="ru-RU" sz="1400" dirty="0" err="1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Ф.П.Котляра</a:t>
            </a:r>
            <a:endParaRPr lang="ru-RU" sz="14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№15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№2 г. Вяземского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ООШ с. Капитоновка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ООШ с. 0традное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№85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п. </a:t>
            </a:r>
            <a:r>
              <a:rPr lang="ru-RU" sz="1400" dirty="0" err="1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Дормидонтовка</a:t>
            </a:r>
            <a:endParaRPr lang="ru-RU" sz="14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гимназия №8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№14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№14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№14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ООШ № 2 Р.П.СОЛНЕЧНЫЙ</a:t>
            </a:r>
          </a:p>
          <a:p>
            <a:pPr marL="361950" indent="-361950">
              <a:buAutoNum type="arabicPeriod"/>
            </a:pP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ООШ с. </a:t>
            </a:r>
            <a:r>
              <a:rPr lang="ru-RU" sz="1400" dirty="0" err="1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Иннокентьевка</a:t>
            </a:r>
            <a:endParaRPr lang="ru-RU" sz="14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1FFB11-7BAB-4E27-BB4D-B02865034B6C}"/>
              </a:ext>
            </a:extLst>
          </p:cNvPr>
          <p:cNvSpPr txBox="1"/>
          <p:nvPr/>
        </p:nvSpPr>
        <p:spPr>
          <a:xfrm>
            <a:off x="515319" y="5908100"/>
            <a:ext cx="4732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ru-RU" sz="16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волна конкурса:</a:t>
            </a:r>
            <a:r>
              <a:rPr lang="en-US" sz="16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ноябрь-декабрь</a:t>
            </a:r>
            <a:endParaRPr lang="en-US" sz="16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/>
            <a:r>
              <a:rPr lang="ru-RU" sz="16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проекта: 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https://roditeli.znanierussia.ru/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069" y="1218750"/>
            <a:ext cx="3220267" cy="214600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29611"/>
              </p:ext>
            </p:extLst>
          </p:nvPr>
        </p:nvGraphicFramePr>
        <p:xfrm>
          <a:off x="4458520" y="3904545"/>
          <a:ext cx="7117472" cy="188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389">
                  <a:extLst>
                    <a:ext uri="{9D8B030D-6E8A-4147-A177-3AD203B41FA5}">
                      <a16:colId xmlns:a16="http://schemas.microsoft.com/office/drawing/2014/main" xmlns="" val="1403292325"/>
                    </a:ext>
                  </a:extLst>
                </a:gridCol>
                <a:gridCol w="1966823">
                  <a:extLst>
                    <a:ext uri="{9D8B030D-6E8A-4147-A177-3AD203B41FA5}">
                      <a16:colId xmlns:a16="http://schemas.microsoft.com/office/drawing/2014/main" xmlns="" val="2542186101"/>
                    </a:ext>
                  </a:extLst>
                </a:gridCol>
                <a:gridCol w="2268747">
                  <a:extLst>
                    <a:ext uri="{9D8B030D-6E8A-4147-A177-3AD203B41FA5}">
                      <a16:colId xmlns:a16="http://schemas.microsoft.com/office/drawing/2014/main" xmlns="" val="3858274943"/>
                    </a:ext>
                  </a:extLst>
                </a:gridCol>
                <a:gridCol w="1034513">
                  <a:extLst>
                    <a:ext uri="{9D8B030D-6E8A-4147-A177-3AD203B41FA5}">
                      <a16:colId xmlns:a16="http://schemas.microsoft.com/office/drawing/2014/main" xmlns="" val="4111404950"/>
                    </a:ext>
                  </a:extLst>
                </a:gridCol>
              </a:tblGrid>
              <a:tr h="213286">
                <a:tc>
                  <a:txBody>
                    <a:bodyPr/>
                    <a:lstStyle/>
                    <a:p>
                      <a:r>
                        <a:rPr lang="ru-RU" sz="1600" dirty="0"/>
                        <a:t>Учреждение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Тема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Направление</a:t>
                      </a:r>
                      <a:r>
                        <a:rPr lang="ru-RU" sz="1600" baseline="0" dirty="0"/>
                        <a:t>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Размер премии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774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гимназия №8 </a:t>
                      </a:r>
                      <a:b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Хабаровска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«Экспозиция «Время выбрало нас...»,  посвященная героям СВО Краснофлотского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российского </a:t>
                      </a:r>
                    </a:p>
                    <a:p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национального исторического </a:t>
                      </a:r>
                    </a:p>
                    <a:p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824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МОУ ООШ с. Капитоновка Вяземского </a:t>
                      </a:r>
                    </a:p>
                    <a:p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Краеведы 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российского </a:t>
                      </a:r>
                    </a:p>
                    <a:p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Национального</a:t>
                      </a:r>
                      <a:r>
                        <a:rPr lang="ru-RU" sz="1050" b="0" baseline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исторического</a:t>
                      </a:r>
                      <a:r>
                        <a:rPr lang="ru-RU" sz="1050" b="0" baseline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>
                          <a:solidFill>
                            <a:srgbClr val="2861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тыс. руб.</a:t>
                      </a:r>
                    </a:p>
                    <a:p>
                      <a:endParaRPr lang="ru-RU" sz="1050" b="0" dirty="0">
                        <a:solidFill>
                          <a:schemeClr val="dk1"/>
                        </a:solidFill>
                        <a:latin typeface="+mn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272923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92455" y="3515254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победители: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18932" y="2022404"/>
            <a:ext cx="3741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Определено </a:t>
            </a:r>
            <a:br>
              <a:rPr lang="ru-RU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победителей из 78 регионов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7" b="100000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15" y="3539300"/>
            <a:ext cx="781909" cy="73048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95652A-D0DB-4576-B3D1-E13C66CE7D3F}"/>
              </a:ext>
            </a:extLst>
          </p:cNvPr>
          <p:cNvSpPr/>
          <p:nvPr/>
        </p:nvSpPr>
        <p:spPr>
          <a:xfrm>
            <a:off x="5763448" y="5877321"/>
            <a:ext cx="5961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8619E"/>
                </a:solidFill>
              </a:rPr>
              <a:t>Форма регистрации для поддержки в Хабаровском крае:</a:t>
            </a:r>
            <a:endParaRPr lang="en-US" b="1" dirty="0">
              <a:solidFill>
                <a:srgbClr val="28619E"/>
              </a:solidFill>
            </a:endParaRPr>
          </a:p>
          <a:p>
            <a:pPr algn="r"/>
            <a:r>
              <a:rPr lang="en-US" dirty="0">
                <a:solidFill>
                  <a:srgbClr val="28619E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https://forms.yandex.ru/u/65a8bb6302848f2435411121/</a:t>
            </a:r>
            <a:r>
              <a:rPr lang="ru-RU" dirty="0">
                <a:solidFill>
                  <a:srgbClr val="28619E"/>
                </a:solidFill>
              </a:rPr>
              <a:t>  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BB17974-E1C5-4AEE-B27C-FBE2DB514D4C}"/>
              </a:ext>
            </a:extLst>
          </p:cNvPr>
          <p:cNvSpPr/>
          <p:nvPr/>
        </p:nvSpPr>
        <p:spPr>
          <a:xfrm>
            <a:off x="5575035" y="1366674"/>
            <a:ext cx="298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подано 6171 заявка</a:t>
            </a:r>
          </a:p>
        </p:txBody>
      </p:sp>
    </p:spTree>
    <p:extLst>
      <p:ext uri="{BB962C8B-B14F-4D97-AF65-F5344CB8AC3E}">
        <p14:creationId xmlns:p14="http://schemas.microsoft.com/office/powerpoint/2010/main" val="56207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C18662-07FF-4B82-A7C5-E760A06E011B}"/>
              </a:ext>
            </a:extLst>
          </p:cNvPr>
          <p:cNvSpPr txBox="1"/>
          <p:nvPr/>
        </p:nvSpPr>
        <p:spPr>
          <a:xfrm>
            <a:off x="2532038" y="549865"/>
            <a:ext cx="101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 мастер-лекции от «Знаний»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30941"/>
          <a:stretch/>
        </p:blipFill>
        <p:spPr>
          <a:xfrm>
            <a:off x="532472" y="1495835"/>
            <a:ext cx="6128086" cy="4922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292" y="3507439"/>
            <a:ext cx="5671227" cy="3239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8CCE84-6C10-42E2-A18B-ABE50CB55FA9}"/>
              </a:ext>
            </a:extLst>
          </p:cNvPr>
          <p:cNvSpPr txBox="1"/>
          <p:nvPr/>
        </p:nvSpPr>
        <p:spPr>
          <a:xfrm>
            <a:off x="4297602" y="1539093"/>
            <a:ext cx="736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проекта: </a:t>
            </a:r>
            <a:r>
              <a:rPr lang="en-US" sz="16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https://masterlect.znanierussia.ru/</a:t>
            </a:r>
            <a:r>
              <a:rPr lang="ru-RU" sz="16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code-qr.ru/storage/generated/2024/11/20/5aa9a2745b89633cdf83a19e35ea29d2/20241120230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00" y="2013275"/>
            <a:ext cx="1298357" cy="12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>
            <a:extLst>
              <a:ext uri="{FF2B5EF4-FFF2-40B4-BE49-F238E27FC236}">
                <a16:creationId xmlns:a16="http://schemas.microsoft.com/office/drawing/2014/main" xmlns="" id="{B0BD12DC-84E0-454C-B7B5-3079AB3A9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930373"/>
            <a:ext cx="10555224" cy="655634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Знание.Герои</a:t>
            </a:r>
            <a:endParaRPr lang="ru-RU" sz="31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73171"/>
              </p:ext>
            </p:extLst>
          </p:nvPr>
        </p:nvGraphicFramePr>
        <p:xfrm>
          <a:off x="686022" y="2093463"/>
          <a:ext cx="10555223" cy="2769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7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0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04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0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01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52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85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92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Июнь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Июль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Август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Сентябрь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Октябрь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Ноябрь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Город Хабаровск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Советско-Гаванский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</a:rPr>
                        <a:t>Город Комсомольск-на-Амуре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</a:rPr>
                        <a:t>Ванинский район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</a:rPr>
                        <a:t>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</a:rPr>
                        <a:t>Комсомольский район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err="1">
                          <a:effectLst/>
                        </a:rPr>
                        <a:t>Тугуро-Чумиканский</a:t>
                      </a:r>
                      <a:r>
                        <a:rPr lang="ru-RU" sz="1600" b="1" u="none" strike="noStrike" dirty="0">
                          <a:effectLst/>
                        </a:rPr>
                        <a:t>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</a:rPr>
                        <a:t>Хабаровский район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Вяземский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 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12648" y="1416493"/>
            <a:ext cx="10628598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/>
              <a:t>Знание.Регионы</a:t>
            </a:r>
            <a:endParaRPr lang="ru-RU" sz="31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942562"/>
              </p:ext>
            </p:extLst>
          </p:nvPr>
        </p:nvGraphicFramePr>
        <p:xfrm>
          <a:off x="699262" y="5586007"/>
          <a:ext cx="10541984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7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42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>
                          <a:effectLst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Муниципальный район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Июль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Август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Сентябрь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Октябрь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Ноябрь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effectLst/>
                        </a:rPr>
                        <a:t>Город Хабаровск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Хабаровский район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E9577F-E2E0-4241-8FF2-A4C796B0DB0A}"/>
              </a:ext>
            </a:extLst>
          </p:cNvPr>
          <p:cNvSpPr txBox="1"/>
          <p:nvPr/>
        </p:nvSpPr>
        <p:spPr>
          <a:xfrm>
            <a:off x="2532038" y="549865"/>
            <a:ext cx="101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текущих лекториев</a:t>
            </a:r>
          </a:p>
        </p:txBody>
      </p:sp>
    </p:spTree>
    <p:extLst>
      <p:ext uri="{BB962C8B-B14F-4D97-AF65-F5344CB8AC3E}">
        <p14:creationId xmlns:p14="http://schemas.microsoft.com/office/powerpoint/2010/main" val="263673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>
            <a:extLst>
              <a:ext uri="{FF2B5EF4-FFF2-40B4-BE49-F238E27FC236}">
                <a16:creationId xmlns:a16="http://schemas.microsoft.com/office/drawing/2014/main" xmlns="" id="{739E391D-44E7-4673-96D9-3723CF4E2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270" y="3238579"/>
            <a:ext cx="4736592" cy="655634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Знание.Спорт</a:t>
            </a:r>
            <a:endParaRPr lang="ru-RU" sz="31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8270" y="1667146"/>
            <a:ext cx="10628598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/>
              <a:t>Знание.Наука</a:t>
            </a:r>
            <a:endParaRPr lang="ru-RU" sz="31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229823"/>
              </p:ext>
            </p:extLst>
          </p:nvPr>
        </p:nvGraphicFramePr>
        <p:xfrm>
          <a:off x="688846" y="2241683"/>
          <a:ext cx="9814213" cy="593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9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3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0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78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78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34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689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Муниципальный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Июнь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Июль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Август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Сентябрь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Октябрь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Ноябрь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Итого: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9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effectLst/>
                        </a:rPr>
                        <a:t>Город Хабаровск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13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8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</a:rPr>
                        <a:t>Город Комсомольск-на-Амуре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92095"/>
              </p:ext>
            </p:extLst>
          </p:nvPr>
        </p:nvGraphicFramePr>
        <p:xfrm>
          <a:off x="648970" y="3824181"/>
          <a:ext cx="4663948" cy="2448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7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7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01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</a:rPr>
                        <a:t>Муниципальный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Октябрь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Ноябрь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</a:rPr>
                        <a:t>Город Хабаровск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effectLst/>
                        </a:rPr>
                        <a:t>Бикинский район‎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effectLst/>
                        </a:rPr>
                        <a:t>Район имени Лазо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effectLst/>
                        </a:rPr>
                        <a:t>Город Комсомольск-на-Амуре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effectLst/>
                        </a:rPr>
                        <a:t>Советско-Гаванский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err="1">
                          <a:effectLst/>
                        </a:rPr>
                        <a:t>Тугуро-Чумиканский</a:t>
                      </a:r>
                      <a:r>
                        <a:rPr lang="ru-RU" sz="1200" b="1" u="none" strike="noStrike" dirty="0">
                          <a:effectLst/>
                        </a:rPr>
                        <a:t>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-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013830" y="3454884"/>
            <a:ext cx="566928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Великие евразийские торговые пути в исторической судьбе России. Путь из варяг в греки</a:t>
            </a:r>
            <a:endParaRPr lang="ru-RU" sz="18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73316"/>
              </p:ext>
            </p:extLst>
          </p:nvPr>
        </p:nvGraphicFramePr>
        <p:xfrm>
          <a:off x="6066790" y="4166896"/>
          <a:ext cx="5371338" cy="1848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1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4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05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02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24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>
                          <a:effectLst/>
                        </a:rPr>
                        <a:t>№ п/п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</a:rPr>
                        <a:t>Муниципальный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Сентябрь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Октябрь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0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effectLst/>
                        </a:rPr>
                        <a:t>Город Хабаровск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44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</a:rPr>
                        <a:t>Город Комсомольск-на-Амуре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effectLst/>
                        </a:rPr>
                        <a:t>Вяземский 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0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effectLst/>
                        </a:rPr>
                        <a:t>Район имени Лазо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00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</a:rPr>
                        <a:t>Хабаровский район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 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EA5984-70C8-406C-8051-A63A732CCD62}"/>
              </a:ext>
            </a:extLst>
          </p:cNvPr>
          <p:cNvSpPr txBox="1"/>
          <p:nvPr/>
        </p:nvSpPr>
        <p:spPr>
          <a:xfrm>
            <a:off x="2532038" y="549865"/>
            <a:ext cx="676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текущих лекториев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68EC13E-4858-433C-8D03-AF3361BC0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7" b="100000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27" y="3046358"/>
            <a:ext cx="1206723" cy="11273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9A400D3-02D9-4CBC-A74D-313C5AD01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7" b="100000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277" y="3963688"/>
            <a:ext cx="1206723" cy="11273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5BB116F-ADBE-47A7-990E-A2A7F857B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7" b="100000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66" y="1492392"/>
            <a:ext cx="1206723" cy="11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C18662-07FF-4B82-A7C5-E760A06E011B}"/>
              </a:ext>
            </a:extLst>
          </p:cNvPr>
          <p:cNvSpPr txBox="1"/>
          <p:nvPr/>
        </p:nvSpPr>
        <p:spPr>
          <a:xfrm>
            <a:off x="2532038" y="549865"/>
            <a:ext cx="101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текущих лекториев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1FFB11-7BAB-4E27-BB4D-B02865034B6C}"/>
              </a:ext>
            </a:extLst>
          </p:cNvPr>
          <p:cNvSpPr txBox="1"/>
          <p:nvPr/>
        </p:nvSpPr>
        <p:spPr>
          <a:xfrm>
            <a:off x="354935" y="1351089"/>
            <a:ext cx="416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Лектории от учителей школ Хабаровского края:</a:t>
            </a:r>
            <a:br>
              <a:rPr lang="ru-RU" sz="16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сентябрь-ноябрь</a:t>
            </a:r>
            <a:endParaRPr lang="ru-RU" sz="16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83350A6-C1C0-4788-A980-B59F146E9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59116"/>
              </p:ext>
            </p:extLst>
          </p:nvPr>
        </p:nvGraphicFramePr>
        <p:xfrm>
          <a:off x="711892" y="2156208"/>
          <a:ext cx="3451391" cy="4326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366">
                  <a:extLst>
                    <a:ext uri="{9D8B030D-6E8A-4147-A177-3AD203B41FA5}">
                      <a16:colId xmlns:a16="http://schemas.microsoft.com/office/drawing/2014/main" xmlns="" val="472258586"/>
                    </a:ext>
                  </a:extLst>
                </a:gridCol>
                <a:gridCol w="2033264">
                  <a:extLst>
                    <a:ext uri="{9D8B030D-6E8A-4147-A177-3AD203B41FA5}">
                      <a16:colId xmlns:a16="http://schemas.microsoft.com/office/drawing/2014/main" xmlns="" val="2250321781"/>
                    </a:ext>
                  </a:extLst>
                </a:gridCol>
                <a:gridCol w="898761">
                  <a:extLst>
                    <a:ext uri="{9D8B030D-6E8A-4147-A177-3AD203B41FA5}">
                      <a16:colId xmlns:a16="http://schemas.microsoft.com/office/drawing/2014/main" xmlns="" val="384421729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Муниципалитет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effectLst/>
                        </a:rPr>
                        <a:t>Количество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2354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Амурский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87143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Аяно</a:t>
                      </a:r>
                      <a:r>
                        <a:rPr lang="ru-RU" sz="1100" u="none" strike="noStrike" dirty="0">
                          <a:effectLst/>
                        </a:rPr>
                        <a:t>-Майский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25413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Бикинский</a:t>
                      </a:r>
                      <a:r>
                        <a:rPr lang="ru-RU" sz="1100" u="none" strike="noStrike" dirty="0">
                          <a:effectLst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60843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Ванинский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19164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Верхнебуреинский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58437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Вяземский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71046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Комсомольский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21877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Район имени Лазо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00566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Нанайский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207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Николаевский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7799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Охотский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63314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Район имени П. Осипенко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19931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Советско-Гаванский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27204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Солнечный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6942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Тугуро-Чумиканский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96992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Ульчский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92625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Хабаровский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28809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Комсомольск-на-Амуре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492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Хабаровск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5567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b="1" u="none" strike="noStrike" dirty="0">
                          <a:effectLst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352052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C88E653-6A24-4F6B-B62A-652E4BEF3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70729"/>
              </p:ext>
            </p:extLst>
          </p:nvPr>
        </p:nvGraphicFramePr>
        <p:xfrm>
          <a:off x="5195824" y="1766588"/>
          <a:ext cx="6157977" cy="4615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96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558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45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06656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3326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8063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 dirty="0"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Муниципальный район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День борьбы с терроризмом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День окончания Второй мировой войны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Энергетика России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День воссоединения исторических территорий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День народного единства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5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Город Комсомольск-на-Амуре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0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Солнечный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08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 err="1">
                          <a:effectLst/>
                        </a:rPr>
                        <a:t>Тугуро-Чумиканский</a:t>
                      </a:r>
                      <a:r>
                        <a:rPr lang="ru-RU" sz="1100" b="1" u="none" strike="noStrike" dirty="0">
                          <a:effectLst/>
                        </a:rPr>
                        <a:t> район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 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Район имени Лазо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5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Район имени Полины Осипенко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Город Хабаровск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Ванинский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Хабаровский район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Верхнебуреинский район‎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Вяземский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Николаевский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Советско-Гаванский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Бикинский район‎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Ульчский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Амурский район‎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Аяно-Майский район‎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Комсомольский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>
                          <a:effectLst/>
                        </a:rPr>
                        <a:t>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</a:rPr>
                        <a:t>Нанайский район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u="none" strike="noStrike" dirty="0">
                          <a:effectLst/>
                        </a:rPr>
                        <a:t>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</a:rPr>
                        <a:t>Охотский район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D850F1-A3E9-4493-B3CE-88CA4D29CDEC}"/>
              </a:ext>
            </a:extLst>
          </p:cNvPr>
          <p:cNvSpPr txBox="1"/>
          <p:nvPr/>
        </p:nvSpPr>
        <p:spPr>
          <a:xfrm>
            <a:off x="4554654" y="1395172"/>
            <a:ext cx="752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лектории по материалам Российского общества «Знание»</a:t>
            </a:r>
            <a:endParaRPr lang="ru-RU" sz="16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/>
            <a:endParaRPr lang="ru-RU" sz="16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7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C18662-07FF-4B82-A7C5-E760A06E011B}"/>
              </a:ext>
            </a:extLst>
          </p:cNvPr>
          <p:cNvSpPr txBox="1"/>
          <p:nvPr/>
        </p:nvSpPr>
        <p:spPr>
          <a:xfrm>
            <a:off x="2532038" y="549865"/>
            <a:ext cx="101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активные лекторы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892808" y="1615607"/>
            <a:ext cx="9702578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B050"/>
                </a:solidFill>
              </a:rPr>
              <a:t>ЭЮБОВА СВЕТЛАНА ЗИЯТХАНОВНА </a:t>
            </a:r>
            <a:br>
              <a:rPr lang="ru-RU" sz="1600" b="1" dirty="0">
                <a:solidFill>
                  <a:srgbClr val="00B050"/>
                </a:solidFill>
              </a:rPr>
            </a:br>
            <a:r>
              <a:rPr lang="ru-RU" sz="1600" b="1" dirty="0"/>
              <a:t>г. Комсомольск-на-Амуре, </a:t>
            </a:r>
          </a:p>
          <a:p>
            <a:r>
              <a:rPr lang="ru-RU" sz="1600" b="1" dirty="0"/>
              <a:t>МОУ СОШ №7 имени Героя Советского Союза Орехова Владимира Викторовича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63639" y="3588222"/>
            <a:ext cx="5060083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B050"/>
                </a:solidFill>
              </a:rPr>
              <a:t>ТИХОМИРОВА МАРИНА БОРИСОВНА </a:t>
            </a:r>
            <a:br>
              <a:rPr lang="ru-RU" sz="1600" b="1" dirty="0">
                <a:solidFill>
                  <a:srgbClr val="00B050"/>
                </a:solidFill>
              </a:rPr>
            </a:br>
            <a:r>
              <a:rPr lang="ru-RU" sz="1600" b="1" dirty="0"/>
              <a:t>район имени Лазо, МБОУ СОШ п. Золотой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63639" y="4606449"/>
            <a:ext cx="5689811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B050"/>
                </a:solidFill>
              </a:rPr>
              <a:t>ШЕВЧЕНКО НАТАЛЬЯ ФЕДОРОВНА </a:t>
            </a:r>
            <a:br>
              <a:rPr lang="ru-RU" sz="1600" b="1" dirty="0">
                <a:solidFill>
                  <a:srgbClr val="00B050"/>
                </a:solidFill>
              </a:rPr>
            </a:br>
            <a:r>
              <a:rPr lang="ru-RU" sz="1600" b="1" dirty="0"/>
              <a:t>Солнечный район, </a:t>
            </a:r>
          </a:p>
          <a:p>
            <a:r>
              <a:rPr lang="ru-RU" sz="1600" b="1" dirty="0"/>
              <a:t>МБОУ СОШ №1, МБОУ СОШ №3, МБУДО </a:t>
            </a:r>
            <a:r>
              <a:rPr lang="ru-RU" sz="1600" b="1" dirty="0" err="1"/>
              <a:t>ЦТДиМ</a:t>
            </a:r>
            <a:r>
              <a:rPr lang="ru-RU" sz="1600" b="1" dirty="0"/>
              <a:t> </a:t>
            </a:r>
            <a:r>
              <a:rPr lang="ru-RU" sz="1600" b="1" dirty="0" err="1"/>
              <a:t>рп</a:t>
            </a:r>
            <a:r>
              <a:rPr lang="ru-RU" sz="1600" b="1" dirty="0"/>
              <a:t>. Солнечный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863639" y="5624676"/>
            <a:ext cx="5689811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B050"/>
                </a:solidFill>
              </a:rPr>
              <a:t>АБРАМОВА ЕЛЕНА ВИКТОРОВНА </a:t>
            </a:r>
            <a:br>
              <a:rPr lang="ru-RU" sz="1600" b="1" dirty="0">
                <a:solidFill>
                  <a:srgbClr val="00B050"/>
                </a:solidFill>
              </a:rPr>
            </a:br>
            <a:r>
              <a:rPr lang="ru-RU" sz="1600" b="1" dirty="0"/>
              <a:t>г. Комсомольск-на-Амуре, </a:t>
            </a:r>
            <a:br>
              <a:rPr lang="ru-RU" sz="1600" b="1" dirty="0"/>
            </a:br>
            <a:r>
              <a:rPr lang="ru-RU" sz="1600" b="1" dirty="0"/>
              <a:t>МОУ ЦО "Открытие"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863640" y="2611243"/>
            <a:ext cx="831553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00B050"/>
                </a:solidFill>
              </a:rPr>
              <a:t>МАЛЕВСКАЯ ВАЛЕРИЯ ЮРЬЕВНА </a:t>
            </a:r>
            <a:br>
              <a:rPr lang="ru-RU" sz="1600" b="1" dirty="0">
                <a:solidFill>
                  <a:srgbClr val="00B050"/>
                </a:solidFill>
              </a:rPr>
            </a:br>
            <a:r>
              <a:rPr lang="ru-RU" sz="1600" b="1" dirty="0"/>
              <a:t>г. Комсомольск-на-Амуре, </a:t>
            </a:r>
            <a:br>
              <a:rPr lang="ru-RU" sz="1600" b="1" dirty="0"/>
            </a:br>
            <a:r>
              <a:rPr lang="ru-RU" sz="1600" b="1" dirty="0"/>
              <a:t>МОУ СОШ №7 имени Героя Советского Союза Орехова Владимира Викторовича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79" y="1512735"/>
            <a:ext cx="847067" cy="853223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90224"/>
            <a:ext cx="855377" cy="851631"/>
          </a:xfrm>
          <a:prstGeom prst="ellipse">
            <a:avLst/>
          </a:prstGeom>
        </p:spPr>
      </p:pic>
      <p:pic>
        <p:nvPicPr>
          <p:cNvPr id="18" name="Picture 4" descr="https://cdn-main.infourok.ru/is00/0001/000070c3-88db4b3e-250x35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6293" b="41302"/>
          <a:stretch/>
        </p:blipFill>
        <p:spPr bwMode="auto">
          <a:xfrm>
            <a:off x="846510" y="4514398"/>
            <a:ext cx="855377" cy="8397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t="1681" r="49964" b="57551"/>
          <a:stretch/>
        </p:blipFill>
        <p:spPr>
          <a:xfrm>
            <a:off x="838200" y="5526677"/>
            <a:ext cx="838757" cy="831698"/>
          </a:xfrm>
          <a:prstGeom prst="ellips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l="10689" r="20586" b="35391"/>
          <a:stretch/>
        </p:blipFill>
        <p:spPr>
          <a:xfrm>
            <a:off x="838200" y="2491426"/>
            <a:ext cx="838758" cy="839736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7" b="100000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15" y="2756807"/>
            <a:ext cx="2339167" cy="21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C18662-07FF-4B82-A7C5-E760A06E011B}"/>
              </a:ext>
            </a:extLst>
          </p:cNvPr>
          <p:cNvSpPr txBox="1"/>
          <p:nvPr/>
        </p:nvSpPr>
        <p:spPr>
          <a:xfrm>
            <a:off x="2532038" y="549865"/>
            <a:ext cx="101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кинопоказы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7" b="100000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02" y="4114180"/>
            <a:ext cx="2527247" cy="23610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28333CB-8066-4ECA-A752-AA4A09362E77}"/>
              </a:ext>
            </a:extLst>
          </p:cNvPr>
          <p:cNvSpPr txBox="1"/>
          <p:nvPr/>
        </p:nvSpPr>
        <p:spPr>
          <a:xfrm>
            <a:off x="619125" y="4740087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кинопоказы </a:t>
            </a:r>
            <a:b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декабре</a:t>
            </a:r>
            <a: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приурочены </a:t>
            </a:r>
            <a:b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</a:t>
            </a:r>
            <a:r>
              <a:rPr lang="ru-RU" sz="28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Дню Героев Отечества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ADA26B9-4A73-405F-9846-A92037F79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42" y="1478259"/>
            <a:ext cx="3065732" cy="31048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E8CCE84-6C10-42E2-A18B-ABE50CB55FA9}"/>
              </a:ext>
            </a:extLst>
          </p:cNvPr>
          <p:cNvSpPr txBox="1"/>
          <p:nvPr/>
        </p:nvSpPr>
        <p:spPr>
          <a:xfrm>
            <a:off x="4210051" y="1661116"/>
            <a:ext cx="6375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активные организаторы кинопоказов:</a:t>
            </a:r>
          </a:p>
          <a:p>
            <a:endParaRPr lang="ru-RU" sz="1600" b="1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Tx/>
              <a:buAutoNum type="arabicPeriod"/>
            </a:pPr>
            <a:r>
              <a:rPr lang="ru-RU" sz="16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Третьякова Наталья Дмитриевна, г. Комсомольск-на-Амуре</a:t>
            </a:r>
          </a:p>
          <a:p>
            <a:pPr marL="361950" indent="-361950">
              <a:buFontTx/>
              <a:buAutoNum type="arabicPeriod"/>
            </a:pPr>
            <a:endParaRPr lang="ru-RU" sz="16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Tx/>
              <a:buAutoNum type="arabicPeriod"/>
            </a:pPr>
            <a:r>
              <a:rPr lang="ru-RU" sz="16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Балагуров Алексей Александрович, г. Советская Гавань</a:t>
            </a:r>
          </a:p>
          <a:p>
            <a:pPr marL="361950" indent="-361950">
              <a:buFontTx/>
              <a:buAutoNum type="arabicPeriod"/>
            </a:pPr>
            <a:endParaRPr lang="ru-RU" sz="16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Tx/>
              <a:buAutoNum type="arabicPeriod"/>
            </a:pPr>
            <a:r>
              <a:rPr lang="ru-RU" sz="1600" dirty="0" err="1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Бузырева</a:t>
            </a:r>
            <a:r>
              <a:rPr lang="ru-RU" sz="16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Галина Ивановна с. им. П. Осипенко</a:t>
            </a:r>
          </a:p>
          <a:p>
            <a:pPr marL="361950" indent="-361950">
              <a:buFontTx/>
              <a:buAutoNum type="arabicPeriod"/>
            </a:pPr>
            <a:endParaRPr lang="ru-RU" sz="16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Tx/>
              <a:buAutoNum type="arabicPeriod"/>
            </a:pPr>
            <a:r>
              <a:rPr lang="ru-RU" sz="1600" dirty="0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Волкова Наталья Михайловна п. </a:t>
            </a:r>
            <a:r>
              <a:rPr lang="ru-RU" sz="1600" dirty="0" err="1">
                <a:solidFill>
                  <a:srgbClr val="286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Этыркэн</a:t>
            </a:r>
            <a:endParaRPr lang="ru-RU" sz="16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AutoNum type="arabicPeriod"/>
            </a:pPr>
            <a:endParaRPr lang="ru-RU" sz="1600" dirty="0">
              <a:solidFill>
                <a:srgbClr val="286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73" y="3194776"/>
            <a:ext cx="2384230" cy="31789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8333CB-8066-4ECA-A752-AA4A09362E77}"/>
              </a:ext>
            </a:extLst>
          </p:cNvPr>
          <p:cNvSpPr txBox="1"/>
          <p:nvPr/>
        </p:nvSpPr>
        <p:spPr>
          <a:xfrm>
            <a:off x="495300" y="6121286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Следите за анонсами в чатах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87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960</Words>
  <Application>Microsoft Office PowerPoint</Application>
  <PresentationFormat>Широкоэкранный</PresentationFormat>
  <Paragraphs>540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Знание.Герои</vt:lpstr>
      <vt:lpstr>Знание.Спорт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в протокол поручений: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Юлия Александровна Ярошенко</cp:lastModifiedBy>
  <cp:revision>76</cp:revision>
  <cp:lastPrinted>2024-09-23T04:14:12Z</cp:lastPrinted>
  <dcterms:created xsi:type="dcterms:W3CDTF">2023-04-26T10:38:56Z</dcterms:created>
  <dcterms:modified xsi:type="dcterms:W3CDTF">2024-11-21T02:38:28Z</dcterms:modified>
</cp:coreProperties>
</file>