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4" r:id="rId2"/>
    <p:sldMasterId id="2147483706" r:id="rId3"/>
    <p:sldMasterId id="2147483735" r:id="rId4"/>
  </p:sldMasterIdLst>
  <p:notesMasterIdLst>
    <p:notesMasterId r:id="rId20"/>
  </p:notesMasterIdLst>
  <p:sldIdLst>
    <p:sldId id="256" r:id="rId5"/>
    <p:sldId id="257" r:id="rId6"/>
    <p:sldId id="258" r:id="rId7"/>
    <p:sldId id="283" r:id="rId8"/>
    <p:sldId id="259" r:id="rId9"/>
    <p:sldId id="261" r:id="rId10"/>
    <p:sldId id="263" r:id="rId11"/>
    <p:sldId id="281" r:id="rId12"/>
    <p:sldId id="282" r:id="rId13"/>
    <p:sldId id="269" r:id="rId14"/>
    <p:sldId id="262" r:id="rId15"/>
    <p:sldId id="275" r:id="rId16"/>
    <p:sldId id="277" r:id="rId17"/>
    <p:sldId id="278" r:id="rId18"/>
    <p:sldId id="280" r:id="rId19"/>
  </p:sldIdLst>
  <p:sldSz cx="12192000" cy="6858000"/>
  <p:notesSz cx="6858000" cy="9144000"/>
  <p:embeddedFontLst>
    <p:embeddedFont>
      <p:font typeface="Noto Sans SemiBold" panose="020B0604020202020204" charset="0"/>
      <p:regular r:id="rId21"/>
      <p:bold r:id="rId22"/>
      <p:italic r:id="rId23"/>
      <p:boldItalic r:id="rId24"/>
    </p:embeddedFont>
    <p:embeddedFont>
      <p:font typeface="Noto Sans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06">
          <p15:clr>
            <a:srgbClr val="747775"/>
          </p15:clr>
        </p15:guide>
        <p15:guide id="2" pos="361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8" roundtripDataSignature="AMtx7mjslwLdPQqSa1aH7aD+3KKn4IYU5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zabeth Savelyeva" initials="" lastIdx="6" clrIdx="0"/>
  <p:cmAuthor id="1" name="Olga Vasin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A47CE7-4E76-4474-9482-F01415F6B415}">
  <a:tblStyle styleId="{C1A47CE7-4E76-4474-9482-F01415F6B41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CEDA22-232D-433D-A3FA-CB2F46E52B40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454" autoAdjust="0"/>
  </p:normalViewPr>
  <p:slideViewPr>
    <p:cSldViewPr snapToGrid="0">
      <p:cViewPr varScale="1">
        <p:scale>
          <a:sx n="98" d="100"/>
          <a:sy n="98" d="100"/>
        </p:scale>
        <p:origin x="1038" y="90"/>
      </p:cViewPr>
      <p:guideLst>
        <p:guide orient="horz" pos="406"/>
        <p:guide pos="3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59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8" Type="http://customschemas.google.com/relationships/presentationmetadata" Target="meta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736269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ableau.uchi.ru/#/views/6/sheet1?:iid=1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docs.google.com/spreadsheets/d/1_ZdLIDyatOSqkZzL-j9K0zkp9B2yLR1S/edit?gid=884314666#gid=884314666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_ZdLIDyatOSqkZzL-j9K0zkp9B2yLR1S/edit?gid=884314666#gid=884314666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f5af0bdc8d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g2f5af0bdc8d_0_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9" name="Google Shape;469;g2f5af0bdc8d_0_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4190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0c57d5ff72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30c57d5ff72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4827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3140c369d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3140c369d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430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048f281dc9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048f281dc9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02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g2242d729128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3" name="Google Shape;853;g2242d729128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095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0c57d5ff7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5" name="Google Shape;875;g30c57d5ff72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6" name="Google Shape;876;g30c57d5ff72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333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g2f5af0c23d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0" name="Google Shape;910;g2f5af0c23d8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1" name="Google Shape;911;g2f5af0c23d8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15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f5af0bdc8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f5af0bdc8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0533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046893e4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g3046893e47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150">
                <a:solidFill>
                  <a:srgbClr val="1D1C1D"/>
                </a:solidFill>
                <a:highlight>
                  <a:srgbClr val="F8F8F8"/>
                </a:highlight>
              </a:rPr>
              <a:t>топ -5 школ активных школ берем из “Создать отчет” Кабмуна</a:t>
            </a:r>
            <a:endParaRPr sz="1150">
              <a:solidFill>
                <a:srgbClr val="1D1C1D"/>
              </a:solidFill>
              <a:highlight>
                <a:srgbClr val="F8F8F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150">
                <a:solidFill>
                  <a:srgbClr val="1D1C1D"/>
                </a:solidFill>
                <a:highlight>
                  <a:srgbClr val="F8F8F8"/>
                </a:highlight>
              </a:rPr>
              <a:t>кол-во учителей и кол-во учеников - берем из кабмуна, вкладка Школы, верхний график (смотри необходимый тебе месяц)</a:t>
            </a:r>
            <a:endParaRPr sz="1150">
              <a:solidFill>
                <a:srgbClr val="1D1C1D"/>
              </a:solidFill>
              <a:highlight>
                <a:srgbClr val="F8F8F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150">
                <a:solidFill>
                  <a:srgbClr val="1D1C1D"/>
                </a:solidFill>
                <a:highlight>
                  <a:srgbClr val="F8F8F8"/>
                </a:highlight>
              </a:rPr>
              <a:t>олимпиады смотрим тут - </a:t>
            </a:r>
            <a:r>
              <a:rPr lang="ru" sz="1150" u="sng">
                <a:solidFill>
                  <a:schemeClr val="hlink"/>
                </a:solidFill>
                <a:highlight>
                  <a:srgbClr val="F8F8F8"/>
                </a:highlight>
                <a:hlinkClick r:id="rId3"/>
              </a:rPr>
              <a:t>https://tableau.uchi.ru/#/views/6/sheet1?:iid=1</a:t>
            </a:r>
            <a:r>
              <a:rPr lang="ru" sz="1150">
                <a:solidFill>
                  <a:srgbClr val="1D1C1D"/>
                </a:solidFill>
                <a:highlight>
                  <a:srgbClr val="F8F8F8"/>
                </a:highlight>
              </a:rPr>
              <a:t>. Нам важно показать здесь уникальное кол-во учеников. В борде устанавливайте нужный период на шкале, выбирайте учебный год и необходимые олимпиады. Уровень образования и Класс - all. Муник и регион - какие вам необходимы.</a:t>
            </a:r>
            <a:endParaRPr sz="1150">
              <a:solidFill>
                <a:srgbClr val="1D1C1D"/>
              </a:solidFill>
              <a:highlight>
                <a:srgbClr val="F8F8F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1150">
                <a:solidFill>
                  <a:srgbClr val="1D1C1D"/>
                </a:solidFill>
                <a:highlight>
                  <a:srgbClr val="F8F8F8"/>
                </a:highlight>
              </a:rPr>
              <a:t>Проникновение считаем следующим образом: кол-во учеников, которые указаны в кабмуне во вкладке Школы на графике за нужный месяц делим на кол-во учеников в мунике\регионе из файла </a:t>
            </a:r>
            <a:r>
              <a:rPr lang="ru" sz="1150" u="sng">
                <a:solidFill>
                  <a:schemeClr val="hlink"/>
                </a:solidFill>
                <a:highlight>
                  <a:srgbClr val="F8F8F8"/>
                </a:highlight>
                <a:hlinkClick r:id="rId4"/>
              </a:rPr>
              <a:t>https://docs.google.com/spreadsheets/d/1_ZdLIDyatOSqkZzL-j9K0zkp9B2yLR1S/edit?gid=884314666#gid=884314666</a:t>
            </a:r>
            <a:r>
              <a:rPr lang="ru" sz="1150">
                <a:solidFill>
                  <a:srgbClr val="1D1C1D"/>
                </a:solidFill>
                <a:highlight>
                  <a:srgbClr val="F8F8F8"/>
                </a:highlight>
              </a:rPr>
              <a:t> из столбца Е</a:t>
            </a:r>
            <a:endParaRPr sz="1150">
              <a:solidFill>
                <a:srgbClr val="1D1C1D"/>
              </a:solidFill>
              <a:highlight>
                <a:srgbClr val="F8F8F8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" sz="1150">
                <a:solidFill>
                  <a:srgbClr val="1D1C1D"/>
                </a:solidFill>
                <a:highlight>
                  <a:srgbClr val="F8F8F8"/>
                </a:highlight>
              </a:rPr>
              <a:t>в этом отчете можно смотреть уник.участников за любой период: </a:t>
            </a:r>
            <a:r>
              <a:rPr lang="ru" sz="1150">
                <a:solidFill>
                  <a:schemeClr val="hlink"/>
                </a:solidFill>
                <a:highlight>
                  <a:srgbClr val="F8F8F8"/>
                </a:highlight>
                <a:uFill>
                  <a:noFill/>
                </a:uFill>
                <a:hlinkClick r:id="rId3"/>
              </a:rPr>
              <a:t>https://tableau.uchi.ru/#/views/6/sheet1?:iid=1</a:t>
            </a:r>
            <a:endParaRPr sz="1150">
              <a:solidFill>
                <a:srgbClr val="1D1C1D"/>
              </a:solidFill>
              <a:highlight>
                <a:srgbClr val="F8F8F8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1" name="Google Shape;501;g3046893e47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781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9" name="Google Shape;4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Как считаем проникновение: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заходим в кабмун Региона - вкладка олимпиады - берем самую первую олимпиаду во поле “Проходят”, которая там есть. Вам нужны столбцы с наименованием муников и кол-вом занимающихся на платформе. Далее каждое значение занимающихся делим на кол-во учеников в муниципалитете из файла </a:t>
            </a:r>
            <a:r>
              <a:rPr lang="ru" sz="1150" u="sng">
                <a:solidFill>
                  <a:schemeClr val="hlink"/>
                </a:solidFill>
                <a:highlight>
                  <a:srgbClr val="F8F8F8"/>
                </a:highlight>
                <a:hlinkClick r:id="rId3"/>
              </a:rPr>
              <a:t>https://docs.google.com/spreadsheets/d/1_ZdLIDyatOSqkZzL-j9K0zkp9B2yLR1S/edit?gid=884314666#gid=884314666</a:t>
            </a:r>
            <a:r>
              <a:rPr lang="ru">
                <a:solidFill>
                  <a:schemeClr val="dk1"/>
                </a:solidFill>
              </a:rPr>
              <a:t> столбец Е.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На слайде фильтруем по убыванию по проценту проникновения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</a:rPr>
              <a:t>Отражаем все муники региона на слайде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1590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f4277deca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5" name="Google Shape;525;g2f4277deca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216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04180f58f3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3" name="Google Shape;553;g304180f58f3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0295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140c369dc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3140c369dcf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381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b95c7dcd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29b95c7dcd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/>
          </a:p>
        </p:txBody>
      </p:sp>
      <p:sp>
        <p:nvSpPr>
          <p:cNvPr id="63" name="Google Shape;63;g29b95c7dcd1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3196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xmlns="" id="{9830E198-56F6-0872-4904-CE4A75D90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9b95c7dcd1_0_0:notes">
            <a:extLst>
              <a:ext uri="{FF2B5EF4-FFF2-40B4-BE49-F238E27FC236}">
                <a16:creationId xmlns:a16="http://schemas.microsoft.com/office/drawing/2014/main" xmlns="" id="{866CA24F-0039-50E4-165F-62D67815BE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g29b95c7dcd1_0_0:notes">
            <a:extLst>
              <a:ext uri="{FF2B5EF4-FFF2-40B4-BE49-F238E27FC236}">
                <a16:creationId xmlns:a16="http://schemas.microsoft.com/office/drawing/2014/main" xmlns="" id="{530F3904-C0AC-B0C3-41CB-EFFCCFEFDB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/>
          </a:p>
        </p:txBody>
      </p:sp>
      <p:sp>
        <p:nvSpPr>
          <p:cNvPr id="63" name="Google Shape;63;g29b95c7dcd1_0_0:notes">
            <a:extLst>
              <a:ext uri="{FF2B5EF4-FFF2-40B4-BE49-F238E27FC236}">
                <a16:creationId xmlns:a16="http://schemas.microsoft.com/office/drawing/2014/main" xmlns="" id="{FB137585-3C5C-C211-528F-DC8C7AC093B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57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">
  <p:cSld name="11_заголовок и текст_13">
    <p:bg>
      <p:bgPr>
        <a:solidFill>
          <a:srgbClr val="E2E3ED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0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" name="Google Shape;9;p30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1">
  <p:cSld name="11_заголовок и текст_13_2_3">
    <p:bg>
      <p:bgPr>
        <a:solidFill>
          <a:srgbClr val="E2E3ED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242d729128_0_274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1" name="Google Shape;51;g2242d729128_0_274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2" name="Google Shape;52;g2242d729128_0_274"/>
          <p:cNvSpPr txBox="1">
            <a:spLocks noGrp="1"/>
          </p:cNvSpPr>
          <p:nvPr>
            <p:ph type="body" idx="1"/>
          </p:nvPr>
        </p:nvSpPr>
        <p:spPr>
          <a:xfrm>
            <a:off x="573723" y="657010"/>
            <a:ext cx="9750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1">
  <p:cSld name="CUSTOM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g304180f58f3_1_9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04180f58f3_1_9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824" y="471550"/>
            <a:ext cx="1817300" cy="2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2">
  <p:cSld name="CUSTOM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g304180f58f3_1_9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6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04180f58f3_1_9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824" y="471550"/>
            <a:ext cx="1817300" cy="2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1_заголовок и текст_13_2">
    <p:bg>
      <p:bgPr>
        <a:solidFill>
          <a:srgbClr val="E2E3ED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04180f58f3_1_953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304180f58f3_1_953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96" name="Google Shape;196;g304180f58f3_1_953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">
  <p:cSld name="11_заголовок и текст_3_1_1_1_1">
    <p:bg>
      <p:bgPr>
        <a:solidFill>
          <a:srgbClr val="E2E3ED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304180f58f3_1_957"/>
          <p:cNvPicPr preferRelativeResize="0"/>
          <p:nvPr/>
        </p:nvPicPr>
        <p:blipFill rotWithShape="1">
          <a:blip r:embed="rId2">
            <a:alphaModFix/>
          </a:blip>
          <a:srcRect l="15261" t="3802" b="4789"/>
          <a:stretch/>
        </p:blipFill>
        <p:spPr>
          <a:xfrm>
            <a:off x="0" y="0"/>
            <a:ext cx="614512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04180f58f3_1_957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00" name="Google Shape;200;g304180f58f3_1_957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01" name="Google Shape;201;g304180f58f3_1_957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47142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">
  <p:cSld name="11_заголовок и текст_3_1_1">
    <p:bg>
      <p:bgPr>
        <a:solidFill>
          <a:srgbClr val="E2E3ED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g304180f58f3_1_962"/>
          <p:cNvPicPr preferRelativeResize="0"/>
          <p:nvPr/>
        </p:nvPicPr>
        <p:blipFill rotWithShape="1">
          <a:blip r:embed="rId2">
            <a:alphaModFix/>
          </a:blip>
          <a:srcRect l="4214" t="3826" b="4858"/>
          <a:stretch/>
        </p:blipFill>
        <p:spPr>
          <a:xfrm>
            <a:off x="0" y="0"/>
            <a:ext cx="65598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304180f58f3_1_962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05" name="Google Shape;205;g304180f58f3_1_962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06" name="Google Shape;206;g304180f58f3_1_962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50919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">
  <p:cSld name="11_заголовок и текст_3_1_1_1_2">
    <p:bg>
      <p:bgPr>
        <a:solidFill>
          <a:srgbClr val="E2E3ED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304180f58f3_1_967"/>
          <p:cNvPicPr preferRelativeResize="0"/>
          <p:nvPr/>
        </p:nvPicPr>
        <p:blipFill rotWithShape="1">
          <a:blip r:embed="rId2">
            <a:alphaModFix/>
          </a:blip>
          <a:srcRect l="3873" t="3802" b="4789"/>
          <a:stretch/>
        </p:blipFill>
        <p:spPr>
          <a:xfrm>
            <a:off x="0" y="0"/>
            <a:ext cx="6970824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304180f58f3_1_967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10" name="Google Shape;210;g304180f58f3_1_967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11" name="Google Shape;211;g304180f58f3_1_967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56667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">
  <p:cSld name="11_заголовок и текст_13_2_1_1">
    <p:bg>
      <p:bgPr>
        <a:solidFill>
          <a:srgbClr val="E2E3ED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304180f58f3_1_972"/>
          <p:cNvPicPr preferRelativeResize="0"/>
          <p:nvPr/>
        </p:nvPicPr>
        <p:blipFill rotWithShape="1">
          <a:blip r:embed="rId2">
            <a:alphaModFix/>
          </a:blip>
          <a:srcRect l="2313" t="47296" r="2891"/>
          <a:stretch/>
        </p:blipFill>
        <p:spPr>
          <a:xfrm>
            <a:off x="0" y="0"/>
            <a:ext cx="12192000" cy="3137676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304180f58f3_1_972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15" name="Google Shape;215;g304180f58f3_1_972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16" name="Google Shape;216;g304180f58f3_1_972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">
  <p:cSld name="11_заголовок и текст_13_1_1_1">
    <p:bg>
      <p:bgPr>
        <a:solidFill>
          <a:srgbClr val="E2E3ED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g304180f58f3_1_977"/>
          <p:cNvPicPr preferRelativeResize="0"/>
          <p:nvPr/>
        </p:nvPicPr>
        <p:blipFill rotWithShape="1">
          <a:blip r:embed="rId2">
            <a:alphaModFix/>
          </a:blip>
          <a:srcRect l="2241" r="2801" b="19530"/>
          <a:stretch/>
        </p:blipFill>
        <p:spPr>
          <a:xfrm rot="10800000" flipH="1">
            <a:off x="0" y="-1"/>
            <a:ext cx="12192000" cy="34854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304180f58f3_1_977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0" name="Google Shape;220;g304180f58f3_1_977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1" name="Google Shape;221;g304180f58f3_1_977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">
  <p:cSld name="11_заголовок и текст_13_1_1_1_1">
    <p:bg>
      <p:bgPr>
        <a:solidFill>
          <a:srgbClr val="E2E3ED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g304180f58f3_1_982"/>
          <p:cNvPicPr preferRelativeResize="0"/>
          <p:nvPr/>
        </p:nvPicPr>
        <p:blipFill rotWithShape="1">
          <a:blip r:embed="rId2">
            <a:alphaModFix/>
          </a:blip>
          <a:srcRect l="2313" t="5015" r="2891"/>
          <a:stretch/>
        </p:blipFill>
        <p:spPr>
          <a:xfrm>
            <a:off x="0" y="0"/>
            <a:ext cx="12192000" cy="5654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g304180f58f3_1_982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5" name="Google Shape;225;g304180f58f3_1_982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26" name="Google Shape;226;g304180f58f3_1_982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 1">
  <p:cSld name="11_заголовок и текст_13_1">
    <p:bg>
      <p:bgPr>
        <a:solidFill>
          <a:srgbClr val="E2E3ED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2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2" name="Google Shape;12;p32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3" name="Google Shape;13;p32"/>
          <p:cNvPicPr preferRelativeResize="0"/>
          <p:nvPr/>
        </p:nvPicPr>
        <p:blipFill rotWithShape="1">
          <a:blip r:embed="rId2">
            <a:alphaModFix/>
          </a:blip>
          <a:srcRect l="2241" r="2801" b="8464"/>
          <a:stretch/>
        </p:blipFill>
        <p:spPr>
          <a:xfrm>
            <a:off x="0" y="2884076"/>
            <a:ext cx="12192000" cy="396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">
  <p:cSld name="11_заголовок и текст_13_1_1_1_1_1">
    <p:bg>
      <p:bgPr>
        <a:solidFill>
          <a:srgbClr val="E2E3ED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304180f58f3_1_987"/>
          <p:cNvPicPr preferRelativeResize="0"/>
          <p:nvPr/>
        </p:nvPicPr>
        <p:blipFill rotWithShape="1">
          <a:blip r:embed="rId2">
            <a:alphaModFix/>
          </a:blip>
          <a:srcRect l="2241" r="2801" b="8466"/>
          <a:stretch/>
        </p:blipFill>
        <p:spPr>
          <a:xfrm>
            <a:off x="0" y="2884076"/>
            <a:ext cx="12192000" cy="3964773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04180f58f3_1_987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30" name="Google Shape;230;g304180f58f3_1_987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31" name="Google Shape;231;g304180f58f3_1_987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">
  <p:cSld name="11_заголовок и текст_3_1_1_2_1">
    <p:bg>
      <p:bgPr>
        <a:solidFill>
          <a:srgbClr val="5C6AED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304180f58f3_1_992"/>
          <p:cNvPicPr preferRelativeResize="0"/>
          <p:nvPr/>
        </p:nvPicPr>
        <p:blipFill rotWithShape="1">
          <a:blip r:embed="rId2">
            <a:alphaModFix/>
          </a:blip>
          <a:srcRect l="7783" t="3826" b="4858"/>
          <a:stretch/>
        </p:blipFill>
        <p:spPr>
          <a:xfrm>
            <a:off x="0" y="0"/>
            <a:ext cx="63151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304180f58f3_1_992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35" name="Google Shape;235;g304180f58f3_1_992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36" name="Google Shape;236;g304180f58f3_1_992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48786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">
  <p:cSld name="11_заголовок и текст_3_1_1_2_1_1">
    <p:bg>
      <p:bgPr>
        <a:solidFill>
          <a:srgbClr val="5C6AED"/>
        </a:solid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304180f58f3_1_997"/>
          <p:cNvPicPr preferRelativeResize="0"/>
          <p:nvPr/>
        </p:nvPicPr>
        <p:blipFill rotWithShape="1">
          <a:blip r:embed="rId2">
            <a:alphaModFix/>
          </a:blip>
          <a:srcRect l="2931" t="2687" b="3688"/>
          <a:stretch/>
        </p:blipFill>
        <p:spPr>
          <a:xfrm>
            <a:off x="0" y="0"/>
            <a:ext cx="69649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04180f58f3_1_997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40" name="Google Shape;240;g304180f58f3_1_997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41" name="Google Shape;241;g304180f58f3_1_997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57747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">
  <p:cSld name="11_заголовок и текст_13_3">
    <p:bg>
      <p:bgPr>
        <a:solidFill>
          <a:srgbClr val="E2E3ED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04180f58f3_1_1002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44" name="Google Shape;244;g304180f58f3_1_1002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 3 1 1">
  <p:cSld name="11_заголовок и текст_3_1_1_1">
    <p:bg>
      <p:bgPr>
        <a:solidFill>
          <a:srgbClr val="E2E3ED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g304180f58f3_1_1005"/>
          <p:cNvPicPr preferRelativeResize="0"/>
          <p:nvPr/>
        </p:nvPicPr>
        <p:blipFill rotWithShape="1">
          <a:blip r:embed="rId2">
            <a:alphaModFix/>
          </a:blip>
          <a:srcRect l="4214" t="3826" b="4858"/>
          <a:stretch/>
        </p:blipFill>
        <p:spPr>
          <a:xfrm>
            <a:off x="0" y="0"/>
            <a:ext cx="65598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304180f58f3_1_1005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48" name="Google Shape;248;g304180f58f3_1_1005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 2">
  <p:cSld name="11_заголовок и текст_13_2_2">
    <p:bg>
      <p:bgPr>
        <a:solidFill>
          <a:srgbClr val="E2E3ED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04180f58f3_1_1009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51" name="Google Shape;251;g304180f58f3_1_1009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52" name="Google Shape;252;g304180f58f3_1_1009"/>
          <p:cNvSpPr txBox="1">
            <a:spLocks noGrp="1"/>
          </p:cNvSpPr>
          <p:nvPr>
            <p:ph type="body" idx="1"/>
          </p:nvPr>
        </p:nvSpPr>
        <p:spPr>
          <a:xfrm>
            <a:off x="573723" y="657010"/>
            <a:ext cx="9750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 1">
  <p:cSld name="11_заголовок и текст">
    <p:bg>
      <p:bgPr>
        <a:solidFill>
          <a:srgbClr val="E2E3ED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4180f58f3_1_1013"/>
          <p:cNvSpPr txBox="1">
            <a:spLocks noGrp="1"/>
          </p:cNvSpPr>
          <p:nvPr>
            <p:ph type="body" idx="1"/>
          </p:nvPr>
        </p:nvSpPr>
        <p:spPr>
          <a:xfrm>
            <a:off x="573723" y="796310"/>
            <a:ext cx="9750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8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  <p:sp>
        <p:nvSpPr>
          <p:cNvPr id="255" name="Google Shape;255;g304180f58f3_1_1013"/>
          <p:cNvSpPr txBox="1">
            <a:spLocks noGrp="1"/>
          </p:cNvSpPr>
          <p:nvPr>
            <p:ph type="body" idx="2"/>
          </p:nvPr>
        </p:nvSpPr>
        <p:spPr>
          <a:xfrm>
            <a:off x="573722" y="1543685"/>
            <a:ext cx="97509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4417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20"/>
              <a:buFont typeface="Noto Sans"/>
              <a:buChar char="•"/>
              <a:defRPr sz="14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  <p:sp>
        <p:nvSpPr>
          <p:cNvPr id="256" name="Google Shape;256;g304180f58f3_1_1013"/>
          <p:cNvSpPr txBox="1"/>
          <p:nvPr/>
        </p:nvSpPr>
        <p:spPr>
          <a:xfrm>
            <a:off x="10901081" y="1750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57" name="Google Shape;257;g304180f58f3_1_1013"/>
          <p:cNvSpPr txBox="1"/>
          <p:nvPr/>
        </p:nvSpPr>
        <p:spPr>
          <a:xfrm>
            <a:off x="573723" y="1750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1">
  <p:cSld name="11_заголовок и текст_13_2_3">
    <p:bg>
      <p:bgPr>
        <a:solidFill>
          <a:srgbClr val="E2E3ED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04180f58f3_1_1018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60" name="Google Shape;260;g304180f58f3_1_1018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61" name="Google Shape;261;g304180f58f3_1_1018"/>
          <p:cNvSpPr txBox="1">
            <a:spLocks noGrp="1"/>
          </p:cNvSpPr>
          <p:nvPr>
            <p:ph type="body" idx="1"/>
          </p:nvPr>
        </p:nvSpPr>
        <p:spPr>
          <a:xfrm>
            <a:off x="573723" y="657010"/>
            <a:ext cx="9750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 3 1 1 2 1">
  <p:cSld name="11_заголовок и текст_3_1_1_2_1_2">
    <p:bg>
      <p:bgPr>
        <a:solidFill>
          <a:srgbClr val="5C6AED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304180f58f3_1_1022"/>
          <p:cNvPicPr preferRelativeResize="0"/>
          <p:nvPr/>
        </p:nvPicPr>
        <p:blipFill rotWithShape="1">
          <a:blip r:embed="rId2">
            <a:alphaModFix/>
          </a:blip>
          <a:srcRect l="2931" t="2687" b="3688"/>
          <a:stretch/>
        </p:blipFill>
        <p:spPr>
          <a:xfrm>
            <a:off x="0" y="0"/>
            <a:ext cx="69649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g304180f58f3_1_1022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65" name="Google Shape;265;g304180f58f3_1_1022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66" name="Google Shape;266;g304180f58f3_1_1022"/>
          <p:cNvSpPr txBox="1">
            <a:spLocks noGrp="1"/>
          </p:cNvSpPr>
          <p:nvPr>
            <p:ph type="body" idx="1"/>
          </p:nvPr>
        </p:nvSpPr>
        <p:spPr>
          <a:xfrm>
            <a:off x="573723" y="657010"/>
            <a:ext cx="9750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2">
  <p:cSld name="11_заголовок и текст_13_2_4">
    <p:bg>
      <p:bgPr>
        <a:solidFill>
          <a:srgbClr val="E2E3ED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04180f58f3_1_1027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69" name="Google Shape;269;g304180f58f3_1_1027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70" name="Google Shape;270;g304180f58f3_1_1027"/>
          <p:cNvSpPr txBox="1">
            <a:spLocks noGrp="1"/>
          </p:cNvSpPr>
          <p:nvPr>
            <p:ph type="body" idx="1"/>
          </p:nvPr>
        </p:nvSpPr>
        <p:spPr>
          <a:xfrm>
            <a:off x="573723" y="657010"/>
            <a:ext cx="9750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 3 1 1 1">
  <p:cSld name="11_заголовок и текст_3_1_1_1">
    <p:bg>
      <p:bgPr>
        <a:solidFill>
          <a:srgbClr val="E2E3ED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3"/>
          <p:cNvPicPr preferRelativeResize="0"/>
          <p:nvPr/>
        </p:nvPicPr>
        <p:blipFill rotWithShape="1">
          <a:blip r:embed="rId2">
            <a:alphaModFix/>
          </a:blip>
          <a:srcRect l="3873" t="3802" b="4789"/>
          <a:stretch/>
        </p:blipFill>
        <p:spPr>
          <a:xfrm>
            <a:off x="0" y="0"/>
            <a:ext cx="6970824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3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17" name="Google Shape;17;p33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 7">
  <p:cSld name="11_заголовок и текст_13_10">
    <p:bg>
      <p:bgPr>
        <a:solidFill>
          <a:srgbClr val="E2E3ED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04180f58f3_1_1031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73" name="Google Shape;273;g304180f58f3_1_1031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3">
  <p:cSld name="11_заголовок и текст_13_2_5">
    <p:bg>
      <p:bgPr>
        <a:solidFill>
          <a:srgbClr val="E2E3ED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04180f58f3_1_1034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76" name="Google Shape;276;g304180f58f3_1_1034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77" name="Google Shape;277;g304180f58f3_1_1034"/>
          <p:cNvSpPr txBox="1">
            <a:spLocks noGrp="1"/>
          </p:cNvSpPr>
          <p:nvPr>
            <p:ph type="body" idx="1"/>
          </p:nvPr>
        </p:nvSpPr>
        <p:spPr>
          <a:xfrm>
            <a:off x="573723" y="657010"/>
            <a:ext cx="9750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1">
  <p:cSld name="CUSTOM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304180f58f3_1_1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304180f58f3_1_1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824" y="471550"/>
            <a:ext cx="1817300" cy="2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2">
  <p:cSld name="CUSTOM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304180f58f3_1_1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6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04180f58f3_1_1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824" y="471550"/>
            <a:ext cx="1817300" cy="2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1_заголовок и текст_13_2">
    <p:bg>
      <p:bgPr>
        <a:solidFill>
          <a:srgbClr val="E2E3ED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04180f58f3_1_1151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g304180f58f3_1_1151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89" name="Google Shape;289;g304180f58f3_1_1151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">
  <p:cSld name="11_заголовок и текст_3_1_1_1_1">
    <p:bg>
      <p:bgPr>
        <a:solidFill>
          <a:srgbClr val="E2E3ED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g304180f58f3_1_1155"/>
          <p:cNvPicPr preferRelativeResize="0"/>
          <p:nvPr/>
        </p:nvPicPr>
        <p:blipFill rotWithShape="1">
          <a:blip r:embed="rId2">
            <a:alphaModFix/>
          </a:blip>
          <a:srcRect l="15261" t="3802" b="4789"/>
          <a:stretch/>
        </p:blipFill>
        <p:spPr>
          <a:xfrm>
            <a:off x="0" y="0"/>
            <a:ext cx="6145123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304180f58f3_1_1155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3" name="Google Shape;293;g304180f58f3_1_1155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4" name="Google Shape;294;g304180f58f3_1_1155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47142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">
  <p:cSld name="11_заголовок и текст_3_1_1">
    <p:bg>
      <p:bgPr>
        <a:solidFill>
          <a:srgbClr val="E2E3ED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304180f58f3_1_1160"/>
          <p:cNvPicPr preferRelativeResize="0"/>
          <p:nvPr/>
        </p:nvPicPr>
        <p:blipFill rotWithShape="1">
          <a:blip r:embed="rId2">
            <a:alphaModFix/>
          </a:blip>
          <a:srcRect l="4214" t="3826" b="4858"/>
          <a:stretch/>
        </p:blipFill>
        <p:spPr>
          <a:xfrm>
            <a:off x="0" y="0"/>
            <a:ext cx="65598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304180f58f3_1_1160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8" name="Google Shape;298;g304180f58f3_1_1160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9" name="Google Shape;299;g304180f58f3_1_1160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50919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">
  <p:cSld name="11_заголовок и текст_3_1_1_1_2">
    <p:bg>
      <p:bgPr>
        <a:solidFill>
          <a:srgbClr val="E2E3ED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304180f58f3_1_1165"/>
          <p:cNvPicPr preferRelativeResize="0"/>
          <p:nvPr/>
        </p:nvPicPr>
        <p:blipFill rotWithShape="1">
          <a:blip r:embed="rId2">
            <a:alphaModFix/>
          </a:blip>
          <a:srcRect l="3873" t="3802" b="4789"/>
          <a:stretch/>
        </p:blipFill>
        <p:spPr>
          <a:xfrm>
            <a:off x="0" y="0"/>
            <a:ext cx="6970824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304180f58f3_1_1165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03" name="Google Shape;303;g304180f58f3_1_1165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04" name="Google Shape;304;g304180f58f3_1_1165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56667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">
  <p:cSld name="11_заголовок и текст_13_2_1_1">
    <p:bg>
      <p:bgPr>
        <a:solidFill>
          <a:srgbClr val="E2E3ED"/>
        </a:solidFill>
        <a:effectLst/>
      </p:bgPr>
    </p:bg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g304180f58f3_1_1170"/>
          <p:cNvPicPr preferRelativeResize="0"/>
          <p:nvPr/>
        </p:nvPicPr>
        <p:blipFill rotWithShape="1">
          <a:blip r:embed="rId2">
            <a:alphaModFix/>
          </a:blip>
          <a:srcRect l="2313" t="47296" r="2891"/>
          <a:stretch/>
        </p:blipFill>
        <p:spPr>
          <a:xfrm>
            <a:off x="0" y="0"/>
            <a:ext cx="12192000" cy="313767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304180f58f3_1_1170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08" name="Google Shape;308;g304180f58f3_1_1170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09" name="Google Shape;309;g304180f58f3_1_1170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">
  <p:cSld name="11_заголовок и текст_13_1_1_1">
    <p:bg>
      <p:bgPr>
        <a:solidFill>
          <a:srgbClr val="E2E3ED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g304180f58f3_1_1175"/>
          <p:cNvPicPr preferRelativeResize="0"/>
          <p:nvPr/>
        </p:nvPicPr>
        <p:blipFill rotWithShape="1">
          <a:blip r:embed="rId2">
            <a:alphaModFix/>
          </a:blip>
          <a:srcRect l="2241" r="2801" b="19530"/>
          <a:stretch/>
        </p:blipFill>
        <p:spPr>
          <a:xfrm rot="10800000" flipH="1">
            <a:off x="0" y="-1"/>
            <a:ext cx="12192000" cy="34854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304180f58f3_1_1175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13" name="Google Shape;313;g304180f58f3_1_1175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14" name="Google Shape;314;g304180f58f3_1_1175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">
  <p:cSld name="CUSTOM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g2f5af0bdc8d_0_1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g2f5af0bdc8d_0_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824" y="471550"/>
            <a:ext cx="1817300" cy="2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">
  <p:cSld name="11_заголовок и текст_13_1_1_1_1">
    <p:bg>
      <p:bgPr>
        <a:solidFill>
          <a:srgbClr val="E2E3ED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g304180f58f3_1_1180"/>
          <p:cNvPicPr preferRelativeResize="0"/>
          <p:nvPr/>
        </p:nvPicPr>
        <p:blipFill rotWithShape="1">
          <a:blip r:embed="rId2">
            <a:alphaModFix/>
          </a:blip>
          <a:srcRect l="2313" t="5015" r="2891"/>
          <a:stretch/>
        </p:blipFill>
        <p:spPr>
          <a:xfrm>
            <a:off x="0" y="0"/>
            <a:ext cx="12192000" cy="5654901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304180f58f3_1_1180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18" name="Google Shape;318;g304180f58f3_1_1180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19" name="Google Shape;319;g304180f58f3_1_1180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">
  <p:cSld name="11_заголовок и текст_13_1_1_1_1_1">
    <p:bg>
      <p:bgPr>
        <a:solidFill>
          <a:srgbClr val="E2E3ED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304180f58f3_1_1185"/>
          <p:cNvPicPr preferRelativeResize="0"/>
          <p:nvPr/>
        </p:nvPicPr>
        <p:blipFill rotWithShape="1">
          <a:blip r:embed="rId2">
            <a:alphaModFix/>
          </a:blip>
          <a:srcRect l="2241" r="2801" b="8466"/>
          <a:stretch/>
        </p:blipFill>
        <p:spPr>
          <a:xfrm>
            <a:off x="0" y="2884076"/>
            <a:ext cx="12192000" cy="396477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g304180f58f3_1_1185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3" name="Google Shape;323;g304180f58f3_1_1185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4" name="Google Shape;324;g304180f58f3_1_1185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">
  <p:cSld name="11_заголовок и текст_3_1_1_2_1">
    <p:bg>
      <p:bgPr>
        <a:solidFill>
          <a:srgbClr val="5C6AED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g304180f58f3_1_1190"/>
          <p:cNvPicPr preferRelativeResize="0"/>
          <p:nvPr/>
        </p:nvPicPr>
        <p:blipFill rotWithShape="1">
          <a:blip r:embed="rId2">
            <a:alphaModFix/>
          </a:blip>
          <a:srcRect l="7783" t="3826" b="4858"/>
          <a:stretch/>
        </p:blipFill>
        <p:spPr>
          <a:xfrm>
            <a:off x="0" y="0"/>
            <a:ext cx="63151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304180f58f3_1_1190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8" name="Google Shape;328;g304180f58f3_1_1190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9" name="Google Shape;329;g304180f58f3_1_1190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48786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">
  <p:cSld name="11_заголовок и текст_3_1_1_2_1_1">
    <p:bg>
      <p:bgPr>
        <a:solidFill>
          <a:srgbClr val="5C6AED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304180f58f3_1_1195"/>
          <p:cNvPicPr preferRelativeResize="0"/>
          <p:nvPr/>
        </p:nvPicPr>
        <p:blipFill rotWithShape="1">
          <a:blip r:embed="rId2">
            <a:alphaModFix/>
          </a:blip>
          <a:srcRect l="2931" t="2687" b="3688"/>
          <a:stretch/>
        </p:blipFill>
        <p:spPr>
          <a:xfrm>
            <a:off x="0" y="0"/>
            <a:ext cx="696494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04180f58f3_1_1195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33" name="Google Shape;333;g304180f58f3_1_1195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34" name="Google Shape;334;g304180f58f3_1_1195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57747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КАД 1" type="title">
  <p:cSld name="TITLE">
    <p:bg>
      <p:bgPr>
        <a:solidFill>
          <a:srgbClr val="B357DD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30c57d5ff72_0_5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94050" y="3667825"/>
            <a:ext cx="3197950" cy="319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30c57d5ff72_0_569"/>
          <p:cNvPicPr preferRelativeResize="0"/>
          <p:nvPr/>
        </p:nvPicPr>
        <p:blipFill rotWithShape="1">
          <a:blip r:embed="rId3">
            <a:alphaModFix/>
          </a:blip>
          <a:srcRect l="2085" t="2678" b="3662"/>
          <a:stretch/>
        </p:blipFill>
        <p:spPr>
          <a:xfrm>
            <a:off x="0" y="0"/>
            <a:ext cx="957814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30c57d5ff72_0_569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77289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g30c57d5ff72_0_569"/>
          <p:cNvSpPr/>
          <p:nvPr/>
        </p:nvSpPr>
        <p:spPr>
          <a:xfrm>
            <a:off x="9844238" y="1253500"/>
            <a:ext cx="1819200" cy="1826100"/>
          </a:xfrm>
          <a:prstGeom prst="roundRect">
            <a:avLst>
              <a:gd name="adj" fmla="val 816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g30c57d5ff72_0_569"/>
          <p:cNvPicPr preferRelativeResize="0"/>
          <p:nvPr/>
        </p:nvPicPr>
        <p:blipFill rotWithShape="1">
          <a:blip r:embed="rId4">
            <a:alphaModFix/>
          </a:blip>
          <a:srcRect l="11305" t="11305" r="12971" b="12971"/>
          <a:stretch/>
        </p:blipFill>
        <p:spPr>
          <a:xfrm>
            <a:off x="9937963" y="1350625"/>
            <a:ext cx="1631825" cy="1631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g30c57d5ff72_0_569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08" name="Google Shape;408;g30c57d5ff72_0_569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09" name="Google Shape;409;g30c57d5ff72_0_569"/>
          <p:cNvSpPr txBox="1"/>
          <p:nvPr/>
        </p:nvSpPr>
        <p:spPr>
          <a:xfrm>
            <a:off x="9489375" y="3268900"/>
            <a:ext cx="2529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24 сентября — 27 октября</a:t>
            </a:r>
            <a:endParaRPr sz="1300" b="0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10" name="Google Shape;410;g30c57d5ff72_0_569"/>
          <p:cNvSpPr/>
          <p:nvPr/>
        </p:nvSpPr>
        <p:spPr>
          <a:xfrm>
            <a:off x="2032100" y="633030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30c57d5ff72_0_569"/>
          <p:cNvSpPr/>
          <p:nvPr/>
        </p:nvSpPr>
        <p:spPr>
          <a:xfrm>
            <a:off x="1518750" y="391595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30c57d5ff72_0_569"/>
          <p:cNvSpPr/>
          <p:nvPr/>
        </p:nvSpPr>
        <p:spPr>
          <a:xfrm>
            <a:off x="0" y="462785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g30c57d5ff72_0_569"/>
          <p:cNvSpPr/>
          <p:nvPr/>
        </p:nvSpPr>
        <p:spPr>
          <a:xfrm>
            <a:off x="527688" y="515555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КАД 2">
  <p:cSld name="TITLE_1">
    <p:bg>
      <p:bgPr>
        <a:solidFill>
          <a:srgbClr val="B357DD"/>
        </a:solidFill>
        <a:effectLst/>
      </p:bgPr>
    </p:bg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g30c57d5ff72_0_5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09525" y="1902700"/>
            <a:ext cx="3182475" cy="495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30c57d5ff72_0_582"/>
          <p:cNvPicPr preferRelativeResize="0"/>
          <p:nvPr/>
        </p:nvPicPr>
        <p:blipFill rotWithShape="1">
          <a:blip r:embed="rId3">
            <a:alphaModFix/>
          </a:blip>
          <a:srcRect l="2085" t="2678" b="3662"/>
          <a:stretch/>
        </p:blipFill>
        <p:spPr>
          <a:xfrm>
            <a:off x="0" y="0"/>
            <a:ext cx="957814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30c57d5ff72_0_582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18" name="Google Shape;418;g30c57d5ff72_0_582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19" name="Google Shape;419;g30c57d5ff72_0_582"/>
          <p:cNvSpPr/>
          <p:nvPr/>
        </p:nvSpPr>
        <p:spPr>
          <a:xfrm>
            <a:off x="9699825" y="1216175"/>
            <a:ext cx="2103900" cy="1512900"/>
          </a:xfrm>
          <a:prstGeom prst="roundRect">
            <a:avLst>
              <a:gd name="adj" fmla="val 1594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0" name="Google Shape;420;g30c57d5ff72_0_5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7325" y="1585625"/>
            <a:ext cx="1188900" cy="1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0c57d5ff72_0_5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73549" y="2078225"/>
            <a:ext cx="1756452" cy="36362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30c57d5ff72_0_582"/>
          <p:cNvSpPr/>
          <p:nvPr/>
        </p:nvSpPr>
        <p:spPr>
          <a:xfrm>
            <a:off x="2032100" y="633030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30c57d5ff72_0_582"/>
          <p:cNvSpPr/>
          <p:nvPr/>
        </p:nvSpPr>
        <p:spPr>
          <a:xfrm>
            <a:off x="1518750" y="391595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30c57d5ff72_0_582"/>
          <p:cNvSpPr/>
          <p:nvPr/>
        </p:nvSpPr>
        <p:spPr>
          <a:xfrm>
            <a:off x="0" y="462785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30c57d5ff72_0_582"/>
          <p:cNvSpPr/>
          <p:nvPr/>
        </p:nvSpPr>
        <p:spPr>
          <a:xfrm>
            <a:off x="527688" y="515555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30c57d5ff72_0_582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77289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">
  <p:cSld name="11_заголовок и текст_3_1_1_1_2">
    <p:bg>
      <p:bgPr>
        <a:solidFill>
          <a:srgbClr val="E2E3ED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g30c57d5ff72_0_595"/>
          <p:cNvPicPr preferRelativeResize="0"/>
          <p:nvPr/>
        </p:nvPicPr>
        <p:blipFill rotWithShape="1">
          <a:blip r:embed="rId2">
            <a:alphaModFix/>
          </a:blip>
          <a:srcRect l="3873" t="3802" b="4789"/>
          <a:stretch/>
        </p:blipFill>
        <p:spPr>
          <a:xfrm>
            <a:off x="0" y="0"/>
            <a:ext cx="6970824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30c57d5ff72_0_595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30" name="Google Shape;430;g30c57d5ff72_0_595"/>
          <p:cNvSpPr txBox="1"/>
          <p:nvPr/>
        </p:nvSpPr>
        <p:spPr>
          <a:xfrm>
            <a:off x="573723" y="251265"/>
            <a:ext cx="4428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31" name="Google Shape;431;g30c57d5ff72_0_595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52524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">
  <p:cSld name="11_заголовок и текст_13_2">
    <p:bg>
      <p:bgPr>
        <a:solidFill>
          <a:srgbClr val="E2E3ED"/>
        </a:solid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0c57d5ff72_0_600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34" name="Google Shape;434;g30c57d5ff72_0_600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35" name="Google Shape;435;g30c57d5ff72_0_600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10448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КАД 1 1">
  <p:cSld name="TITLE_2">
    <p:bg>
      <p:bgPr>
        <a:solidFill>
          <a:srgbClr val="B357DD"/>
        </a:solid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0c57d5ff72_0_604"/>
          <p:cNvSpPr/>
          <p:nvPr/>
        </p:nvSpPr>
        <p:spPr>
          <a:xfrm>
            <a:off x="9844238" y="1329700"/>
            <a:ext cx="1819200" cy="1826100"/>
          </a:xfrm>
          <a:prstGeom prst="roundRect">
            <a:avLst>
              <a:gd name="adj" fmla="val 816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g30c57d5ff72_0_604"/>
          <p:cNvPicPr preferRelativeResize="0"/>
          <p:nvPr/>
        </p:nvPicPr>
        <p:blipFill rotWithShape="1">
          <a:blip r:embed="rId2">
            <a:alphaModFix/>
          </a:blip>
          <a:srcRect l="11305" t="11305" r="12971" b="12971"/>
          <a:stretch/>
        </p:blipFill>
        <p:spPr>
          <a:xfrm>
            <a:off x="9937963" y="1426838"/>
            <a:ext cx="1631825" cy="16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30c57d5ff72_0_6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4050" y="3667825"/>
            <a:ext cx="3197950" cy="319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g30c57d5ff72_0_604"/>
          <p:cNvPicPr preferRelativeResize="0"/>
          <p:nvPr/>
        </p:nvPicPr>
        <p:blipFill rotWithShape="1">
          <a:blip r:embed="rId4">
            <a:alphaModFix/>
          </a:blip>
          <a:srcRect l="2085" t="2678" b="3662"/>
          <a:stretch/>
        </p:blipFill>
        <p:spPr>
          <a:xfrm>
            <a:off x="0" y="0"/>
            <a:ext cx="957814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g30c57d5ff72_0_604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42" name="Google Shape;442;g30c57d5ff72_0_604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43" name="Google Shape;443;g30c57d5ff72_0_604"/>
          <p:cNvSpPr txBox="1">
            <a:spLocks noGrp="1"/>
          </p:cNvSpPr>
          <p:nvPr>
            <p:ph type="body" idx="1"/>
          </p:nvPr>
        </p:nvSpPr>
        <p:spPr>
          <a:xfrm>
            <a:off x="573725" y="657000"/>
            <a:ext cx="7941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  <p:sp>
        <p:nvSpPr>
          <p:cNvPr id="444" name="Google Shape;444;g30c57d5ff72_0_604"/>
          <p:cNvSpPr txBox="1"/>
          <p:nvPr/>
        </p:nvSpPr>
        <p:spPr>
          <a:xfrm>
            <a:off x="9568850" y="720100"/>
            <a:ext cx="23700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Организуйте участие школ региона в олимпиаде</a:t>
            </a:r>
            <a:endParaRPr sz="13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45" name="Google Shape;445;g30c57d5ff72_0_604"/>
          <p:cNvSpPr txBox="1"/>
          <p:nvPr/>
        </p:nvSpPr>
        <p:spPr>
          <a:xfrm>
            <a:off x="9489375" y="3345100"/>
            <a:ext cx="2529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>
                <a:solidFill>
                  <a:srgbClr val="FFFFFF"/>
                </a:solidFill>
                <a:latin typeface="Noto Sans"/>
                <a:ea typeface="Noto Sans"/>
                <a:cs typeface="Noto Sans"/>
                <a:sym typeface="Noto Sans"/>
              </a:rPr>
              <a:t>5 ноября — 2 декабря</a:t>
            </a:r>
            <a:endParaRPr sz="1300" b="0" i="0" u="none" strike="noStrike" cap="none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ультура 1">
  <p:cSld name="TITLE_3">
    <p:bg>
      <p:bgPr>
        <a:solidFill>
          <a:srgbClr val="EAC8FF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g30c57d5ff72_0_614"/>
          <p:cNvPicPr preferRelativeResize="0"/>
          <p:nvPr/>
        </p:nvPicPr>
        <p:blipFill rotWithShape="1">
          <a:blip r:embed="rId2">
            <a:alphaModFix/>
          </a:blip>
          <a:srcRect l="2085" t="2678" b="3662"/>
          <a:stretch/>
        </p:blipFill>
        <p:spPr>
          <a:xfrm>
            <a:off x="0" y="0"/>
            <a:ext cx="957814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30c57d5ff72_0_614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7728900" cy="4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600"/>
              <a:buFont typeface="Noto Sans"/>
              <a:buNone/>
              <a:defRPr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g30c57d5ff72_0_614"/>
          <p:cNvSpPr/>
          <p:nvPr/>
        </p:nvSpPr>
        <p:spPr>
          <a:xfrm>
            <a:off x="9844238" y="1253500"/>
            <a:ext cx="1819200" cy="1826100"/>
          </a:xfrm>
          <a:prstGeom prst="roundRect">
            <a:avLst>
              <a:gd name="adj" fmla="val 816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g30c57d5ff72_0_614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51" name="Google Shape;451;g30c57d5ff72_0_614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">
  <p:cSld name="11_заголовок и текст_13_2_1_1">
    <p:bg>
      <p:bgPr>
        <a:solidFill>
          <a:srgbClr val="E2E3ED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g2f5af0bdc8d_0_216"/>
          <p:cNvPicPr preferRelativeResize="0"/>
          <p:nvPr/>
        </p:nvPicPr>
        <p:blipFill rotWithShape="1">
          <a:blip r:embed="rId2">
            <a:alphaModFix/>
          </a:blip>
          <a:srcRect l="2313" t="47296" r="2891"/>
          <a:stretch/>
        </p:blipFill>
        <p:spPr>
          <a:xfrm>
            <a:off x="0" y="0"/>
            <a:ext cx="12192000" cy="313767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g2f5af0bdc8d_0_216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8" name="Google Shape;28;g2f5af0bdc8d_0_216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" name="Google Shape;29;g2f5af0bdc8d_0_216"/>
          <p:cNvSpPr txBox="1">
            <a:spLocks noGrp="1"/>
          </p:cNvSpPr>
          <p:nvPr>
            <p:ph type="body" idx="1"/>
          </p:nvPr>
        </p:nvSpPr>
        <p:spPr>
          <a:xfrm>
            <a:off x="573723" y="657010"/>
            <a:ext cx="9750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 3 2 1">
  <p:cSld name="11_заголовок и текст 3 2 1">
    <p:bg>
      <p:bgPr>
        <a:solidFill>
          <a:srgbClr val="E2E3ED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9b9ee22f62_0_20"/>
          <p:cNvSpPr/>
          <p:nvPr/>
        </p:nvSpPr>
        <p:spPr>
          <a:xfrm>
            <a:off x="9315500" y="-25"/>
            <a:ext cx="2876700" cy="6858000"/>
          </a:xfrm>
          <a:prstGeom prst="rect">
            <a:avLst/>
          </a:prstGeom>
          <a:solidFill>
            <a:srgbClr val="52C7E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ln>
                <a:solidFill>
                  <a:srgbClr val="52C7E8"/>
                </a:solidFill>
              </a:ln>
              <a:solidFill>
                <a:srgbClr val="52C7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g29b9ee22f62_0_20"/>
          <p:cNvSpPr txBox="1">
            <a:spLocks noGrp="1"/>
          </p:cNvSpPr>
          <p:nvPr>
            <p:ph type="body" idx="1"/>
          </p:nvPr>
        </p:nvSpPr>
        <p:spPr>
          <a:xfrm>
            <a:off x="573723" y="796310"/>
            <a:ext cx="9750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8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  <p:sp>
        <p:nvSpPr>
          <p:cNvPr id="34" name="Google Shape;34;g29b9ee22f62_0_20"/>
          <p:cNvSpPr txBox="1">
            <a:spLocks noGrp="1"/>
          </p:cNvSpPr>
          <p:nvPr>
            <p:ph type="body" idx="2"/>
          </p:nvPr>
        </p:nvSpPr>
        <p:spPr>
          <a:xfrm>
            <a:off x="573722" y="1543685"/>
            <a:ext cx="9750900" cy="2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4417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820"/>
              <a:buFont typeface="Noto Sans"/>
              <a:buChar char="•"/>
              <a:defRPr sz="14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28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None/>
              <a:defRPr sz="14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  <p:sp>
        <p:nvSpPr>
          <p:cNvPr id="35" name="Google Shape;35;g29b9ee22f62_0_20"/>
          <p:cNvSpPr txBox="1"/>
          <p:nvPr/>
        </p:nvSpPr>
        <p:spPr>
          <a:xfrm>
            <a:off x="10901081" y="1750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6" name="Google Shape;36;g29b9ee22f62_0_20"/>
          <p:cNvSpPr txBox="1"/>
          <p:nvPr/>
        </p:nvSpPr>
        <p:spPr>
          <a:xfrm>
            <a:off x="573723" y="1750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81131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заголовок и текст 2">
  <p:cSld name="11_заголовок и текст_13_2_2">
    <p:bg>
      <p:bgPr>
        <a:solidFill>
          <a:srgbClr val="E2E3ED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f5af0bdc8d_0_417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2" name="Google Shape;32;g2f5af0bdc8d_0_417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3" name="Google Shape;33;g2f5af0bdc8d_0_417"/>
          <p:cNvSpPr txBox="1">
            <a:spLocks noGrp="1"/>
          </p:cNvSpPr>
          <p:nvPr>
            <p:ph type="body" idx="1"/>
          </p:nvPr>
        </p:nvSpPr>
        <p:spPr>
          <a:xfrm>
            <a:off x="573723" y="657010"/>
            <a:ext cx="9750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1912">
          <p15:clr>
            <a:srgbClr val="FBAE40"/>
          </p15:clr>
        </p15:guide>
        <p15:guide id="4" pos="2162">
          <p15:clr>
            <a:srgbClr val="FBAE40"/>
          </p15:clr>
        </p15:guide>
        <p15:guide id="5" pos="3727">
          <p15:clr>
            <a:srgbClr val="FBAE40"/>
          </p15:clr>
        </p15:guide>
        <p15:guide id="6" pos="3999">
          <p15:clr>
            <a:srgbClr val="FBAE40"/>
          </p15:clr>
        </p15:guide>
        <p15:guide id="7" pos="5541">
          <p15:clr>
            <a:srgbClr val="FBAE40"/>
          </p15:clr>
        </p15:guide>
        <p15:guide id="8" pos="57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 1">
  <p:cSld name="CUSTOM_1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g2f5af0c23d8_0_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63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g2f5af0c23d8_0_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824" y="471550"/>
            <a:ext cx="1817300" cy="27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КАД 1" type="title">
  <p:cSld name="TITLE">
    <p:bg>
      <p:bgPr>
        <a:solidFill>
          <a:srgbClr val="B357DD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g2242d729128_0_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94050" y="3667825"/>
            <a:ext cx="3197950" cy="319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g2242d729128_0_106"/>
          <p:cNvPicPr preferRelativeResize="0"/>
          <p:nvPr/>
        </p:nvPicPr>
        <p:blipFill rotWithShape="1">
          <a:blip r:embed="rId3">
            <a:alphaModFix/>
          </a:blip>
          <a:srcRect l="2085" t="2678" b="3662"/>
          <a:stretch/>
        </p:blipFill>
        <p:spPr>
          <a:xfrm>
            <a:off x="0" y="0"/>
            <a:ext cx="957814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g2242d729128_0_106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1" name="Google Shape;41;g2242d729128_0_106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2" name="Google Shape;42;g2242d729128_0_106"/>
          <p:cNvSpPr txBox="1">
            <a:spLocks noGrp="1"/>
          </p:cNvSpPr>
          <p:nvPr>
            <p:ph type="body" idx="1"/>
          </p:nvPr>
        </p:nvSpPr>
        <p:spPr>
          <a:xfrm>
            <a:off x="573725" y="657000"/>
            <a:ext cx="7941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БКАД 2">
  <p:cSld name="TITLE_1">
    <p:bg>
      <p:bgPr>
        <a:solidFill>
          <a:srgbClr val="B357DD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g2242d729128_0_1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009525" y="1902700"/>
            <a:ext cx="3182475" cy="495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g2242d729128_0_112"/>
          <p:cNvPicPr preferRelativeResize="0"/>
          <p:nvPr/>
        </p:nvPicPr>
        <p:blipFill rotWithShape="1">
          <a:blip r:embed="rId3">
            <a:alphaModFix/>
          </a:blip>
          <a:srcRect l="2085" t="2678" b="3662"/>
          <a:stretch/>
        </p:blipFill>
        <p:spPr>
          <a:xfrm>
            <a:off x="0" y="0"/>
            <a:ext cx="9578148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g2242d729128_0_112"/>
          <p:cNvSpPr txBox="1"/>
          <p:nvPr/>
        </p:nvSpPr>
        <p:spPr>
          <a:xfrm>
            <a:off x="10901081" y="251265"/>
            <a:ext cx="7173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" sz="11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7" name="Google Shape;47;g2242d729128_0_112"/>
          <p:cNvSpPr txBox="1"/>
          <p:nvPr/>
        </p:nvSpPr>
        <p:spPr>
          <a:xfrm>
            <a:off x="573723" y="251265"/>
            <a:ext cx="44286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100" b="0" i="0" u="none" strike="noStrike" cap="none">
                <a:solidFill>
                  <a:srgbClr val="989AA6"/>
                </a:solidFill>
                <a:latin typeface="Noto Sans"/>
                <a:ea typeface="Noto Sans"/>
                <a:cs typeface="Noto Sans"/>
                <a:sym typeface="Noto Sans"/>
              </a:rPr>
              <a:t>Интерактивная образовательная платформа Учи.ру</a:t>
            </a:r>
            <a:endParaRPr sz="1100" b="0" i="0" u="none" strike="noStrike" cap="none">
              <a:solidFill>
                <a:srgbClr val="989AA6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8" name="Google Shape;48;g2242d729128_0_112"/>
          <p:cNvSpPr txBox="1">
            <a:spLocks noGrp="1"/>
          </p:cNvSpPr>
          <p:nvPr>
            <p:ph type="body" idx="1"/>
          </p:nvPr>
        </p:nvSpPr>
        <p:spPr>
          <a:xfrm>
            <a:off x="573725" y="657000"/>
            <a:ext cx="79419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2700"/>
              <a:buFont typeface="Noto Sans"/>
              <a:buNone/>
              <a:defRPr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28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None/>
              <a:defRPr sz="15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04180f58f3_1_94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04180f58f3_1_11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0c57d5ff72_0_56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.png"/><Relationship Id="rId7" Type="http://schemas.openxmlformats.org/officeDocument/2006/relationships/hyperlink" Target="https://www.consultant.ru/law/hotdocs/84648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cbr.ru/Content/Document/File/155985/strategy_2030.pdf" TargetMode="External"/><Relationship Id="rId5" Type="http://schemas.openxmlformats.org/officeDocument/2006/relationships/hyperlink" Target="http://publication.pravo.gov.ru/Document/View/0001202305170008?index=1" TargetMode="External"/><Relationship Id="rId4" Type="http://schemas.openxmlformats.org/officeDocument/2006/relationships/hyperlink" Target="http://pravo.gov.ru/proxy/ips/?docbody=&amp;firstDoc=1&amp;lastDoc=1&amp;nd=102430636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vk.cc/cAdnVx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32C9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f5af0bdc8d_0_85"/>
          <p:cNvSpPr txBox="1"/>
          <p:nvPr/>
        </p:nvSpPr>
        <p:spPr>
          <a:xfrm>
            <a:off x="712406" y="4248675"/>
            <a:ext cx="2145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3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ноябрь </a:t>
            </a:r>
            <a:r>
              <a:rPr lang="ru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202</a:t>
            </a:r>
            <a:r>
              <a:rPr lang="ru" sz="13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4</a:t>
            </a:r>
            <a:endParaRPr sz="1300" b="0" i="0" u="none" strike="noStrike" cap="none" dirty="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72" name="Google Shape;472;g2f5af0bdc8d_0_85"/>
          <p:cNvSpPr/>
          <p:nvPr/>
        </p:nvSpPr>
        <p:spPr>
          <a:xfrm>
            <a:off x="598100" y="4688325"/>
            <a:ext cx="1919100" cy="591000"/>
          </a:xfrm>
          <a:prstGeom prst="rect">
            <a:avLst/>
          </a:prstGeom>
          <a:solidFill>
            <a:srgbClr val="473A83"/>
          </a:solidFill>
          <a:ln>
            <a:noFill/>
          </a:ln>
        </p:spPr>
        <p:txBody>
          <a:bodyPr spcFirstLastPara="1" wrap="square" lIns="91425" tIns="36000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" sz="3800" b="1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Учи.ру</a:t>
            </a:r>
            <a:endParaRPr sz="600"/>
          </a:p>
        </p:txBody>
      </p:sp>
      <p:sp>
        <p:nvSpPr>
          <p:cNvPr id="473" name="Google Shape;473;g2f5af0bdc8d_0_85"/>
          <p:cNvSpPr/>
          <p:nvPr/>
        </p:nvSpPr>
        <p:spPr>
          <a:xfrm>
            <a:off x="598099" y="5355275"/>
            <a:ext cx="6524595" cy="591000"/>
          </a:xfrm>
          <a:prstGeom prst="rect">
            <a:avLst/>
          </a:prstGeom>
          <a:solidFill>
            <a:srgbClr val="473A83"/>
          </a:solidFill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800" b="1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в </a:t>
            </a:r>
            <a:r>
              <a:rPr lang="ru-RU" sz="3800" b="1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Хабаровском крае</a:t>
            </a:r>
            <a:endParaRPr sz="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30c57d5ff72_0_510"/>
          <p:cNvSpPr txBox="1">
            <a:spLocks noGrp="1"/>
          </p:cNvSpPr>
          <p:nvPr>
            <p:ph type="title"/>
          </p:nvPr>
        </p:nvSpPr>
        <p:spPr>
          <a:xfrm>
            <a:off x="1493375" y="657000"/>
            <a:ext cx="7728900" cy="1203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Олимпиада «Культура вокруг нас» </a:t>
            </a:r>
            <a:br>
              <a:rPr lang="ru"/>
            </a:br>
            <a:r>
              <a:rPr lang="ru"/>
              <a:t>для учеников 1–11 классов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ru" sz="1600" b="0">
                <a:latin typeface="Noto Sans SemiBold"/>
                <a:ea typeface="Noto Sans SemiBold"/>
                <a:cs typeface="Noto Sans SemiBold"/>
                <a:sym typeface="Noto Sans SemiBold"/>
              </a:rPr>
              <a:t>5 ноября — 2 декабря</a:t>
            </a:r>
            <a:endParaRPr sz="1600" b="0"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705" name="Google Shape;705;g30c57d5ff72_0_510"/>
          <p:cNvSpPr txBox="1"/>
          <p:nvPr/>
        </p:nvSpPr>
        <p:spPr>
          <a:xfrm>
            <a:off x="9568850" y="720100"/>
            <a:ext cx="23700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Пригласите учеников</a:t>
            </a:r>
            <a:br>
              <a:rPr lang="ru" sz="13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3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к участию в олимпиаде</a:t>
            </a:r>
            <a:endParaRPr sz="13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706" name="Google Shape;706;g30c57d5ff72_0_5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850" y="720100"/>
            <a:ext cx="773800" cy="8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g30c57d5ff72_0_5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725" y="5980216"/>
            <a:ext cx="1537135" cy="2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g30c57d5ff72_0_5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5625" y="5905975"/>
            <a:ext cx="1408086" cy="3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g30c57d5ff72_0_5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2725" y="3400075"/>
            <a:ext cx="7149276" cy="34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g30c57d5ff72_0_510"/>
          <p:cNvSpPr txBox="1"/>
          <p:nvPr/>
        </p:nvSpPr>
        <p:spPr>
          <a:xfrm>
            <a:off x="573725" y="2796125"/>
            <a:ext cx="6024600" cy="18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69999" lvl="0" indent="-20637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Noto Sans"/>
              <a:buChar char="•"/>
            </a:pPr>
            <a:r>
              <a:rPr lang="ru" sz="15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развивают интерес к русской культуре: языку, литературе, истории и искусству;</a:t>
            </a:r>
            <a:endParaRPr sz="15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69999" lvl="0" indent="-20637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Noto Sans"/>
              <a:buChar char="•"/>
            </a:pPr>
            <a:r>
              <a:rPr lang="ru" sz="15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тренируют эрудицию и наглядно-образное мышление;</a:t>
            </a:r>
            <a:endParaRPr sz="15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6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rgbClr val="2F2F45"/>
              </a:buClr>
              <a:buSzPts val="1500"/>
              <a:buFont typeface="Noto Sans"/>
              <a:buChar char="•"/>
            </a:pPr>
            <a:r>
              <a:rPr lang="ru" sz="15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развивают воображение и умение мыслить системно;</a:t>
            </a:r>
            <a:endParaRPr sz="15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69999" lvl="0" indent="-200025" algn="l" rtl="0">
              <a:lnSpc>
                <a:spcPct val="110000"/>
              </a:lnSpc>
              <a:spcBef>
                <a:spcPts val="700"/>
              </a:spcBef>
              <a:spcAft>
                <a:spcPts val="700"/>
              </a:spcAft>
              <a:buClr>
                <a:srgbClr val="2F2F45"/>
              </a:buClr>
              <a:buSzPts val="1500"/>
              <a:buFont typeface="Noto Sans"/>
              <a:buChar char="•"/>
            </a:pPr>
            <a:r>
              <a:rPr lang="ru" sz="15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помогают находить взаимосвязи между русской </a:t>
            </a:r>
            <a:br>
              <a:rPr lang="ru" sz="15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5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культурой и историей.</a:t>
            </a:r>
            <a:endParaRPr sz="15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11" name="Google Shape;711;g30c57d5ff72_0_510"/>
          <p:cNvSpPr/>
          <p:nvPr/>
        </p:nvSpPr>
        <p:spPr>
          <a:xfrm>
            <a:off x="573725" y="2385450"/>
            <a:ext cx="4272000" cy="276000"/>
          </a:xfrm>
          <a:prstGeom prst="rect">
            <a:avLst/>
          </a:prstGeom>
          <a:solidFill>
            <a:srgbClr val="5D3FCF"/>
          </a:solidFill>
          <a:ln>
            <a:noFill/>
          </a:ln>
        </p:spPr>
        <p:txBody>
          <a:bodyPr spcFirstLastPara="1" wrap="square" lIns="91425" tIns="72000" rIns="18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7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Интерактивные задания олимпиады:</a:t>
            </a:r>
            <a:endParaRPr sz="1700" i="0" u="none" strike="noStrike" cap="none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712" name="Google Shape;712;g30c57d5ff72_0_510"/>
          <p:cNvPicPr preferRelativeResize="0"/>
          <p:nvPr/>
        </p:nvPicPr>
        <p:blipFill rotWithShape="1">
          <a:blip r:embed="rId7">
            <a:alphaModFix/>
          </a:blip>
          <a:srcRect l="7227" t="7227" r="8341" b="8341"/>
          <a:stretch/>
        </p:blipFill>
        <p:spPr>
          <a:xfrm>
            <a:off x="9928550" y="1341262"/>
            <a:ext cx="1650575" cy="165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g3140c369dcf_0_0"/>
          <p:cNvPicPr preferRelativeResize="0"/>
          <p:nvPr/>
        </p:nvPicPr>
        <p:blipFill rotWithShape="1">
          <a:blip r:embed="rId3">
            <a:alphaModFix/>
          </a:blip>
          <a:srcRect r="-351" b="29393"/>
          <a:stretch/>
        </p:blipFill>
        <p:spPr>
          <a:xfrm rot="-5400000">
            <a:off x="9672413" y="2493737"/>
            <a:ext cx="2955700" cy="2083476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g3140c369dcf_0_0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Актуальность тематик олимпиад</a:t>
            </a:r>
            <a:endParaRPr/>
          </a:p>
        </p:txBody>
      </p:sp>
      <p:sp>
        <p:nvSpPr>
          <p:cNvPr id="579" name="Google Shape;579;g3140c369dcf_0_0"/>
          <p:cNvSpPr/>
          <p:nvPr/>
        </p:nvSpPr>
        <p:spPr>
          <a:xfrm>
            <a:off x="573724" y="1525850"/>
            <a:ext cx="4338517" cy="2787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91425" tIns="64800" rIns="72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Темы соответствуют национальным </a:t>
            </a:r>
            <a:endParaRPr sz="1700" i="0" u="none" strike="noStrike" cap="none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80" name="Google Shape;580;g3140c369dcf_0_0"/>
          <p:cNvSpPr/>
          <p:nvPr/>
        </p:nvSpPr>
        <p:spPr>
          <a:xfrm>
            <a:off x="573725" y="1835625"/>
            <a:ext cx="3090300" cy="2787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91425" tIns="64800" rIns="72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приоритетам государства:</a:t>
            </a:r>
            <a:endParaRPr sz="1700" i="0" u="none" strike="noStrike" cap="none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81" name="Google Shape;581;g3140c369dcf_0_0"/>
          <p:cNvSpPr txBox="1">
            <a:spLocks noGrp="1"/>
          </p:cNvSpPr>
          <p:nvPr>
            <p:ph type="body" idx="1"/>
          </p:nvPr>
        </p:nvSpPr>
        <p:spPr>
          <a:xfrm>
            <a:off x="573725" y="2321250"/>
            <a:ext cx="6497100" cy="3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69999" lvl="0" indent="-211199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2F2F45"/>
              </a:buClr>
              <a:buSzPts val="1200"/>
              <a:buFont typeface="Noto Sans"/>
              <a:buChar char="•"/>
            </a:pP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Указ Президента Российской Федерации от 19.04.2017 № 176</a:t>
            </a:r>
            <a:b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«</a:t>
            </a:r>
            <a: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 Стратегии экологической безопасности Российской Федерации </a:t>
            </a:r>
            <a: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на период до 2025 года</a:t>
            </a: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»</a:t>
            </a:r>
            <a:endParaRPr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69999" lvl="0" indent="-2111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F2F45"/>
              </a:buClr>
              <a:buSzPts val="1200"/>
              <a:buFont typeface="Noto Sans"/>
              <a:buChar char="•"/>
            </a:pP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Указ Президента Российской Федерации от 17.05.2023 № 358 </a:t>
            </a:r>
            <a:b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«</a:t>
            </a:r>
            <a: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 Стратегии комплексной безопасности детей в Российской Федерации на период до 2030 года</a:t>
            </a: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»</a:t>
            </a:r>
            <a:endParaRPr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69999" lvl="0" indent="-223899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Char char="•"/>
            </a:pP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Распоряжение Правительства Российской Федерации от 24.10.2023 </a:t>
            </a:r>
            <a:b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№ 2958-р «</a:t>
            </a:r>
            <a: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 стратегии повышения финансовой грамотности </a:t>
            </a:r>
            <a: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и формирования финансовой культуры до 2030 года</a:t>
            </a: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»</a:t>
            </a:r>
            <a:endParaRPr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69999" lvl="0" indent="-223899" algn="l" rtl="0">
              <a:spcBef>
                <a:spcPts val="100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Char char="•"/>
            </a:pP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Указ Президента Российской Федерации от 07.05.2024 № 309 </a:t>
            </a:r>
            <a:b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«</a:t>
            </a:r>
            <a: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 национальных целях развития Российской Федерации </a:t>
            </a:r>
            <a: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/>
            </a:r>
            <a:b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</a:br>
            <a:r>
              <a:rPr lang="ru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на период до 2030 года и на перспективу до 2036 года</a:t>
            </a: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»</a:t>
            </a:r>
            <a:endParaRPr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582" name="Google Shape;582;g3140c369dcf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73775" y="991375"/>
            <a:ext cx="5870775" cy="5866623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3140c369dcf_0_0"/>
          <p:cNvSpPr/>
          <p:nvPr/>
        </p:nvSpPr>
        <p:spPr>
          <a:xfrm>
            <a:off x="10605425" y="991363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g3140c369dcf_0_0"/>
          <p:cNvSpPr/>
          <p:nvPr/>
        </p:nvSpPr>
        <p:spPr>
          <a:xfrm>
            <a:off x="7476825" y="269875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g3140c369dcf_0_0"/>
          <p:cNvSpPr/>
          <p:nvPr/>
        </p:nvSpPr>
        <p:spPr>
          <a:xfrm>
            <a:off x="5141275" y="633030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g3140c369dcf_0_0"/>
          <p:cNvSpPr/>
          <p:nvPr/>
        </p:nvSpPr>
        <p:spPr>
          <a:xfrm>
            <a:off x="5683700" y="633030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3048f281dc9_0_23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Сервис для учителя «Подготовка к уроку»</a:t>
            </a:r>
            <a:endParaRPr/>
          </a:p>
        </p:txBody>
      </p:sp>
      <p:sp>
        <p:nvSpPr>
          <p:cNvPr id="815" name="Google Shape;815;g3048f281dc9_0_23"/>
          <p:cNvSpPr txBox="1"/>
          <p:nvPr/>
        </p:nvSpPr>
        <p:spPr>
          <a:xfrm>
            <a:off x="5755675" y="1992625"/>
            <a:ext cx="55155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9999" lvl="0" indent="-1619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200"/>
              <a:buFont typeface="Noto Sans"/>
              <a:buChar char="•"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Сокращает время на поиск материалов</a:t>
            </a:r>
            <a:endParaRPr sz="12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09999" lvl="0" indent="-161925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2F2F45"/>
              </a:buClr>
              <a:buSzPts val="1200"/>
              <a:buFont typeface="Noto Sans"/>
              <a:buChar char="•"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Позволяет смотреть и скачивать материалы</a:t>
            </a:r>
            <a:endParaRPr sz="12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09999" lvl="0" indent="-161925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2F2F45"/>
              </a:buClr>
              <a:buSzPts val="1200"/>
              <a:buFont typeface="Noto Sans"/>
              <a:buChar char="•"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Обеспечивает учителей разнообразными материалами по предмету </a:t>
            </a:r>
            <a:b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в условиях отсутствия учебников</a:t>
            </a:r>
            <a:endParaRPr sz="12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09999" lvl="0" indent="-161925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2F2F45"/>
              </a:buClr>
              <a:buSzPts val="1200"/>
              <a:buFont typeface="Noto Sans"/>
              <a:buChar char="•"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За публикацию учитель получает сертификат с уникальным номером, датой публикации и ссылкой на материал</a:t>
            </a:r>
            <a:endParaRPr sz="12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6" name="Google Shape;816;g3048f281dc9_0_23"/>
          <p:cNvSpPr txBox="1"/>
          <p:nvPr/>
        </p:nvSpPr>
        <p:spPr>
          <a:xfrm>
            <a:off x="579775" y="1987350"/>
            <a:ext cx="34815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собранные в одном месте: </a:t>
            </a:r>
            <a:r>
              <a:rPr lang="ru" sz="12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сценарии занятий, интерактивные карточки, рабочие листы, яркие презентации, проверочные работы</a:t>
            </a:r>
            <a:endParaRPr sz="12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17" name="Google Shape;817;g3048f281dc9_0_23"/>
          <p:cNvSpPr/>
          <p:nvPr/>
        </p:nvSpPr>
        <p:spPr>
          <a:xfrm>
            <a:off x="573725" y="1597025"/>
            <a:ext cx="3240000" cy="2760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91425" tIns="72000" rIns="18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7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Материалы для 1–4 классов</a:t>
            </a:r>
            <a:endParaRPr sz="1700" i="0" u="none" strike="noStrike" cap="none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818" name="Google Shape;818;g3048f281dc9_0_23"/>
          <p:cNvSpPr/>
          <p:nvPr/>
        </p:nvSpPr>
        <p:spPr>
          <a:xfrm>
            <a:off x="573725" y="2976386"/>
            <a:ext cx="2196000" cy="2760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91425" tIns="72000" rIns="18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7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Каждый материал</a:t>
            </a:r>
            <a:endParaRPr sz="170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819" name="Google Shape;819;g3048f281dc9_0_23"/>
          <p:cNvSpPr/>
          <p:nvPr/>
        </p:nvSpPr>
        <p:spPr>
          <a:xfrm>
            <a:off x="5686925" y="1597325"/>
            <a:ext cx="1836000" cy="2760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91425" tIns="72000" rIns="18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7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Преимущества</a:t>
            </a:r>
            <a:endParaRPr sz="1700" b="1" i="0" u="none" strike="noStrike" cap="non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820" name="Google Shape;820;g3048f281dc9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6937" y="1987350"/>
            <a:ext cx="188026" cy="18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g3048f281dc9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6937" y="2249425"/>
            <a:ext cx="188026" cy="18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g3048f281dc9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6937" y="2511500"/>
            <a:ext cx="188026" cy="18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g3048f281dc9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6937" y="2989350"/>
            <a:ext cx="188026" cy="189550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g3048f281dc9_0_23"/>
          <p:cNvSpPr txBox="1"/>
          <p:nvPr/>
        </p:nvSpPr>
        <p:spPr>
          <a:xfrm>
            <a:off x="573725" y="3338800"/>
            <a:ext cx="44400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9999" lvl="0" indent="-1619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200"/>
              <a:buFont typeface="Noto Sans"/>
              <a:buChar char="•"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должен соответствовать ФРП</a:t>
            </a:r>
            <a:endParaRPr sz="12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09999" lvl="0" indent="-161925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2F2F45"/>
              </a:buClr>
              <a:buSzPts val="1200"/>
              <a:buFont typeface="Noto Sans"/>
              <a:buChar char="•"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не может содержать в себе плагиат</a:t>
            </a:r>
            <a:endParaRPr sz="12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09999" lvl="0" indent="-161925" algn="l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2F2F45"/>
              </a:buClr>
              <a:buSzPts val="1200"/>
              <a:buFont typeface="Noto Sans"/>
              <a:buChar char="•"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проверяется методистом-экспертом на оригинальность и соответствие российскому законодательству</a:t>
            </a:r>
            <a:endParaRPr sz="12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25" name="Google Shape;825;g3048f281dc9_0_23"/>
          <p:cNvSpPr txBox="1"/>
          <p:nvPr/>
        </p:nvSpPr>
        <p:spPr>
          <a:xfrm>
            <a:off x="578517" y="4995567"/>
            <a:ext cx="21864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федеральной рабочей программе (ФРП)</a:t>
            </a:r>
            <a:endParaRPr sz="12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26" name="Google Shape;826;g3048f281dc9_0_23"/>
          <p:cNvSpPr txBox="1"/>
          <p:nvPr/>
        </p:nvSpPr>
        <p:spPr>
          <a:xfrm>
            <a:off x="2916999" y="4995575"/>
            <a:ext cx="2047500" cy="4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2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математика, русский язык и окружающий мир</a:t>
            </a:r>
            <a:endParaRPr sz="12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27" name="Google Shape;827;g3048f281dc9_0_23"/>
          <p:cNvSpPr/>
          <p:nvPr/>
        </p:nvSpPr>
        <p:spPr>
          <a:xfrm>
            <a:off x="573725" y="4624561"/>
            <a:ext cx="1656000" cy="2760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91425" tIns="72000" rIns="18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7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Соответствие</a:t>
            </a:r>
            <a:endParaRPr sz="170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828" name="Google Shape;828;g3048f281dc9_0_23"/>
          <p:cNvSpPr/>
          <p:nvPr/>
        </p:nvSpPr>
        <p:spPr>
          <a:xfrm>
            <a:off x="2917000" y="4624561"/>
            <a:ext cx="1342800" cy="2760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91425" tIns="72000" rIns="18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700">
                <a:solidFill>
                  <a:srgbClr val="FFFFFF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Предметы</a:t>
            </a:r>
            <a:endParaRPr sz="1700">
              <a:solidFill>
                <a:srgbClr val="FFFFFF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pic>
        <p:nvPicPr>
          <p:cNvPr id="829" name="Google Shape;829;g3048f281dc9_0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1675" y="3705150"/>
            <a:ext cx="4440003" cy="274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g3048f281dc9_0_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475161">
            <a:off x="9393486" y="4421725"/>
            <a:ext cx="2168078" cy="2929426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g3048f281dc9_0_23"/>
          <p:cNvSpPr txBox="1"/>
          <p:nvPr/>
        </p:nvSpPr>
        <p:spPr>
          <a:xfrm>
            <a:off x="573725" y="5971400"/>
            <a:ext cx="4026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Подготовиться к уроку: </a:t>
            </a:r>
            <a:r>
              <a:rPr lang="ru" sz="1200" u="sng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vk.cc/cAdnVx</a:t>
            </a: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1200" i="0" u="none" strike="noStrike" cap="none">
              <a:solidFill>
                <a:srgbClr val="5C6AED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2242d729128_0_196"/>
          <p:cNvSpPr/>
          <p:nvPr/>
        </p:nvSpPr>
        <p:spPr>
          <a:xfrm>
            <a:off x="4168925" y="5299200"/>
            <a:ext cx="5522400" cy="1107300"/>
          </a:xfrm>
          <a:prstGeom prst="roundRect">
            <a:avLst>
              <a:gd name="adj" fmla="val 1692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6" name="Google Shape;856;g2242d729128_0_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3000" y="5415350"/>
            <a:ext cx="875050" cy="8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g2242d729128_0_196"/>
          <p:cNvSpPr txBox="1">
            <a:spLocks noGrp="1"/>
          </p:cNvSpPr>
          <p:nvPr>
            <p:ph type="body" idx="1"/>
          </p:nvPr>
        </p:nvSpPr>
        <p:spPr>
          <a:xfrm>
            <a:off x="573723" y="657010"/>
            <a:ext cx="9750900" cy="4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Приложение Учи.ру для учителей</a:t>
            </a:r>
            <a:endParaRPr/>
          </a:p>
        </p:txBody>
      </p:sp>
      <p:pic>
        <p:nvPicPr>
          <p:cNvPr id="858" name="Google Shape;858;g2242d729128_0_196" descr="Изображение выглядит как Мобильный телефон, Портативное устройство связи, Устройство связи, Мобильное устройство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33395" t="11074" r="36042" b="32368"/>
          <a:stretch/>
        </p:blipFill>
        <p:spPr>
          <a:xfrm>
            <a:off x="-166900" y="1220325"/>
            <a:ext cx="4061950" cy="563767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g2242d729128_0_196"/>
          <p:cNvSpPr txBox="1"/>
          <p:nvPr/>
        </p:nvSpPr>
        <p:spPr>
          <a:xfrm>
            <a:off x="4168925" y="1515275"/>
            <a:ext cx="65898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Установите его на телефон и пользуйтесь привычными сервисами где и когда угодно: дома, в дороге, на прогулке.</a:t>
            </a:r>
            <a:endParaRPr sz="16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60" name="Google Shape;860;g2242d729128_0_196"/>
          <p:cNvSpPr txBox="1"/>
          <p:nvPr/>
        </p:nvSpPr>
        <p:spPr>
          <a:xfrm>
            <a:off x="5392175" y="5458800"/>
            <a:ext cx="3964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141225"/>
              </a:buClr>
              <a:buSzPts val="1200"/>
              <a:buFont typeface="Arial"/>
              <a:buNone/>
            </a:pPr>
            <a:r>
              <a:rPr lang="ru" sz="1500">
                <a:solidFill>
                  <a:srgbClr val="141225"/>
                </a:solidFill>
                <a:latin typeface="Noto Sans"/>
                <a:ea typeface="Noto Sans"/>
                <a:cs typeface="Noto Sans"/>
                <a:sym typeface="Noto Sans"/>
              </a:rPr>
              <a:t>Наведите камеру телефона и нажмите </a:t>
            </a:r>
            <a:br>
              <a:rPr lang="ru" sz="1500">
                <a:solidFill>
                  <a:srgbClr val="14122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500">
                <a:solidFill>
                  <a:srgbClr val="141225"/>
                </a:solidFill>
                <a:latin typeface="Noto Sans"/>
                <a:ea typeface="Noto Sans"/>
                <a:cs typeface="Noto Sans"/>
                <a:sym typeface="Noto Sans"/>
              </a:rPr>
              <a:t>на открывшееся уведомление </a:t>
            </a:r>
            <a:br>
              <a:rPr lang="ru" sz="1500">
                <a:solidFill>
                  <a:srgbClr val="14122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500">
                <a:solidFill>
                  <a:srgbClr val="141225"/>
                </a:solidFill>
                <a:latin typeface="Noto Sans"/>
                <a:ea typeface="Noto Sans"/>
                <a:cs typeface="Noto Sans"/>
                <a:sym typeface="Noto Sans"/>
              </a:rPr>
              <a:t>или перейдите по ссылке</a:t>
            </a:r>
            <a:endParaRPr sz="15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861" name="Google Shape;861;g2242d729128_0_196"/>
          <p:cNvGrpSpPr/>
          <p:nvPr/>
        </p:nvGrpSpPr>
        <p:grpSpPr>
          <a:xfrm>
            <a:off x="4168925" y="3731125"/>
            <a:ext cx="3373050" cy="1138500"/>
            <a:chOff x="4261375" y="2304150"/>
            <a:chExt cx="3373050" cy="1138500"/>
          </a:xfrm>
        </p:grpSpPr>
        <p:sp>
          <p:nvSpPr>
            <p:cNvPr id="862" name="Google Shape;862;g2242d729128_0_196"/>
            <p:cNvSpPr txBox="1"/>
            <p:nvPr/>
          </p:nvSpPr>
          <p:spPr>
            <a:xfrm>
              <a:off x="4261375" y="2304150"/>
              <a:ext cx="3393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40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2</a:t>
              </a:r>
              <a:endParaRPr sz="440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863" name="Google Shape;863;g2242d729128_0_196"/>
            <p:cNvSpPr txBox="1"/>
            <p:nvPr/>
          </p:nvSpPr>
          <p:spPr>
            <a:xfrm>
              <a:off x="4703125" y="2383650"/>
              <a:ext cx="29313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600">
                  <a:solidFill>
                    <a:srgbClr val="2F2F45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Отправляйте задания ученикам</a:t>
              </a:r>
              <a:r>
                <a:rPr lang="ru" sz="16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 в несколько кликов — это быстрее </a:t>
              </a:r>
              <a:br>
                <a:rPr lang="ru" sz="16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</a:br>
              <a:r>
                <a:rPr lang="ru" sz="16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и проще, чем с компьютера.</a:t>
              </a:r>
              <a:endParaRPr sz="1600">
                <a:solidFill>
                  <a:srgbClr val="2F2F45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  <p:grpSp>
        <p:nvGrpSpPr>
          <p:cNvPr id="864" name="Google Shape;864;g2242d729128_0_196"/>
          <p:cNvGrpSpPr/>
          <p:nvPr/>
        </p:nvGrpSpPr>
        <p:grpSpPr>
          <a:xfrm>
            <a:off x="8110550" y="3731125"/>
            <a:ext cx="3350550" cy="1138500"/>
            <a:chOff x="4261375" y="2304150"/>
            <a:chExt cx="3350550" cy="1138500"/>
          </a:xfrm>
        </p:grpSpPr>
        <p:sp>
          <p:nvSpPr>
            <p:cNvPr id="865" name="Google Shape;865;g2242d729128_0_196"/>
            <p:cNvSpPr txBox="1"/>
            <p:nvPr/>
          </p:nvSpPr>
          <p:spPr>
            <a:xfrm>
              <a:off x="4261375" y="2304150"/>
              <a:ext cx="3393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40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4</a:t>
              </a:r>
              <a:endParaRPr sz="440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866" name="Google Shape;866;g2242d729128_0_196"/>
            <p:cNvSpPr txBox="1"/>
            <p:nvPr/>
          </p:nvSpPr>
          <p:spPr>
            <a:xfrm>
              <a:off x="4703125" y="2383650"/>
              <a:ext cx="29088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600">
                  <a:solidFill>
                    <a:srgbClr val="2F2F45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Просматривайте данные учеников</a:t>
              </a:r>
              <a:r>
                <a:rPr lang="ru" sz="16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, когда нужно срочно напомнить ребятам их логины или пароли.</a:t>
              </a:r>
              <a:endParaRPr sz="1600">
                <a:solidFill>
                  <a:srgbClr val="2F2F45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  <p:grpSp>
        <p:nvGrpSpPr>
          <p:cNvPr id="867" name="Google Shape;867;g2242d729128_0_196"/>
          <p:cNvGrpSpPr/>
          <p:nvPr/>
        </p:nvGrpSpPr>
        <p:grpSpPr>
          <a:xfrm>
            <a:off x="8110550" y="2363038"/>
            <a:ext cx="3482850" cy="1138500"/>
            <a:chOff x="4261375" y="2304150"/>
            <a:chExt cx="3482850" cy="1138500"/>
          </a:xfrm>
        </p:grpSpPr>
        <p:sp>
          <p:nvSpPr>
            <p:cNvPr id="868" name="Google Shape;868;g2242d729128_0_196"/>
            <p:cNvSpPr txBox="1"/>
            <p:nvPr/>
          </p:nvSpPr>
          <p:spPr>
            <a:xfrm>
              <a:off x="4261375" y="2304150"/>
              <a:ext cx="3393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40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3</a:t>
              </a:r>
              <a:endParaRPr sz="440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869" name="Google Shape;869;g2242d729128_0_196"/>
            <p:cNvSpPr txBox="1"/>
            <p:nvPr/>
          </p:nvSpPr>
          <p:spPr>
            <a:xfrm>
              <a:off x="4703125" y="2383650"/>
              <a:ext cx="30411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600">
                  <a:solidFill>
                    <a:srgbClr val="2F2F45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Участвуйте в вебинарах</a:t>
              </a:r>
              <a:r>
                <a:rPr lang="ru" sz="16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 — для профессионального развития понадобятся лишь зарядка и наушники.</a:t>
              </a:r>
              <a:endParaRPr sz="1600">
                <a:solidFill>
                  <a:srgbClr val="2F2F45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  <p:grpSp>
        <p:nvGrpSpPr>
          <p:cNvPr id="870" name="Google Shape;870;g2242d729128_0_196"/>
          <p:cNvGrpSpPr/>
          <p:nvPr/>
        </p:nvGrpSpPr>
        <p:grpSpPr>
          <a:xfrm>
            <a:off x="4168925" y="2363038"/>
            <a:ext cx="3482850" cy="1138500"/>
            <a:chOff x="4261375" y="2304150"/>
            <a:chExt cx="3482850" cy="1138500"/>
          </a:xfrm>
        </p:grpSpPr>
        <p:sp>
          <p:nvSpPr>
            <p:cNvPr id="871" name="Google Shape;871;g2242d729128_0_196"/>
            <p:cNvSpPr txBox="1"/>
            <p:nvPr/>
          </p:nvSpPr>
          <p:spPr>
            <a:xfrm>
              <a:off x="4261375" y="2304150"/>
              <a:ext cx="3393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40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1</a:t>
              </a:r>
              <a:endParaRPr sz="440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872" name="Google Shape;872;g2242d729128_0_196"/>
            <p:cNvSpPr txBox="1"/>
            <p:nvPr/>
          </p:nvSpPr>
          <p:spPr>
            <a:xfrm>
              <a:off x="4703125" y="2383650"/>
              <a:ext cx="3041100" cy="105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160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600">
                  <a:solidFill>
                    <a:srgbClr val="2F2F45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Следите за успехами:</a:t>
              </a:r>
              <a:r>
                <a:rPr lang="ru" sz="1600" b="1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 </a:t>
              </a:r>
              <a:r>
                <a:rPr lang="ru" sz="16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результаты олимпиад, марафонов и другая статистика всегда под рукой.</a:t>
              </a:r>
              <a:endParaRPr sz="1600">
                <a:solidFill>
                  <a:srgbClr val="2F2F45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78" name="Google Shape;878;g30c57d5ff72_0_10"/>
          <p:cNvGraphicFramePr/>
          <p:nvPr/>
        </p:nvGraphicFramePr>
        <p:xfrm>
          <a:off x="562351" y="2977221"/>
          <a:ext cx="11038125" cy="2811400"/>
        </p:xfrm>
        <a:graphic>
          <a:graphicData uri="http://schemas.openxmlformats.org/drawingml/2006/table">
            <a:tbl>
              <a:tblPr>
                <a:noFill/>
                <a:tableStyleId>{B3CEDA22-232D-433D-A3FA-CB2F46E52B40}</a:tableStyleId>
              </a:tblPr>
              <a:tblGrid>
                <a:gridCol w="3679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9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79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1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" u="none" strike="noStrike" cap="none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Ноябрь</a:t>
                      </a:r>
                      <a:endParaRPr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121900" marR="121900" marT="48000" marB="121900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" u="none" strike="noStrike" cap="none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Декабрь</a:t>
                      </a:r>
                      <a:endParaRPr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121900" marR="121900" marT="48000" marB="121900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ru" u="none" strike="noStrike" cap="none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Второе полугодие</a:t>
                      </a:r>
                      <a:endParaRPr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121900" marR="121900" marT="48000" marB="121900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0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9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121900" marR="121900" marT="48000" marB="121900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endParaRPr sz="19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121900" marR="121900" marT="48000" marB="121900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endParaRPr sz="19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121900" marR="121900" marT="48000" marB="121900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879" name="Google Shape;879;g30c57d5ff72_0_10"/>
          <p:cNvSpPr txBox="1"/>
          <p:nvPr/>
        </p:nvSpPr>
        <p:spPr>
          <a:xfrm>
            <a:off x="573736" y="643900"/>
            <a:ext cx="1010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12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5DBA"/>
              </a:buClr>
              <a:buSzPts val="2800"/>
              <a:buFont typeface="Arial"/>
              <a:buNone/>
            </a:pPr>
            <a:r>
              <a:rPr lang="ru"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Дорожная карта образовательных мероприятий</a:t>
            </a:r>
            <a:endParaRPr sz="2600" b="1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80" name="Google Shape;880;g30c57d5ff72_0_10"/>
          <p:cNvSpPr txBox="1"/>
          <p:nvPr/>
        </p:nvSpPr>
        <p:spPr>
          <a:xfrm>
            <a:off x="569900" y="1974400"/>
            <a:ext cx="10428600" cy="617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69999" marR="0" lvl="0" indent="-22159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Noto Sans"/>
              <a:buChar char="•"/>
            </a:pPr>
            <a:r>
              <a:rPr lang="ru" sz="1600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участие учеников в олимпиаде «Культура вокруг нас»</a:t>
            </a:r>
            <a:endParaRPr sz="1600" b="0" i="0" u="none" strike="noStrike" cap="none" dirty="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69999" marR="0" lvl="0" indent="-221599" algn="l" rtl="0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  <a:buClr>
                <a:srgbClr val="2F2F45"/>
              </a:buClr>
              <a:buSzPts val="1600"/>
              <a:buFont typeface="Noto Sans"/>
              <a:buChar char="•"/>
            </a:pPr>
            <a:r>
              <a:rPr lang="ru" sz="1600" b="0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совещание с начальниками управлений образования</a:t>
            </a:r>
            <a:endParaRPr sz="1600" b="0" i="0" u="none" strike="noStrike" cap="none" dirty="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81" name="Google Shape;881;g30c57d5ff72_0_10"/>
          <p:cNvSpPr/>
          <p:nvPr/>
        </p:nvSpPr>
        <p:spPr>
          <a:xfrm>
            <a:off x="569900" y="1492125"/>
            <a:ext cx="1956000" cy="3228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91425" tIns="64800" rIns="91425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Организовать:</a:t>
            </a:r>
            <a:endParaRPr sz="100" i="0" u="none" strike="noStrike" cap="none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882" name="Google Shape;882;g30c57d5ff72_0_10"/>
          <p:cNvSpPr/>
          <p:nvPr/>
        </p:nvSpPr>
        <p:spPr>
          <a:xfrm>
            <a:off x="828800" y="3504500"/>
            <a:ext cx="3762300" cy="841500"/>
          </a:xfrm>
          <a:prstGeom prst="roundRect">
            <a:avLst>
              <a:gd name="adj" fmla="val 2141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82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Олимпиада</a:t>
            </a:r>
            <a:br>
              <a:rPr lang="ru" sz="16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6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«Культура вокруг нас»‎</a:t>
            </a:r>
            <a:endParaRPr sz="16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83" name="Google Shape;883;g30c57d5ff72_0_10"/>
          <p:cNvSpPr/>
          <p:nvPr/>
        </p:nvSpPr>
        <p:spPr>
          <a:xfrm>
            <a:off x="10278200" y="52770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g30c57d5ff72_0_10"/>
          <p:cNvSpPr/>
          <p:nvPr/>
        </p:nvSpPr>
        <p:spPr>
          <a:xfrm>
            <a:off x="9750488" y="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g30c57d5ff72_0_10"/>
          <p:cNvSpPr/>
          <p:nvPr/>
        </p:nvSpPr>
        <p:spPr>
          <a:xfrm>
            <a:off x="11664288" y="1492125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g30c57d5ff72_0_10"/>
          <p:cNvSpPr/>
          <p:nvPr/>
        </p:nvSpPr>
        <p:spPr>
          <a:xfrm>
            <a:off x="-12" y="633030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g30c57d5ff72_0_10"/>
          <p:cNvSpPr/>
          <p:nvPr/>
        </p:nvSpPr>
        <p:spPr>
          <a:xfrm>
            <a:off x="4616175" y="633030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g30c57d5ff72_0_10"/>
          <p:cNvSpPr/>
          <p:nvPr/>
        </p:nvSpPr>
        <p:spPr>
          <a:xfrm>
            <a:off x="3859475" y="4506475"/>
            <a:ext cx="3401700" cy="841500"/>
          </a:xfrm>
          <a:prstGeom prst="roundRect">
            <a:avLst>
              <a:gd name="adj" fmla="val 2141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82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6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Олимпиада</a:t>
            </a:r>
            <a:br>
              <a:rPr lang="ru" sz="16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6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«‎Безопасный интернет»‎</a:t>
            </a:r>
            <a:endParaRPr sz="16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890" name="Google Shape;890;g30c57d5ff72_0_10"/>
          <p:cNvSpPr/>
          <p:nvPr/>
        </p:nvSpPr>
        <p:spPr>
          <a:xfrm>
            <a:off x="8082100" y="3504500"/>
            <a:ext cx="3348000" cy="841500"/>
          </a:xfrm>
          <a:prstGeom prst="roundRect">
            <a:avLst>
              <a:gd name="adj" fmla="val 2141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828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Олимпиада</a:t>
            </a:r>
            <a:endParaRPr sz="16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по математике</a:t>
            </a:r>
            <a:endParaRPr sz="16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C32C9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2f5af0c23d8_0_0"/>
          <p:cNvSpPr txBox="1"/>
          <p:nvPr/>
        </p:nvSpPr>
        <p:spPr>
          <a:xfrm>
            <a:off x="690580" y="913200"/>
            <a:ext cx="26712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300" b="0" i="0" u="none" strike="noStrike" cap="none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8 800 500-30-72    •    info@uchi.ru</a:t>
            </a:r>
            <a:endParaRPr sz="1300" b="0" i="0" u="none" strike="noStrike" cap="none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917" name="Google Shape;917;g2f5af0c23d8_0_0"/>
          <p:cNvSpPr/>
          <p:nvPr/>
        </p:nvSpPr>
        <p:spPr>
          <a:xfrm>
            <a:off x="690575" y="1597550"/>
            <a:ext cx="4811400" cy="1131900"/>
          </a:xfrm>
          <a:prstGeom prst="roundRect">
            <a:avLst>
              <a:gd name="adj" fmla="val 13211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g2f5af0c23d8_0_0"/>
          <p:cNvSpPr txBox="1"/>
          <p:nvPr/>
        </p:nvSpPr>
        <p:spPr>
          <a:xfrm>
            <a:off x="1903825" y="1827425"/>
            <a:ext cx="33351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3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Присоединяйтесь к нашему </a:t>
            </a:r>
            <a:r>
              <a:rPr lang="ru" sz="13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сообществу</a:t>
            </a:r>
            <a:r>
              <a:rPr lang="ru" sz="13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/>
            </a:r>
            <a:br>
              <a:rPr lang="ru" sz="13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3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в </a:t>
            </a:r>
            <a:r>
              <a:rPr lang="ru" sz="13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ВК</a:t>
            </a:r>
            <a:r>
              <a:rPr lang="ru" sz="13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, чтобы первыми узнавать </a:t>
            </a:r>
            <a:br>
              <a:rPr lang="ru" sz="13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3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об инновациях в образовании</a:t>
            </a:r>
            <a:endParaRPr sz="13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919" name="Google Shape;919;g2f5af0c23d8_0_0"/>
          <p:cNvPicPr preferRelativeResize="0"/>
          <p:nvPr/>
        </p:nvPicPr>
        <p:blipFill rotWithShape="1">
          <a:blip r:embed="rId3">
            <a:alphaModFix/>
          </a:blip>
          <a:srcRect l="7784" t="7784" r="8596" b="8596"/>
          <a:stretch/>
        </p:blipFill>
        <p:spPr>
          <a:xfrm>
            <a:off x="831225" y="1711900"/>
            <a:ext cx="903200" cy="9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41;p21">
            <a:extLst>
              <a:ext uri="{FF2B5EF4-FFF2-40B4-BE49-F238E27FC236}">
                <a16:creationId xmlns:a16="http://schemas.microsoft.com/office/drawing/2014/main" xmlns="" id="{980DD064-586C-F564-7E15-9938C4EFC6DA}"/>
              </a:ext>
            </a:extLst>
          </p:cNvPr>
          <p:cNvSpPr txBox="1"/>
          <p:nvPr/>
        </p:nvSpPr>
        <p:spPr>
          <a:xfrm>
            <a:off x="6079848" y="2597125"/>
            <a:ext cx="36780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+7 </a:t>
            </a:r>
            <a:r>
              <a:rPr lang="ru" sz="1300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(</a:t>
            </a:r>
            <a:r>
              <a:rPr lang="ru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925) 930-29-56    •    </a:t>
            </a:r>
            <a:r>
              <a:rPr lang="en-US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starinchikov@uchi.ru</a:t>
            </a:r>
            <a:endParaRPr sz="1300" b="0" i="0" u="none" strike="noStrike" cap="none" dirty="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3" name="Google Shape;442;p21">
            <a:extLst>
              <a:ext uri="{FF2B5EF4-FFF2-40B4-BE49-F238E27FC236}">
                <a16:creationId xmlns:a16="http://schemas.microsoft.com/office/drawing/2014/main" xmlns="" id="{238D0D9B-CEA7-E62B-EEAA-52A3A32763FC}"/>
              </a:ext>
            </a:extLst>
          </p:cNvPr>
          <p:cNvSpPr txBox="1"/>
          <p:nvPr/>
        </p:nvSpPr>
        <p:spPr>
          <a:xfrm>
            <a:off x="6079848" y="2090501"/>
            <a:ext cx="4488915" cy="39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Руководитель группы по работе с органами государственной власти</a:t>
            </a:r>
            <a:endParaRPr sz="1300" b="0" i="0" u="none" strike="noStrike" cap="none" dirty="0">
              <a:solidFill>
                <a:srgbClr val="FFFFFF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" name="Google Shape;443;p21">
            <a:extLst>
              <a:ext uri="{FF2B5EF4-FFF2-40B4-BE49-F238E27FC236}">
                <a16:creationId xmlns:a16="http://schemas.microsoft.com/office/drawing/2014/main" xmlns="" id="{52D93BF0-297F-4E30-D3E2-56A916801A19}"/>
              </a:ext>
            </a:extLst>
          </p:cNvPr>
          <p:cNvSpPr/>
          <p:nvPr/>
        </p:nvSpPr>
        <p:spPr>
          <a:xfrm>
            <a:off x="5950199" y="1633450"/>
            <a:ext cx="5798777" cy="398650"/>
          </a:xfrm>
          <a:prstGeom prst="rect">
            <a:avLst/>
          </a:prstGeom>
          <a:solidFill>
            <a:srgbClr val="473A83"/>
          </a:solidFill>
          <a:ln>
            <a:noFill/>
          </a:ln>
        </p:spPr>
        <p:txBody>
          <a:bodyPr spcFirstLastPara="1" wrap="square" lIns="91425" tIns="108000" rIns="91425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0" i="0" u="none" strike="noStrike" cap="none" dirty="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Антон Александрович </a:t>
            </a:r>
            <a:r>
              <a:rPr lang="ru-RU" sz="2400" b="0" i="0" u="none" strike="noStrike" cap="none" dirty="0" err="1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Старинчиков</a:t>
            </a:r>
            <a:endParaRPr lang="ru-RU" sz="2400" b="0" i="0" u="none" strike="noStrike" cap="none" dirty="0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f5af0bdc8d_0_144"/>
          <p:cNvSpPr txBox="1">
            <a:spLocks noGrp="1"/>
          </p:cNvSpPr>
          <p:nvPr>
            <p:ph type="body" idx="1"/>
          </p:nvPr>
        </p:nvSpPr>
        <p:spPr>
          <a:xfrm>
            <a:off x="573723" y="677860"/>
            <a:ext cx="9750900" cy="4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России:</a:t>
            </a:r>
            <a:endParaRPr/>
          </a:p>
        </p:txBody>
      </p:sp>
      <p:sp>
        <p:nvSpPr>
          <p:cNvPr id="479" name="Google Shape;479;g2f5af0bdc8d_0_144"/>
          <p:cNvSpPr txBox="1">
            <a:spLocks noGrp="1"/>
          </p:cNvSpPr>
          <p:nvPr>
            <p:ph type="body" idx="1"/>
          </p:nvPr>
        </p:nvSpPr>
        <p:spPr>
          <a:xfrm>
            <a:off x="573723" y="4071110"/>
            <a:ext cx="97509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15900" marR="0" lvl="0" indent="-215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900"/>
              <a:buFont typeface="Noto Sans"/>
              <a:buChar char="•"/>
            </a:pPr>
            <a:r>
              <a:rPr lang="ru" sz="17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Благодарственное письмо Президента Российской Федерации В. В. Путина</a:t>
            </a:r>
            <a:endParaRPr sz="17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15900" marR="0" lvl="0" indent="-215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900"/>
              <a:buFont typeface="Noto Sans"/>
              <a:buChar char="•"/>
            </a:pPr>
            <a:r>
              <a:rPr lang="ru" sz="17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Диплом II степени VII Всероссийской премии «За верность науке»</a:t>
            </a:r>
            <a:endParaRPr sz="17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15900" marR="0" lvl="0" indent="-2159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900"/>
              <a:buFont typeface="Noto Sans"/>
              <a:buChar char="•"/>
            </a:pPr>
            <a:r>
              <a:rPr lang="ru" sz="17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1 место в номинации «Лучшее IT-решение для дополнительного образования» Минцифры России</a:t>
            </a:r>
            <a:endParaRPr sz="17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80" name="Google Shape;480;g2f5af0bdc8d_0_144"/>
          <p:cNvSpPr txBox="1"/>
          <p:nvPr/>
        </p:nvSpPr>
        <p:spPr>
          <a:xfrm>
            <a:off x="553925" y="3204825"/>
            <a:ext cx="105291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C50B5"/>
              </a:buClr>
              <a:buSzPts val="1600"/>
              <a:buFont typeface="Arial"/>
              <a:buNone/>
            </a:pPr>
            <a:r>
              <a:rPr lang="ru" sz="1700" b="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Учи.ру</a:t>
            </a:r>
            <a:r>
              <a:rPr lang="ru" sz="17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 — это российская образовательная онлайн-платформа, которая входит в VK,</a:t>
            </a:r>
            <a:br>
              <a:rPr lang="ru" sz="17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7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где ученики из всех регионов страны изучают школьные предметы в интерактивной форме.</a:t>
            </a:r>
            <a:endParaRPr sz="1700"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481" name="Google Shape;481;g2f5af0bdc8d_0_144"/>
          <p:cNvPicPr preferRelativeResize="0"/>
          <p:nvPr/>
        </p:nvPicPr>
        <p:blipFill rotWithShape="1">
          <a:blip r:embed="rId3">
            <a:alphaModFix/>
          </a:blip>
          <a:srcRect r="29607" b="32528"/>
          <a:stretch/>
        </p:blipFill>
        <p:spPr>
          <a:xfrm>
            <a:off x="10105575" y="4854425"/>
            <a:ext cx="2086425" cy="20035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2" name="Google Shape;482;g2f5af0bdc8d_0_144"/>
          <p:cNvGrpSpPr/>
          <p:nvPr/>
        </p:nvGrpSpPr>
        <p:grpSpPr>
          <a:xfrm>
            <a:off x="553921" y="1347450"/>
            <a:ext cx="11002729" cy="896647"/>
            <a:chOff x="553921" y="1945296"/>
            <a:chExt cx="11002729" cy="896647"/>
          </a:xfrm>
        </p:grpSpPr>
        <p:sp>
          <p:nvSpPr>
            <p:cNvPr id="483" name="Google Shape;483;g2f5af0bdc8d_0_144"/>
            <p:cNvSpPr txBox="1"/>
            <p:nvPr/>
          </p:nvSpPr>
          <p:spPr>
            <a:xfrm>
              <a:off x="6593859" y="2580343"/>
              <a:ext cx="13530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7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родителей</a:t>
              </a:r>
              <a:endParaRPr sz="17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484" name="Google Shape;484;g2f5af0bdc8d_0_144"/>
            <p:cNvSpPr txBox="1"/>
            <p:nvPr/>
          </p:nvSpPr>
          <p:spPr>
            <a:xfrm>
              <a:off x="6593847" y="1945296"/>
              <a:ext cx="21819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200" b="0" i="0" u="none" strike="noStrike" cap="none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6,2 млн</a:t>
              </a:r>
              <a:endParaRPr sz="900" b="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485" name="Google Shape;485;g2f5af0bdc8d_0_144"/>
            <p:cNvSpPr txBox="1"/>
            <p:nvPr/>
          </p:nvSpPr>
          <p:spPr>
            <a:xfrm>
              <a:off x="3630292" y="2580341"/>
              <a:ext cx="19221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7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учителей</a:t>
              </a:r>
              <a:endParaRPr sz="17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486" name="Google Shape;486;g2f5af0bdc8d_0_144"/>
            <p:cNvSpPr txBox="1"/>
            <p:nvPr/>
          </p:nvSpPr>
          <p:spPr>
            <a:xfrm>
              <a:off x="3630302" y="1945296"/>
              <a:ext cx="27942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200" b="0" i="0" u="none" strike="noStrike" cap="none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750 тыс.</a:t>
              </a:r>
              <a:endParaRPr sz="900" b="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487" name="Google Shape;487;g2f5af0bdc8d_0_144"/>
            <p:cNvSpPr txBox="1"/>
            <p:nvPr/>
          </p:nvSpPr>
          <p:spPr>
            <a:xfrm>
              <a:off x="553921" y="2580341"/>
              <a:ext cx="19221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7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учеников</a:t>
              </a:r>
              <a:endParaRPr sz="17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488" name="Google Shape;488;g2f5af0bdc8d_0_144"/>
            <p:cNvSpPr txBox="1"/>
            <p:nvPr/>
          </p:nvSpPr>
          <p:spPr>
            <a:xfrm>
              <a:off x="553926" y="1945296"/>
              <a:ext cx="2342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200" b="0" i="0" u="none" strike="noStrike" cap="none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14,5 млн</a:t>
              </a:r>
              <a:endParaRPr sz="900" b="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  <p:sp>
          <p:nvSpPr>
            <p:cNvPr id="489" name="Google Shape;489;g2f5af0bdc8d_0_144"/>
            <p:cNvSpPr txBox="1"/>
            <p:nvPr/>
          </p:nvSpPr>
          <p:spPr>
            <a:xfrm>
              <a:off x="9374752" y="2580341"/>
              <a:ext cx="19221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7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школ</a:t>
              </a:r>
              <a:endParaRPr sz="17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490" name="Google Shape;490;g2f5af0bdc8d_0_144"/>
            <p:cNvSpPr txBox="1"/>
            <p:nvPr/>
          </p:nvSpPr>
          <p:spPr>
            <a:xfrm>
              <a:off x="9374750" y="1945296"/>
              <a:ext cx="21819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200" b="0" i="0" u="none" strike="noStrike" cap="none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35 тыс.</a:t>
              </a:r>
              <a:endParaRPr sz="900" b="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  <p:sp>
        <p:nvSpPr>
          <p:cNvPr id="491" name="Google Shape;491;g2f5af0bdc8d_0_144"/>
          <p:cNvSpPr/>
          <p:nvPr/>
        </p:nvSpPr>
        <p:spPr>
          <a:xfrm>
            <a:off x="5644500" y="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2f5af0bdc8d_0_144"/>
          <p:cNvSpPr/>
          <p:nvPr/>
        </p:nvSpPr>
        <p:spPr>
          <a:xfrm>
            <a:off x="10105575" y="4889525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f5af0bdc8d_0_144"/>
          <p:cNvSpPr/>
          <p:nvPr/>
        </p:nvSpPr>
        <p:spPr>
          <a:xfrm>
            <a:off x="3511600" y="633030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f5af0bdc8d_0_1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725" y="6054450"/>
            <a:ext cx="1800625" cy="266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2f5af0bdc8d_0_144"/>
          <p:cNvSpPr/>
          <p:nvPr/>
        </p:nvSpPr>
        <p:spPr>
          <a:xfrm>
            <a:off x="6172200" y="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g2f5af0bdc8d_0_144"/>
          <p:cNvSpPr/>
          <p:nvPr/>
        </p:nvSpPr>
        <p:spPr>
          <a:xfrm>
            <a:off x="8196025" y="633030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2f5af0bdc8d_0_144"/>
          <p:cNvSpPr/>
          <p:nvPr/>
        </p:nvSpPr>
        <p:spPr>
          <a:xfrm>
            <a:off x="6699900" y="580260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046893e477_0_0"/>
          <p:cNvSpPr/>
          <p:nvPr/>
        </p:nvSpPr>
        <p:spPr>
          <a:xfrm>
            <a:off x="5832150" y="295370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3046893e477_0_0"/>
          <p:cNvSpPr/>
          <p:nvPr/>
        </p:nvSpPr>
        <p:spPr>
          <a:xfrm>
            <a:off x="7852500" y="3567175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g3046893e477_0_0"/>
          <p:cNvPicPr preferRelativeResize="0"/>
          <p:nvPr/>
        </p:nvPicPr>
        <p:blipFill rotWithShape="1">
          <a:blip r:embed="rId3">
            <a:alphaModFix/>
          </a:blip>
          <a:srcRect b="23165"/>
          <a:stretch/>
        </p:blipFill>
        <p:spPr>
          <a:xfrm>
            <a:off x="3808625" y="1517202"/>
            <a:ext cx="4955426" cy="5340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3046893e477_0_0"/>
          <p:cNvSpPr txBox="1"/>
          <p:nvPr/>
        </p:nvSpPr>
        <p:spPr>
          <a:xfrm>
            <a:off x="573725" y="643900"/>
            <a:ext cx="9374700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600" b="1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Использование образовательной платформы Учи.ру </a:t>
            </a:r>
            <a:endParaRPr sz="2600" b="1" i="0" u="none" strike="noStrike" cap="none" dirty="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600" b="1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в </a:t>
            </a:r>
            <a:r>
              <a:rPr lang="ru-RU" sz="2600" b="1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Хабаровском крае</a:t>
            </a:r>
            <a:endParaRPr sz="2600" b="1" i="0" u="none" strike="noStrike" cap="none" dirty="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07" name="Google Shape;507;g3046893e477_0_0"/>
          <p:cNvSpPr txBox="1"/>
          <p:nvPr/>
        </p:nvSpPr>
        <p:spPr>
          <a:xfrm>
            <a:off x="573725" y="1878000"/>
            <a:ext cx="4631700" cy="2354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50B5"/>
              </a:buClr>
              <a:buSzPts val="1560"/>
              <a:buFont typeface="Arial"/>
              <a:buNone/>
            </a:pPr>
            <a:r>
              <a:rPr lang="ru" sz="1600" b="0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Топ-5 активных </a:t>
            </a:r>
            <a:r>
              <a:rPr lang="ru" sz="1600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муниципалитетов: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41300" lvl="0" indent="-203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Noto Sans"/>
              <a:buChar char="•"/>
            </a:pPr>
            <a:r>
              <a:rPr lang="ru-RU" sz="1600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Бикинский район</a:t>
            </a:r>
          </a:p>
          <a:p>
            <a:pPr marL="241300" lvl="0" indent="-203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Noto Sans"/>
              <a:buChar char="•"/>
            </a:pPr>
            <a:r>
              <a:rPr lang="ru-RU" sz="1600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Советско-Гаванский район</a:t>
            </a:r>
            <a:endParaRPr lang="ru-RU" sz="1600" dirty="0">
              <a:solidFill>
                <a:schemeClr val="dk1"/>
              </a:solidFill>
            </a:endParaRPr>
          </a:p>
          <a:p>
            <a:pPr marL="241300" lvl="0" indent="-203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Noto Sans"/>
              <a:buChar char="•"/>
            </a:pPr>
            <a:r>
              <a:rPr lang="ru-RU" sz="1600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Комсомольский</a:t>
            </a:r>
            <a:r>
              <a:rPr lang="ru" sz="1600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 район</a:t>
            </a:r>
            <a:endParaRPr sz="1600" dirty="0">
              <a:solidFill>
                <a:schemeClr val="dk1"/>
              </a:solidFill>
            </a:endParaRPr>
          </a:p>
          <a:p>
            <a:pPr marL="241300" lvl="0" indent="-203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Noto Sans"/>
              <a:buChar char="•"/>
            </a:pPr>
            <a:r>
              <a:rPr lang="ru-RU" sz="1600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Ульчский</a:t>
            </a:r>
            <a:r>
              <a:rPr lang="ru" sz="1600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 район</a:t>
            </a:r>
            <a:endParaRPr sz="1600" dirty="0">
              <a:solidFill>
                <a:schemeClr val="dk1"/>
              </a:solidFill>
            </a:endParaRPr>
          </a:p>
          <a:p>
            <a:pPr marL="241300" lvl="0" indent="-2032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2F2F45"/>
              </a:buClr>
              <a:buSzPts val="1600"/>
              <a:buFont typeface="Noto Sans"/>
              <a:buChar char="•"/>
            </a:pPr>
            <a:r>
              <a:rPr lang="ru-RU" sz="1600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Амурский</a:t>
            </a:r>
            <a:r>
              <a:rPr lang="ru" sz="1600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 район</a:t>
            </a:r>
            <a:r>
              <a:rPr lang="ru" sz="1600" b="0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 </a:t>
            </a:r>
            <a:endParaRPr sz="1600" b="0" i="0" u="none" strike="noStrike" cap="none" dirty="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508" name="Google Shape;508;g3046893e477_0_0"/>
          <p:cNvGrpSpPr/>
          <p:nvPr/>
        </p:nvGrpSpPr>
        <p:grpSpPr>
          <a:xfrm>
            <a:off x="8881858" y="1774307"/>
            <a:ext cx="2771846" cy="1007694"/>
            <a:chOff x="9349965" y="663478"/>
            <a:chExt cx="2771846" cy="1007694"/>
          </a:xfrm>
        </p:grpSpPr>
        <p:sp>
          <p:nvSpPr>
            <p:cNvPr id="509" name="Google Shape;509;g3046893e477_0_0"/>
            <p:cNvSpPr txBox="1"/>
            <p:nvPr/>
          </p:nvSpPr>
          <p:spPr>
            <a:xfrm>
              <a:off x="9389111" y="1264672"/>
              <a:ext cx="27327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учителей использ</a:t>
              </a:r>
              <a:r>
                <a:rPr lang="ru" sz="12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уют</a:t>
              </a: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 платформу Учи.ру в 202</a:t>
              </a:r>
              <a:r>
                <a:rPr lang="ru" sz="12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4</a:t>
              </a: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–202</a:t>
              </a:r>
              <a:r>
                <a:rPr lang="ru" sz="12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5</a:t>
              </a: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 учебном году </a:t>
              </a:r>
              <a:endParaRPr sz="12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510" name="Google Shape;510;g3046893e477_0_0"/>
            <p:cNvSpPr txBox="1"/>
            <p:nvPr/>
          </p:nvSpPr>
          <p:spPr>
            <a:xfrm>
              <a:off x="9349965" y="663478"/>
              <a:ext cx="2461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000" u="none" strike="noStrike" cap="none" dirty="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&gt;</a:t>
              </a:r>
              <a:r>
                <a:rPr lang="ru" sz="4000" dirty="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3</a:t>
              </a:r>
              <a:r>
                <a:rPr lang="ru" sz="4000" u="none" strike="noStrike" cap="none" dirty="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 тыс.</a:t>
              </a:r>
              <a:endParaRPr sz="650" u="none" strike="noStrike" cap="none" dirty="0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  <p:grpSp>
        <p:nvGrpSpPr>
          <p:cNvPr id="511" name="Google Shape;511;g3046893e477_0_0"/>
          <p:cNvGrpSpPr/>
          <p:nvPr/>
        </p:nvGrpSpPr>
        <p:grpSpPr>
          <a:xfrm>
            <a:off x="8881849" y="3021875"/>
            <a:ext cx="2899200" cy="1007701"/>
            <a:chOff x="9349956" y="663471"/>
            <a:chExt cx="2899200" cy="1007701"/>
          </a:xfrm>
        </p:grpSpPr>
        <p:sp>
          <p:nvSpPr>
            <p:cNvPr id="512" name="Google Shape;512;g3046893e477_0_0"/>
            <p:cNvSpPr txBox="1"/>
            <p:nvPr/>
          </p:nvSpPr>
          <p:spPr>
            <a:xfrm>
              <a:off x="9389111" y="1264672"/>
              <a:ext cx="2732700" cy="4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учеников использ</a:t>
              </a:r>
              <a:r>
                <a:rPr lang="ru" sz="12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уют </a:t>
              </a: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платформу Учи.ру в 202</a:t>
              </a:r>
              <a:r>
                <a:rPr lang="ru" sz="12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4</a:t>
              </a: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–202</a:t>
              </a:r>
              <a:r>
                <a:rPr lang="ru" sz="12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5</a:t>
              </a: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 учебном году</a:t>
              </a:r>
              <a:endParaRPr sz="11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513" name="Google Shape;513;g3046893e477_0_0"/>
            <p:cNvSpPr txBox="1"/>
            <p:nvPr/>
          </p:nvSpPr>
          <p:spPr>
            <a:xfrm>
              <a:off x="9349956" y="663471"/>
              <a:ext cx="2899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000" u="none" strike="noStrike" cap="none" dirty="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&gt;39 тыс.*</a:t>
              </a:r>
              <a:endParaRPr sz="650" u="none" strike="noStrike" cap="none" dirty="0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  <p:grpSp>
        <p:nvGrpSpPr>
          <p:cNvPr id="514" name="Google Shape;514;g3046893e477_0_0"/>
          <p:cNvGrpSpPr/>
          <p:nvPr/>
        </p:nvGrpSpPr>
        <p:grpSpPr>
          <a:xfrm>
            <a:off x="8910883" y="4275607"/>
            <a:ext cx="2742821" cy="1222944"/>
            <a:chOff x="9378990" y="669628"/>
            <a:chExt cx="2742821" cy="1222944"/>
          </a:xfrm>
        </p:grpSpPr>
        <p:sp>
          <p:nvSpPr>
            <p:cNvPr id="515" name="Google Shape;515;g3046893e477_0_0"/>
            <p:cNvSpPr txBox="1"/>
            <p:nvPr/>
          </p:nvSpPr>
          <p:spPr>
            <a:xfrm>
              <a:off x="9389111" y="1264672"/>
              <a:ext cx="2732700" cy="62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учеников прин</a:t>
              </a:r>
              <a:r>
                <a:rPr lang="ru" sz="12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имают</a:t>
              </a: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 участие </a:t>
              </a:r>
              <a:b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</a:b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в онлайн-олимпиадах Учи.ру </a:t>
              </a:r>
              <a:b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</a:b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в 202</a:t>
              </a:r>
              <a:r>
                <a:rPr lang="ru" sz="12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4</a:t>
              </a: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–202</a:t>
              </a:r>
              <a:r>
                <a:rPr lang="ru" sz="12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5</a:t>
              </a:r>
              <a:r>
                <a:rPr lang="ru" sz="1200" b="0" i="0" u="none" strike="noStrike" cap="none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 учебном году</a:t>
              </a:r>
              <a:endParaRPr sz="1200" b="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516" name="Google Shape;516;g3046893e477_0_0"/>
            <p:cNvSpPr txBox="1"/>
            <p:nvPr/>
          </p:nvSpPr>
          <p:spPr>
            <a:xfrm>
              <a:off x="9378990" y="669628"/>
              <a:ext cx="2461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000" u="none" strike="noStrike" cap="none" dirty="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&gt;22 тыс.</a:t>
              </a:r>
              <a:endParaRPr sz="4000" u="none" strike="noStrike" cap="none" dirty="0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  <p:sp>
        <p:nvSpPr>
          <p:cNvPr id="517" name="Google Shape;517;g3046893e477_0_0"/>
          <p:cNvSpPr txBox="1"/>
          <p:nvPr/>
        </p:nvSpPr>
        <p:spPr>
          <a:xfrm>
            <a:off x="8901424" y="5738425"/>
            <a:ext cx="2604900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*27% от всех учеников </a:t>
            </a:r>
            <a:r>
              <a:rPr lang="ru-RU" sz="1200" b="0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Хабаровского края</a:t>
            </a:r>
          </a:p>
        </p:txBody>
      </p:sp>
      <p:sp>
        <p:nvSpPr>
          <p:cNvPr id="518" name="Google Shape;518;g3046893e477_0_0"/>
          <p:cNvSpPr/>
          <p:nvPr/>
        </p:nvSpPr>
        <p:spPr>
          <a:xfrm>
            <a:off x="573725" y="633030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g3046893e477_0_0"/>
          <p:cNvSpPr/>
          <p:nvPr/>
        </p:nvSpPr>
        <p:spPr>
          <a:xfrm>
            <a:off x="1101425" y="633030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g3046893e477_0_0"/>
          <p:cNvSpPr/>
          <p:nvPr/>
        </p:nvSpPr>
        <p:spPr>
          <a:xfrm>
            <a:off x="4141150" y="580260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g3046893e477_0_0"/>
          <p:cNvSpPr/>
          <p:nvPr/>
        </p:nvSpPr>
        <p:spPr>
          <a:xfrm>
            <a:off x="3613450" y="6330300"/>
            <a:ext cx="527700" cy="527700"/>
          </a:xfrm>
          <a:prstGeom prst="rect">
            <a:avLst/>
          </a:prstGeom>
          <a:solidFill>
            <a:srgbClr val="D9DAE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g3046893e477_0_0"/>
          <p:cNvSpPr/>
          <p:nvPr/>
        </p:nvSpPr>
        <p:spPr>
          <a:xfrm>
            <a:off x="11664300" y="877075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"/>
          <p:cNvSpPr txBox="1"/>
          <p:nvPr/>
        </p:nvSpPr>
        <p:spPr>
          <a:xfrm>
            <a:off x="2669096" y="5499198"/>
            <a:ext cx="3118094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000" b="0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% учеников, использующих платформу Учи.ру,</a:t>
            </a:r>
            <a:br>
              <a:rPr lang="ru" sz="1000" b="0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 sz="1000" b="0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по отношению к общему количеству учеников</a:t>
            </a:r>
            <a:endParaRPr sz="1000" b="0" i="0" u="none" strike="noStrike" cap="none" dirty="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22" name="Google Shape;422;p4"/>
          <p:cNvSpPr/>
          <p:nvPr/>
        </p:nvSpPr>
        <p:spPr>
          <a:xfrm>
            <a:off x="757910" y="5497312"/>
            <a:ext cx="178500" cy="178500"/>
          </a:xfrm>
          <a:prstGeom prst="ellipse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aphicFrame>
        <p:nvGraphicFramePr>
          <p:cNvPr id="423" name="Google Shape;423;p4"/>
          <p:cNvGraphicFramePr/>
          <p:nvPr/>
        </p:nvGraphicFramePr>
        <p:xfrm>
          <a:off x="563343" y="1761433"/>
          <a:ext cx="4882600" cy="334777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18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2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1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80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" sz="1400" b="1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Муниципалитет</a:t>
                      </a:r>
                      <a:endParaRPr sz="1400" b="1" u="none" strike="noStrike" cap="none">
                        <a:solidFill>
                          <a:srgbClr val="2F2F45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0000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" sz="1400" b="1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Ученики</a:t>
                      </a:r>
                      <a:endParaRPr sz="1400" b="1" u="none" strike="noStrike" cap="none" dirty="0">
                        <a:solidFill>
                          <a:srgbClr val="2F2F45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0000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" sz="1400" b="1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%</a:t>
                      </a:r>
                      <a:r>
                        <a:rPr lang="ru" sz="1400" b="1" u="none" strike="noStrike" cap="none">
                          <a:solidFill>
                            <a:srgbClr val="5C6AE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*</a:t>
                      </a:r>
                      <a:endParaRPr sz="1400" u="none" strike="noStrike" cap="none">
                        <a:solidFill>
                          <a:srgbClr val="5C6AED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0000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Бикинский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1419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53%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Комсомольский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942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40%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3175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Советско-Гаванский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1480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37%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Амурский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2459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37%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Ульчский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769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36%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район имени Лазо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1688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30%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Николаевский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905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29%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город Комсомольск-на-Амуре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7670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29%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Хабаровский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2263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26%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5175"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Ванинский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995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25%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424" name="Google Shape;424;p4"/>
          <p:cNvSpPr txBox="1"/>
          <p:nvPr/>
        </p:nvSpPr>
        <p:spPr>
          <a:xfrm>
            <a:off x="1055881" y="5499198"/>
            <a:ext cx="135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000" b="0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Топ-5 активных муниципалитетов</a:t>
            </a:r>
            <a:endParaRPr sz="1000" b="0" i="0" u="none" strike="noStrike" cap="none" dirty="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25" name="Google Shape;425;p4"/>
          <p:cNvSpPr txBox="1"/>
          <p:nvPr/>
        </p:nvSpPr>
        <p:spPr>
          <a:xfrm>
            <a:off x="2478504" y="5346500"/>
            <a:ext cx="5974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400" b="1" i="0" u="none" strike="noStrike" cap="none" dirty="0">
                <a:solidFill>
                  <a:srgbClr val="5C6AED"/>
                </a:solidFill>
                <a:latin typeface="Noto Sans"/>
                <a:ea typeface="Noto Sans"/>
                <a:cs typeface="Noto Sans"/>
                <a:sym typeface="Noto Sans"/>
              </a:rPr>
              <a:t>*</a:t>
            </a:r>
            <a:endParaRPr sz="2400" b="0" i="0" u="none" strike="noStrike" cap="none" dirty="0">
              <a:solidFill>
                <a:srgbClr val="5C6AED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aphicFrame>
        <p:nvGraphicFramePr>
          <p:cNvPr id="426" name="Google Shape;426;p4"/>
          <p:cNvGraphicFramePr/>
          <p:nvPr/>
        </p:nvGraphicFramePr>
        <p:xfrm>
          <a:off x="6589943" y="1761433"/>
          <a:ext cx="4882600" cy="317151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18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2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17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851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" sz="1400" b="1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Муниципалитет</a:t>
                      </a:r>
                      <a:endParaRPr sz="1400" b="1" u="none" strike="noStrike" cap="none" dirty="0">
                        <a:solidFill>
                          <a:srgbClr val="2F2F45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0000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" sz="1400" b="1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Ученики</a:t>
                      </a:r>
                      <a:endParaRPr sz="1400" b="1" u="none" strike="noStrike" cap="none" dirty="0">
                        <a:solidFill>
                          <a:srgbClr val="2F2F45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0000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" sz="1400" b="1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%</a:t>
                      </a:r>
                      <a:r>
                        <a:rPr lang="ru" sz="1400" b="1" u="none" strike="noStrike" cap="none">
                          <a:solidFill>
                            <a:srgbClr val="5C6AED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*</a:t>
                      </a:r>
                      <a:endParaRPr sz="1400" u="none" strike="noStrike" cap="none">
                        <a:solidFill>
                          <a:srgbClr val="5C6AED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0000" marR="45725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50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район имени Полины Осипенко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123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24%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5C6AE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Нанайский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495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22%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6884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Вяземский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569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21%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Тугуро-Чумиканский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56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18%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Солнечный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619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17%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город Хабаровск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10294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15%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Верхнебуреинский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480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15%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Охотский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63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8%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765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Аяно-Майский район</a:t>
                      </a:r>
                    </a:p>
                  </a:txBody>
                  <a:tcPr marL="9525" marR="9525" marT="95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7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ru-RU" sz="13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Noto Sans"/>
                          <a:sym typeface="Arial"/>
                        </a:rPr>
                        <a:t>2%</a:t>
                      </a:r>
                    </a:p>
                  </a:txBody>
                  <a:tcPr marL="9525" marR="9525" marT="95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27" name="Google Shape;427;p4"/>
          <p:cNvSpPr txBox="1"/>
          <p:nvPr/>
        </p:nvSpPr>
        <p:spPr>
          <a:xfrm>
            <a:off x="573725" y="643900"/>
            <a:ext cx="9374700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" sz="2600" b="1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Статистика по использованию Учи.ру </a:t>
            </a:r>
            <a:endParaRPr sz="2600" b="1" i="0" u="none" strike="noStrike" cap="none" dirty="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ru" sz="2600" b="1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в муниципалитетах Хабаровского края</a:t>
            </a:r>
            <a:endParaRPr sz="2600" b="1" i="0" u="none" strike="noStrike" cap="none" dirty="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g2f4277deca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725" y="1484774"/>
            <a:ext cx="11059476" cy="4870904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2f4277deca6_0_0"/>
          <p:cNvSpPr txBox="1"/>
          <p:nvPr/>
        </p:nvSpPr>
        <p:spPr>
          <a:xfrm>
            <a:off x="573725" y="643900"/>
            <a:ext cx="10397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Более 150 тыс. заданий на Учи.ру по </a:t>
            </a:r>
            <a:r>
              <a:rPr lang="ru" sz="2600" b="1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учебным </a:t>
            </a:r>
            <a:r>
              <a:rPr lang="ru" sz="2600" b="1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предметам</a:t>
            </a:r>
            <a:endParaRPr sz="2600" b="1" i="0" u="none" strike="noStrike" cap="none">
              <a:solidFill>
                <a:srgbClr val="2F2F45"/>
              </a:solidFill>
              <a:highlight>
                <a:srgbClr val="FFFF00"/>
              </a:highlight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529" name="Google Shape;529;g2f4277deca6_0_0"/>
          <p:cNvGrpSpPr/>
          <p:nvPr/>
        </p:nvGrpSpPr>
        <p:grpSpPr>
          <a:xfrm>
            <a:off x="8608433" y="5413632"/>
            <a:ext cx="2641059" cy="869322"/>
            <a:chOff x="8608800" y="5413625"/>
            <a:chExt cx="3024575" cy="904225"/>
          </a:xfrm>
        </p:grpSpPr>
        <p:sp>
          <p:nvSpPr>
            <p:cNvPr id="530" name="Google Shape;530;g2f4277deca6_0_0"/>
            <p:cNvSpPr/>
            <p:nvPr/>
          </p:nvSpPr>
          <p:spPr>
            <a:xfrm>
              <a:off x="8691575" y="5506650"/>
              <a:ext cx="2941800" cy="8112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44000" tIns="108000" rIns="91425" bIns="126000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ru" sz="8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Контент платформы включен в перечень электронных образовательных ресурсов Минпросвещения России Приказом № 499</a:t>
              </a:r>
              <a:br>
                <a:rPr lang="ru" sz="8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</a:br>
              <a:r>
                <a:rPr lang="ru" sz="8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от 18 июля 2024 г.</a:t>
              </a:r>
              <a:endParaRPr/>
            </a:p>
          </p:txBody>
        </p:sp>
        <p:sp>
          <p:nvSpPr>
            <p:cNvPr id="531" name="Google Shape;531;g2f4277deca6_0_0"/>
            <p:cNvSpPr txBox="1"/>
            <p:nvPr/>
          </p:nvSpPr>
          <p:spPr>
            <a:xfrm>
              <a:off x="8608800" y="5413625"/>
              <a:ext cx="201900" cy="44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ru" sz="280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*</a:t>
              </a:r>
              <a:endParaRPr sz="2800" b="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04180f58f3_1_83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Олимпиадное движение Учи.ру</a:t>
            </a:r>
            <a:endParaRPr/>
          </a:p>
        </p:txBody>
      </p:sp>
      <p:pic>
        <p:nvPicPr>
          <p:cNvPr id="556" name="Google Shape;556;g304180f58f3_1_83"/>
          <p:cNvPicPr preferRelativeResize="0"/>
          <p:nvPr/>
        </p:nvPicPr>
        <p:blipFill rotWithShape="1">
          <a:blip r:embed="rId3">
            <a:alphaModFix/>
          </a:blip>
          <a:srcRect l="33172" r="-53"/>
          <a:stretch/>
        </p:blipFill>
        <p:spPr>
          <a:xfrm>
            <a:off x="825526" y="5638825"/>
            <a:ext cx="4401176" cy="8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g304180f58f3_1_83" descr="Изображение выглядит как Шрифт, текст, Графика, логотип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1530" y="5817616"/>
            <a:ext cx="1579931" cy="402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g304180f58f3_1_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32258" y="5879629"/>
            <a:ext cx="1913343" cy="278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g304180f58f3_1_83" descr="Изображение выглядит как текст, Шрифт, снимок экрана, Графика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29525" y="5750083"/>
            <a:ext cx="869175" cy="663534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g304180f58f3_1_83"/>
          <p:cNvSpPr/>
          <p:nvPr/>
        </p:nvSpPr>
        <p:spPr>
          <a:xfrm>
            <a:off x="573725" y="1449650"/>
            <a:ext cx="3756600" cy="2787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91425" tIns="64800" rIns="72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6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Бесплатные онлайн-соревнования</a:t>
            </a:r>
            <a:endParaRPr sz="100" i="0" u="none" strike="noStrike" cap="none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61" name="Google Shape;561;g304180f58f3_1_83"/>
          <p:cNvSpPr/>
          <p:nvPr/>
        </p:nvSpPr>
        <p:spPr>
          <a:xfrm>
            <a:off x="573725" y="1761525"/>
            <a:ext cx="2598000" cy="2787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91425" tIns="64800" rIns="72000" bIns="91425" anchor="ctr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6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по разным предметам:</a:t>
            </a:r>
            <a:endParaRPr sz="100" i="0" u="none" strike="noStrike" cap="none">
              <a:solidFill>
                <a:srgbClr val="000000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62" name="Google Shape;562;g304180f58f3_1_83"/>
          <p:cNvSpPr txBox="1">
            <a:spLocks noGrp="1"/>
          </p:cNvSpPr>
          <p:nvPr>
            <p:ph type="body" idx="1"/>
          </p:nvPr>
        </p:nvSpPr>
        <p:spPr>
          <a:xfrm>
            <a:off x="638525" y="2168850"/>
            <a:ext cx="5502600" cy="27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09999" marR="0" lvl="0" indent="-17889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Char char="•"/>
            </a:pP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охватывают актуальные и социально значимые темы;</a:t>
            </a:r>
            <a:endParaRPr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09999" marR="0" lvl="0" indent="-178899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Char char="•"/>
            </a:pP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способствуют повышению интереса и мотивации учеников </a:t>
            </a:r>
            <a:b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к изучению предметов;</a:t>
            </a:r>
            <a:endParaRPr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09999" marR="0" lvl="0" indent="-178899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Char char="•"/>
            </a:pP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помогают выявить одаренных учеников и раскрыть </a:t>
            </a:r>
            <a:b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их потенциал;</a:t>
            </a:r>
            <a:endParaRPr b="0" i="0" u="none" strike="noStrike" cap="none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09999" marR="0" lvl="0" indent="-178899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2F2F45"/>
              </a:buClr>
              <a:buSzPts val="1400"/>
              <a:buFont typeface="Noto Sans"/>
              <a:buChar char="•"/>
            </a:pP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проходят при поддержке Национальных проектов, федеральных министерств и крупных компаний;</a:t>
            </a:r>
            <a:endParaRPr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  <a:p>
            <a:pPr marL="209999" marR="0" lvl="0" indent="-178899" algn="l" rtl="0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buClr>
                <a:srgbClr val="2F2F45"/>
              </a:buClr>
              <a:buSzPts val="1400"/>
              <a:buFont typeface="Noto Sans"/>
              <a:buChar char="•"/>
            </a:pP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три олимпиады 2024–2025 учебного года включены </a:t>
            </a: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/>
            </a:r>
            <a:b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</a:b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в перечень Минпросвещения </a:t>
            </a: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России</a:t>
            </a:r>
            <a:r>
              <a:rPr lang="ru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 (утвержден приказом от 30.10.2024 № 620).</a:t>
            </a:r>
            <a:endParaRPr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63" name="Google Shape;563;g304180f58f3_1_83"/>
          <p:cNvSpPr/>
          <p:nvPr/>
        </p:nvSpPr>
        <p:spPr>
          <a:xfrm>
            <a:off x="8313701" y="2521779"/>
            <a:ext cx="3234600" cy="4002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121900" tIns="64800" rIns="86400" bIns="72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7 237 020</a:t>
            </a:r>
            <a:endParaRPr sz="1500" i="0" u="none" strike="noStrike" cap="none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64" name="Google Shape;564;g304180f58f3_1_83"/>
          <p:cNvSpPr txBox="1">
            <a:spLocks noGrp="1"/>
          </p:cNvSpPr>
          <p:nvPr>
            <p:ph type="body" idx="2"/>
          </p:nvPr>
        </p:nvSpPr>
        <p:spPr>
          <a:xfrm>
            <a:off x="7170050" y="2606375"/>
            <a:ext cx="1006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" sz="1500">
                <a:solidFill>
                  <a:srgbClr val="2F2F45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2022–2023</a:t>
            </a:r>
            <a:endParaRPr sz="1500">
              <a:solidFill>
                <a:srgbClr val="2F2F45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65" name="Google Shape;565;g304180f58f3_1_83"/>
          <p:cNvSpPr/>
          <p:nvPr/>
        </p:nvSpPr>
        <p:spPr>
          <a:xfrm>
            <a:off x="8313700" y="3037825"/>
            <a:ext cx="2016300" cy="4002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121900" tIns="64800" rIns="86400" bIns="72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3 711 565</a:t>
            </a:r>
            <a:endParaRPr sz="1500" i="0" u="none" strike="noStrike" cap="none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66" name="Google Shape;566;g304180f58f3_1_83"/>
          <p:cNvSpPr txBox="1">
            <a:spLocks noGrp="1"/>
          </p:cNvSpPr>
          <p:nvPr>
            <p:ph type="body" idx="3"/>
          </p:nvPr>
        </p:nvSpPr>
        <p:spPr>
          <a:xfrm>
            <a:off x="7170050" y="3122425"/>
            <a:ext cx="1006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" sz="1500">
                <a:solidFill>
                  <a:srgbClr val="2F2F45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2021–2022</a:t>
            </a:r>
            <a:endParaRPr sz="1500">
              <a:solidFill>
                <a:srgbClr val="2F2F45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67" name="Google Shape;567;g304180f58f3_1_83"/>
          <p:cNvSpPr/>
          <p:nvPr/>
        </p:nvSpPr>
        <p:spPr>
          <a:xfrm>
            <a:off x="8313700" y="3553875"/>
            <a:ext cx="1282800" cy="400200"/>
          </a:xfrm>
          <a:prstGeom prst="rect">
            <a:avLst/>
          </a:prstGeom>
          <a:solidFill>
            <a:srgbClr val="5C6AED"/>
          </a:solidFill>
          <a:ln>
            <a:noFill/>
          </a:ln>
        </p:spPr>
        <p:txBody>
          <a:bodyPr spcFirstLastPara="1" wrap="square" lIns="121900" tIns="64800" rIns="86400" bIns="72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1500">
                <a:solidFill>
                  <a:schemeClr val="lt1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2 246 220</a:t>
            </a:r>
            <a:endParaRPr sz="1500" i="0" u="none" strike="noStrike" cap="none">
              <a:solidFill>
                <a:schemeClr val="lt1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68" name="Google Shape;568;g304180f58f3_1_83"/>
          <p:cNvSpPr txBox="1">
            <a:spLocks noGrp="1"/>
          </p:cNvSpPr>
          <p:nvPr>
            <p:ph type="body" idx="4"/>
          </p:nvPr>
        </p:nvSpPr>
        <p:spPr>
          <a:xfrm>
            <a:off x="7170050" y="3638475"/>
            <a:ext cx="10068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" sz="1500">
                <a:solidFill>
                  <a:srgbClr val="2F2F45"/>
                </a:solidFill>
                <a:latin typeface="Noto Sans SemiBold"/>
                <a:ea typeface="Noto Sans SemiBold"/>
                <a:cs typeface="Noto Sans SemiBold"/>
                <a:sym typeface="Noto Sans SemiBold"/>
              </a:rPr>
              <a:t>2020–2021</a:t>
            </a:r>
            <a:endParaRPr sz="1500">
              <a:solidFill>
                <a:srgbClr val="2F2F45"/>
              </a:solidFill>
              <a:latin typeface="Noto Sans SemiBold"/>
              <a:ea typeface="Noto Sans SemiBold"/>
              <a:cs typeface="Noto Sans SemiBold"/>
              <a:sym typeface="Noto Sans SemiBold"/>
            </a:endParaRPr>
          </a:p>
        </p:txBody>
      </p:sp>
      <p:sp>
        <p:nvSpPr>
          <p:cNvPr id="569" name="Google Shape;569;g304180f58f3_1_83"/>
          <p:cNvSpPr txBox="1">
            <a:spLocks noGrp="1"/>
          </p:cNvSpPr>
          <p:nvPr>
            <p:ph type="body" idx="5"/>
          </p:nvPr>
        </p:nvSpPr>
        <p:spPr>
          <a:xfrm>
            <a:off x="7170050" y="4235100"/>
            <a:ext cx="2983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" sz="12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*количество участников олимпиад</a:t>
            </a:r>
            <a:endParaRPr sz="12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570" name="Google Shape;570;g304180f58f3_1_83"/>
          <p:cNvGrpSpPr/>
          <p:nvPr/>
        </p:nvGrpSpPr>
        <p:grpSpPr>
          <a:xfrm>
            <a:off x="7162725" y="1449650"/>
            <a:ext cx="3466038" cy="791091"/>
            <a:chOff x="9704616" y="-1252344"/>
            <a:chExt cx="2461500" cy="791091"/>
          </a:xfrm>
        </p:grpSpPr>
        <p:sp>
          <p:nvSpPr>
            <p:cNvPr id="571" name="Google Shape;571;g304180f58f3_1_83"/>
            <p:cNvSpPr txBox="1"/>
            <p:nvPr/>
          </p:nvSpPr>
          <p:spPr>
            <a:xfrm>
              <a:off x="9704616" y="-707553"/>
              <a:ext cx="24615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" sz="160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участников за 2023–2024 год </a:t>
              </a:r>
              <a:endParaRPr sz="1600" i="0" u="none" strike="noStrike" cap="none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572" name="Google Shape;572;g304180f58f3_1_83"/>
            <p:cNvSpPr txBox="1"/>
            <p:nvPr/>
          </p:nvSpPr>
          <p:spPr>
            <a:xfrm>
              <a:off x="9709818" y="-1252344"/>
              <a:ext cx="24369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3800">
                  <a:solidFill>
                    <a:srgbClr val="5C6AED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&gt;8 млн</a:t>
              </a:r>
              <a:endParaRPr sz="3800" i="0" u="none" strike="noStrike" cap="none">
                <a:solidFill>
                  <a:srgbClr val="5C6AED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1" name="Google Shape;591;g3140c369dcf_0_39"/>
          <p:cNvGraphicFramePr/>
          <p:nvPr/>
        </p:nvGraphicFramePr>
        <p:xfrm>
          <a:off x="558588" y="2153975"/>
          <a:ext cx="10859000" cy="3246875"/>
        </p:xfrm>
        <a:graphic>
          <a:graphicData uri="http://schemas.openxmlformats.org/drawingml/2006/table">
            <a:tbl>
              <a:tblPr>
                <a:noFill/>
                <a:tableStyleId>{C1A47CE7-4E76-4474-9482-F01415F6B415}</a:tableStyleId>
              </a:tblPr>
              <a:tblGrid>
                <a:gridCol w="1085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5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59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859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859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859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59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59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8590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8590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07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Август</a:t>
                      </a:r>
                      <a:endParaRPr sz="1100"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Сентябрь</a:t>
                      </a:r>
                      <a:endParaRPr sz="1100"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Октябрь</a:t>
                      </a:r>
                      <a:endParaRPr sz="1100"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Ноябрь</a:t>
                      </a:r>
                      <a:endParaRPr sz="1100"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Декабрь</a:t>
                      </a:r>
                      <a:endParaRPr sz="1100"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Январь</a:t>
                      </a:r>
                      <a:endParaRPr sz="1100"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Февраль</a:t>
                      </a:r>
                      <a:endParaRPr sz="1100"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Март</a:t>
                      </a:r>
                      <a:endParaRPr sz="1100"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Апрель</a:t>
                      </a:r>
                      <a:endParaRPr sz="1100"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100" u="none" strike="noStrike" cap="none">
                          <a:solidFill>
                            <a:srgbClr val="9E9FA6"/>
                          </a:solidFill>
                          <a:latin typeface="Noto Sans"/>
                          <a:ea typeface="Noto Sans"/>
                          <a:cs typeface="Noto Sans"/>
                          <a:sym typeface="Noto Sans"/>
                        </a:rPr>
                        <a:t>Май</a:t>
                      </a:r>
                      <a:endParaRPr sz="1100" u="none" strike="noStrike" cap="none">
                        <a:solidFill>
                          <a:srgbClr val="9E9FA6"/>
                        </a:solidFill>
                        <a:latin typeface="Noto Sans"/>
                        <a:ea typeface="Noto Sans"/>
                        <a:cs typeface="Noto Sans"/>
                        <a:sym typeface="Noto Sans"/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38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endParaRPr sz="1400" u="none" strike="noStrike" cap="none">
                        <a:solidFill>
                          <a:srgbClr val="989AA6"/>
                        </a:solidFill>
                      </a:endParaRPr>
                    </a:p>
                  </a:txBody>
                  <a:tcPr marL="91425" marR="91425" marT="36000" marB="91425">
                    <a:lnL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FA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92" name="Google Shape;592;g3140c369dcf_0_39"/>
          <p:cNvSpPr/>
          <p:nvPr/>
        </p:nvSpPr>
        <p:spPr>
          <a:xfrm>
            <a:off x="4460700" y="4391450"/>
            <a:ext cx="3410100" cy="739500"/>
          </a:xfrm>
          <a:prstGeom prst="roundRect">
            <a:avLst>
              <a:gd name="adj" fmla="val 11846"/>
            </a:avLst>
          </a:prstGeom>
          <a:solidFill>
            <a:srgbClr val="E2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3" name="Google Shape;593;g3140c369dcf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0700" y="4391450"/>
            <a:ext cx="3410100" cy="742500"/>
          </a:xfrm>
          <a:prstGeom prst="roundRect">
            <a:avLst>
              <a:gd name="adj" fmla="val 12832"/>
            </a:avLst>
          </a:prstGeom>
          <a:noFill/>
          <a:ln w="9525" cap="flat" cmpd="sng">
            <a:solidFill>
              <a:srgbClr val="5C6AE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4" name="Google Shape;594;g3140c369dcf_0_39"/>
          <p:cNvSpPr/>
          <p:nvPr/>
        </p:nvSpPr>
        <p:spPr>
          <a:xfrm>
            <a:off x="9506250" y="3330175"/>
            <a:ext cx="1631700" cy="739500"/>
          </a:xfrm>
          <a:prstGeom prst="roundRect">
            <a:avLst>
              <a:gd name="adj" fmla="val 11846"/>
            </a:avLst>
          </a:prstGeom>
          <a:solidFill>
            <a:srgbClr val="E2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5" name="Google Shape;595;g3140c369dcf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6250" y="3331925"/>
            <a:ext cx="1631700" cy="739500"/>
          </a:xfrm>
          <a:prstGeom prst="roundRect">
            <a:avLst>
              <a:gd name="adj" fmla="val 13117"/>
            </a:avLst>
          </a:prstGeom>
          <a:solidFill>
            <a:srgbClr val="E2E3ED"/>
          </a:solidFill>
          <a:ln w="9525" cap="flat" cmpd="sng">
            <a:solidFill>
              <a:srgbClr val="5C6AE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6" name="Google Shape;596;g3140c369dcf_0_39"/>
          <p:cNvSpPr/>
          <p:nvPr/>
        </p:nvSpPr>
        <p:spPr>
          <a:xfrm>
            <a:off x="6328575" y="2611900"/>
            <a:ext cx="1520400" cy="741000"/>
          </a:xfrm>
          <a:prstGeom prst="roundRect">
            <a:avLst>
              <a:gd name="adj" fmla="val 11950"/>
            </a:avLst>
          </a:prstGeom>
          <a:solidFill>
            <a:srgbClr val="E2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7" name="Google Shape;597;g3140c369dcf_0_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8575" y="2612200"/>
            <a:ext cx="1520700" cy="746400"/>
          </a:xfrm>
          <a:prstGeom prst="roundRect">
            <a:avLst>
              <a:gd name="adj" fmla="val 12872"/>
            </a:avLst>
          </a:prstGeom>
          <a:noFill/>
          <a:ln w="9525" cap="flat" cmpd="sng">
            <a:solidFill>
              <a:srgbClr val="5C6AE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8" name="Google Shape;598;g3140c369dcf_0_39"/>
          <p:cNvSpPr txBox="1">
            <a:spLocks noGrp="1"/>
          </p:cNvSpPr>
          <p:nvPr>
            <p:ph type="title"/>
          </p:nvPr>
        </p:nvSpPr>
        <p:spPr>
          <a:xfrm>
            <a:off x="573725" y="657000"/>
            <a:ext cx="10559400" cy="400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График онлайн-олимпиад 2024–2025 учебного года</a:t>
            </a:r>
            <a:endParaRPr/>
          </a:p>
        </p:txBody>
      </p:sp>
      <p:sp>
        <p:nvSpPr>
          <p:cNvPr id="599" name="Google Shape;599;g3140c369dcf_0_39"/>
          <p:cNvSpPr txBox="1">
            <a:spLocks noGrp="1"/>
          </p:cNvSpPr>
          <p:nvPr>
            <p:ph type="body" idx="1"/>
          </p:nvPr>
        </p:nvSpPr>
        <p:spPr>
          <a:xfrm>
            <a:off x="573725" y="1415675"/>
            <a:ext cx="89748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" sz="13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Расскажите ученикам о возможности принять участие в увлекательных онлайн-состязаниях при поддержке Национальных проектов России, федеральных министерств и крупных компаний</a:t>
            </a:r>
            <a:endParaRPr sz="13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00" name="Google Shape;600;g3140c369dcf_0_39"/>
          <p:cNvSpPr/>
          <p:nvPr/>
        </p:nvSpPr>
        <p:spPr>
          <a:xfrm>
            <a:off x="3914575" y="2614150"/>
            <a:ext cx="1435200" cy="742500"/>
          </a:xfrm>
          <a:prstGeom prst="roundRect">
            <a:avLst>
              <a:gd name="adj" fmla="val 12774"/>
            </a:avLst>
          </a:prstGeom>
          <a:solidFill>
            <a:srgbClr val="E2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1" name="Google Shape;601;g3140c369dcf_0_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4575" y="2612200"/>
            <a:ext cx="1435200" cy="746400"/>
          </a:xfrm>
          <a:prstGeom prst="roundRect">
            <a:avLst>
              <a:gd name="adj" fmla="val 13281"/>
            </a:avLst>
          </a:prstGeom>
          <a:solidFill>
            <a:srgbClr val="E2E3ED"/>
          </a:solidFill>
          <a:ln>
            <a:noFill/>
          </a:ln>
        </p:spPr>
      </p:pic>
      <p:sp>
        <p:nvSpPr>
          <p:cNvPr id="602" name="Google Shape;602;g3140c369dcf_0_39"/>
          <p:cNvSpPr/>
          <p:nvPr/>
        </p:nvSpPr>
        <p:spPr>
          <a:xfrm>
            <a:off x="1095075" y="2611900"/>
            <a:ext cx="1459200" cy="418800"/>
          </a:xfrm>
          <a:prstGeom prst="roundRect">
            <a:avLst>
              <a:gd name="adj" fmla="val 23615"/>
            </a:avLst>
          </a:prstGeom>
          <a:solidFill>
            <a:srgbClr val="E2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g3140c369dcf_0_39"/>
          <p:cNvSpPr/>
          <p:nvPr/>
        </p:nvSpPr>
        <p:spPr>
          <a:xfrm>
            <a:off x="9382350" y="2611900"/>
            <a:ext cx="1879500" cy="636600"/>
          </a:xfrm>
          <a:prstGeom prst="roundRect">
            <a:avLst>
              <a:gd name="adj" fmla="val 15500"/>
            </a:avLst>
          </a:prstGeom>
          <a:solidFill>
            <a:srgbClr val="E2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g3140c369dcf_0_39"/>
          <p:cNvSpPr/>
          <p:nvPr/>
        </p:nvSpPr>
        <p:spPr>
          <a:xfrm>
            <a:off x="7277650" y="3438050"/>
            <a:ext cx="1725600" cy="742500"/>
          </a:xfrm>
          <a:prstGeom prst="roundRect">
            <a:avLst>
              <a:gd name="adj" fmla="val 12334"/>
            </a:avLst>
          </a:prstGeom>
          <a:solidFill>
            <a:srgbClr val="E2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g3140c369dcf_0_39"/>
          <p:cNvSpPr/>
          <p:nvPr/>
        </p:nvSpPr>
        <p:spPr>
          <a:xfrm>
            <a:off x="8255225" y="4260000"/>
            <a:ext cx="1973400" cy="911400"/>
          </a:xfrm>
          <a:prstGeom prst="roundRect">
            <a:avLst>
              <a:gd name="adj" fmla="val 12334"/>
            </a:avLst>
          </a:prstGeom>
          <a:solidFill>
            <a:srgbClr val="E2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6" name="Google Shape;606;g3140c369dcf_0_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55226" y="4259998"/>
            <a:ext cx="1973400" cy="911400"/>
          </a:xfrm>
          <a:prstGeom prst="roundRect">
            <a:avLst>
              <a:gd name="adj" fmla="val 11074"/>
            </a:avLst>
          </a:prstGeom>
          <a:noFill/>
          <a:ln>
            <a:noFill/>
          </a:ln>
        </p:spPr>
      </p:pic>
      <p:pic>
        <p:nvPicPr>
          <p:cNvPr id="607" name="Google Shape;607;g3140c369dcf_0_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382353" y="2611901"/>
            <a:ext cx="1879500" cy="636600"/>
          </a:xfrm>
          <a:prstGeom prst="roundRect">
            <a:avLst>
              <a:gd name="adj" fmla="val 14707"/>
            </a:avLst>
          </a:prstGeom>
          <a:noFill/>
          <a:ln>
            <a:noFill/>
          </a:ln>
        </p:spPr>
      </p:pic>
      <p:pic>
        <p:nvPicPr>
          <p:cNvPr id="608" name="Google Shape;608;g3140c369dcf_0_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5075" y="2611900"/>
            <a:ext cx="1459200" cy="418800"/>
          </a:xfrm>
          <a:prstGeom prst="roundRect">
            <a:avLst>
              <a:gd name="adj" fmla="val 23072"/>
            </a:avLst>
          </a:prstGeom>
          <a:noFill/>
          <a:ln>
            <a:noFill/>
          </a:ln>
        </p:spPr>
      </p:pic>
      <p:sp>
        <p:nvSpPr>
          <p:cNvPr id="609" name="Google Shape;609;g3140c369dcf_0_39"/>
          <p:cNvSpPr/>
          <p:nvPr/>
        </p:nvSpPr>
        <p:spPr>
          <a:xfrm>
            <a:off x="4306675" y="3443175"/>
            <a:ext cx="1581300" cy="863700"/>
          </a:xfrm>
          <a:prstGeom prst="roundRect">
            <a:avLst>
              <a:gd name="adj" fmla="val 10417"/>
            </a:avLst>
          </a:prstGeom>
          <a:solidFill>
            <a:srgbClr val="E2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3140c369dcf_0_39"/>
          <p:cNvSpPr/>
          <p:nvPr/>
        </p:nvSpPr>
        <p:spPr>
          <a:xfrm>
            <a:off x="2117000" y="3107725"/>
            <a:ext cx="1581300" cy="863700"/>
          </a:xfrm>
          <a:prstGeom prst="roundRect">
            <a:avLst>
              <a:gd name="adj" fmla="val 10280"/>
            </a:avLst>
          </a:prstGeom>
          <a:solidFill>
            <a:srgbClr val="E2E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1" name="Google Shape;611;g3140c369dcf_0_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7650" y="3438800"/>
            <a:ext cx="1725600" cy="741000"/>
          </a:xfrm>
          <a:prstGeom prst="roundRect">
            <a:avLst>
              <a:gd name="adj" fmla="val 13020"/>
            </a:avLst>
          </a:prstGeom>
          <a:noFill/>
          <a:ln>
            <a:noFill/>
          </a:ln>
        </p:spPr>
      </p:pic>
      <p:pic>
        <p:nvPicPr>
          <p:cNvPr id="612" name="Google Shape;612;g3140c369dcf_0_3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17000" y="3109525"/>
            <a:ext cx="1581300" cy="860100"/>
          </a:xfrm>
          <a:prstGeom prst="roundRect">
            <a:avLst>
              <a:gd name="adj" fmla="val 11714"/>
            </a:avLst>
          </a:prstGeom>
          <a:noFill/>
          <a:ln>
            <a:noFill/>
          </a:ln>
        </p:spPr>
      </p:pic>
      <p:pic>
        <p:nvPicPr>
          <p:cNvPr id="613" name="Google Shape;613;g3140c369dcf_0_3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06674" y="3444974"/>
            <a:ext cx="1587900" cy="860100"/>
          </a:xfrm>
          <a:prstGeom prst="roundRect">
            <a:avLst>
              <a:gd name="adj" fmla="val 10862"/>
            </a:avLst>
          </a:prstGeom>
          <a:noFill/>
          <a:ln>
            <a:noFill/>
          </a:ln>
        </p:spPr>
      </p:pic>
      <p:sp>
        <p:nvSpPr>
          <p:cNvPr id="614" name="Google Shape;614;g3140c369dcf_0_39"/>
          <p:cNvSpPr/>
          <p:nvPr/>
        </p:nvSpPr>
        <p:spPr>
          <a:xfrm>
            <a:off x="573725" y="5671425"/>
            <a:ext cx="4650600" cy="758700"/>
          </a:xfrm>
          <a:prstGeom prst="roundRect">
            <a:avLst>
              <a:gd name="adj" fmla="val 2091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g3140c369dcf_0_39"/>
          <p:cNvSpPr txBox="1">
            <a:spLocks noGrp="1"/>
          </p:cNvSpPr>
          <p:nvPr>
            <p:ph type="body" idx="2"/>
          </p:nvPr>
        </p:nvSpPr>
        <p:spPr>
          <a:xfrm>
            <a:off x="1367000" y="5813450"/>
            <a:ext cx="36504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ru" sz="130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Раздайте график олимпиад детям и выдайте задания из прошедших олимпиад</a:t>
            </a:r>
            <a:endParaRPr sz="1300">
              <a:solidFill>
                <a:srgbClr val="2F2F45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616" name="Google Shape;616;g3140c369dcf_0_39"/>
          <p:cNvPicPr preferRelativeResize="0"/>
          <p:nvPr/>
        </p:nvPicPr>
        <p:blipFill rotWithShape="1">
          <a:blip r:embed="rId13">
            <a:alphaModFix/>
          </a:blip>
          <a:srcRect l="7925" t="7871" r="8741" b="8746"/>
          <a:stretch/>
        </p:blipFill>
        <p:spPr>
          <a:xfrm>
            <a:off x="672499" y="5753843"/>
            <a:ext cx="593149" cy="59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998B88-7BF8-9841-827F-DA5FB8176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812"/>
            <a:ext cx="12192000" cy="5181188"/>
          </a:xfrm>
          <a:prstGeom prst="rect">
            <a:avLst/>
          </a:prstGeom>
        </p:spPr>
      </p:pic>
      <p:sp>
        <p:nvSpPr>
          <p:cNvPr id="65" name="Google Shape;65;g29b95c7dcd1_0_0"/>
          <p:cNvSpPr/>
          <p:nvPr/>
        </p:nvSpPr>
        <p:spPr>
          <a:xfrm>
            <a:off x="9843950" y="1256170"/>
            <a:ext cx="1819200" cy="1826100"/>
          </a:xfrm>
          <a:prstGeom prst="roundRect">
            <a:avLst>
              <a:gd name="adj" fmla="val 816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29b95c7dcd1_0_0"/>
          <p:cNvSpPr txBox="1"/>
          <p:nvPr/>
        </p:nvSpPr>
        <p:spPr>
          <a:xfrm>
            <a:off x="9745875" y="647568"/>
            <a:ext cx="2015400" cy="44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Пригласите учеников</a:t>
            </a:r>
            <a:br>
              <a:rPr lang="ru-RU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к участию в олимпиаде</a:t>
            </a:r>
            <a:endParaRPr sz="1300" b="0" i="0" u="none" strike="noStrike" cap="none" dirty="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73" name="Google Shape;73;g29b95c7dcd1_0_0"/>
          <p:cNvSpPr txBox="1"/>
          <p:nvPr/>
        </p:nvSpPr>
        <p:spPr>
          <a:xfrm>
            <a:off x="573725" y="643900"/>
            <a:ext cx="6450162" cy="88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785" marR="5080" lvl="0" indent="-4572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lang="ru-RU" sz="2600" b="1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rPr>
              <a:t>Олимпиада «Ближе к Дальнему» для учеников 1–11 классов</a:t>
            </a:r>
          </a:p>
        </p:txBody>
      </p:sp>
      <p:sp>
        <p:nvSpPr>
          <p:cNvPr id="19" name="Google Shape;69;g29b95c7dcd1_0_0">
            <a:extLst>
              <a:ext uri="{FF2B5EF4-FFF2-40B4-BE49-F238E27FC236}">
                <a16:creationId xmlns:a16="http://schemas.microsoft.com/office/drawing/2014/main" xmlns="" id="{6065030A-F7BE-D842-A7C5-DE78A58E2788}"/>
              </a:ext>
            </a:extLst>
          </p:cNvPr>
          <p:cNvSpPr txBox="1"/>
          <p:nvPr/>
        </p:nvSpPr>
        <p:spPr>
          <a:xfrm>
            <a:off x="573725" y="2414302"/>
            <a:ext cx="5756738" cy="108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600" b="1" dirty="0">
                <a:solidFill>
                  <a:srgbClr val="2F2F44"/>
                </a:solidFill>
                <a:effectLst/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Олимпиада проверяет знания о Дальнем Востоке: </a:t>
            </a:r>
            <a:br>
              <a:rPr lang="ru-RU" sz="1600" b="1" dirty="0">
                <a:solidFill>
                  <a:srgbClr val="2F2F44"/>
                </a:solidFill>
                <a:effectLst/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</a:br>
            <a:r>
              <a:rPr lang="ru-RU" sz="1600" dirty="0">
                <a:solidFill>
                  <a:srgbClr val="2F2F44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его истории, географии, культурном наследии, биологическом разнообразии. Позволяет выстроить траекторию своего развития с учетом ресурсов региона</a:t>
            </a:r>
            <a:endParaRPr lang="ru-RU" sz="1600" i="0" u="none" strike="noStrike" cap="none" dirty="0">
              <a:solidFill>
                <a:srgbClr val="2F2F44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/>
            </a:endParaRPr>
          </a:p>
        </p:txBody>
      </p:sp>
      <p:sp>
        <p:nvSpPr>
          <p:cNvPr id="21" name="Google Shape;69;g29b95c7dcd1_0_0">
            <a:extLst>
              <a:ext uri="{FF2B5EF4-FFF2-40B4-BE49-F238E27FC236}">
                <a16:creationId xmlns:a16="http://schemas.microsoft.com/office/drawing/2014/main" xmlns="" id="{D28874B1-FA05-0D4C-9292-56650D3F03C9}"/>
              </a:ext>
            </a:extLst>
          </p:cNvPr>
          <p:cNvSpPr txBox="1"/>
          <p:nvPr/>
        </p:nvSpPr>
        <p:spPr>
          <a:xfrm>
            <a:off x="573725" y="1576102"/>
            <a:ext cx="6008886" cy="287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700" b="1" u="none" strike="noStrike" cap="none" dirty="0">
                <a:solidFill>
                  <a:srgbClr val="289FDC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  <a:sym typeface="Noto Sans"/>
              </a:rPr>
              <a:t>19 ноября </a:t>
            </a:r>
            <a:r>
              <a:rPr lang="ru-RU" sz="1700" b="1" u="none" strike="noStrike" dirty="0">
                <a:solidFill>
                  <a:srgbClr val="289FDC"/>
                </a:solidFill>
                <a:effectLst/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</a:rPr>
              <a:t>—</a:t>
            </a:r>
            <a:r>
              <a:rPr lang="ru-RU" sz="1700" b="1" u="none" strike="noStrike" cap="none" dirty="0">
                <a:solidFill>
                  <a:srgbClr val="289FDC"/>
                </a:solidFill>
                <a:latin typeface="Noto Sans SemiBold" panose="020B0502040504020204" pitchFamily="34" charset="0"/>
                <a:ea typeface="Noto Sans SemiBold" panose="020B0502040504020204" pitchFamily="34" charset="0"/>
                <a:cs typeface="Noto Sans SemiBold" panose="020B0502040504020204" pitchFamily="34" charset="0"/>
                <a:sym typeface="Noto Sans"/>
              </a:rPr>
              <a:t> 27 января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67A9B91-A7DD-6B4B-AF9C-F31F41459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824" y="1323220"/>
            <a:ext cx="1692000" cy="1692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0A00E7-5ABC-214C-AC76-427E91D38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665" y="4524682"/>
            <a:ext cx="5509440" cy="782616"/>
          </a:xfrm>
          <a:prstGeom prst="rect">
            <a:avLst/>
          </a:prstGeom>
        </p:spPr>
      </p:pic>
      <p:sp>
        <p:nvSpPr>
          <p:cNvPr id="2" name="Google Shape;69;g29b95c7dcd1_0_0">
            <a:extLst>
              <a:ext uri="{FF2B5EF4-FFF2-40B4-BE49-F238E27FC236}">
                <a16:creationId xmlns:a16="http://schemas.microsoft.com/office/drawing/2014/main" xmlns="" id="{761BA376-8A62-C800-A1DA-D8992F286CB1}"/>
              </a:ext>
            </a:extLst>
          </p:cNvPr>
          <p:cNvSpPr txBox="1"/>
          <p:nvPr/>
        </p:nvSpPr>
        <p:spPr>
          <a:xfrm>
            <a:off x="573725" y="4081201"/>
            <a:ext cx="5756738" cy="186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100" dirty="0">
                <a:solidFill>
                  <a:srgbClr val="2F2F44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 SemiBold" panose="020B0502040504020204" pitchFamily="34" charset="0"/>
              </a:rPr>
              <a:t>*</a:t>
            </a:r>
            <a:r>
              <a:rPr lang="ru-RU" sz="1100" dirty="0">
                <a:solidFill>
                  <a:srgbClr val="2F2F44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 SemiBold" panose="020B0502040504020204" pitchFamily="34" charset="0"/>
              </a:rPr>
              <a:t>Включена в перечень Минпросвещения России на 2024-2025 учебный год</a:t>
            </a:r>
            <a:endParaRPr lang="ru-RU" sz="1100" i="0" u="none" strike="noStrike" cap="none" dirty="0">
              <a:solidFill>
                <a:srgbClr val="2F2F44"/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  <a:sym typeface="No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>
          <a:extLst>
            <a:ext uri="{FF2B5EF4-FFF2-40B4-BE49-F238E27FC236}">
              <a16:creationId xmlns:a16="http://schemas.microsoft.com/office/drawing/2014/main" xmlns="" id="{048EA726-A45F-0BB2-AC1B-B69336D52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9b95c7dcd1_0_0">
            <a:extLst>
              <a:ext uri="{FF2B5EF4-FFF2-40B4-BE49-F238E27FC236}">
                <a16:creationId xmlns:a16="http://schemas.microsoft.com/office/drawing/2014/main" xmlns="" id="{E4DB796D-757A-13C9-61A7-FB453AEE02A9}"/>
              </a:ext>
            </a:extLst>
          </p:cNvPr>
          <p:cNvSpPr/>
          <p:nvPr/>
        </p:nvSpPr>
        <p:spPr>
          <a:xfrm>
            <a:off x="9843950" y="1256170"/>
            <a:ext cx="1819200" cy="1826100"/>
          </a:xfrm>
          <a:prstGeom prst="roundRect">
            <a:avLst>
              <a:gd name="adj" fmla="val 816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g29b95c7dcd1_0_0">
            <a:extLst>
              <a:ext uri="{FF2B5EF4-FFF2-40B4-BE49-F238E27FC236}">
                <a16:creationId xmlns:a16="http://schemas.microsoft.com/office/drawing/2014/main" xmlns="" id="{CA4CDD15-C9B6-6D22-47B1-B923B1358D82}"/>
              </a:ext>
            </a:extLst>
          </p:cNvPr>
          <p:cNvSpPr txBox="1"/>
          <p:nvPr/>
        </p:nvSpPr>
        <p:spPr>
          <a:xfrm>
            <a:off x="9745875" y="647568"/>
            <a:ext cx="2015400" cy="44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Пригласите учеников</a:t>
            </a:r>
            <a:br>
              <a:rPr lang="ru-RU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</a:br>
            <a:r>
              <a:rPr lang="ru-RU" sz="1300" b="0" i="0" u="none" strike="noStrike" cap="none" dirty="0">
                <a:solidFill>
                  <a:schemeClr val="lt1"/>
                </a:solidFill>
                <a:latin typeface="Noto Sans"/>
                <a:ea typeface="Noto Sans"/>
                <a:cs typeface="Noto Sans"/>
                <a:sym typeface="Noto Sans"/>
              </a:rPr>
              <a:t>к участию в олимпиаде</a:t>
            </a:r>
            <a:endParaRPr sz="1300" b="0" i="0" u="none" strike="noStrike" cap="none" dirty="0">
              <a:solidFill>
                <a:schemeClr val="lt1"/>
              </a:solidFill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65D8FE2-70D0-7E34-8D1B-0D813BEF5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824" y="1323220"/>
            <a:ext cx="1692000" cy="1692000"/>
          </a:xfrm>
          <a:prstGeom prst="rect">
            <a:avLst/>
          </a:prstGeom>
        </p:spPr>
      </p:pic>
      <p:sp>
        <p:nvSpPr>
          <p:cNvPr id="4" name="Google Shape;740;g30c57d5ff72_0_542">
            <a:extLst>
              <a:ext uri="{FF2B5EF4-FFF2-40B4-BE49-F238E27FC236}">
                <a16:creationId xmlns:a16="http://schemas.microsoft.com/office/drawing/2014/main" xmlns="" id="{19B13302-0341-AFBA-8A6F-CFAC9E2A8432}"/>
              </a:ext>
            </a:extLst>
          </p:cNvPr>
          <p:cNvSpPr txBox="1">
            <a:spLocks/>
          </p:cNvSpPr>
          <p:nvPr/>
        </p:nvSpPr>
        <p:spPr>
          <a:xfrm>
            <a:off x="573725" y="657000"/>
            <a:ext cx="7728900" cy="7386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ru-RU" sz="2400" dirty="0">
                <a:latin typeface="Noto Sans" panose="020B0502040504020204" pitchFamily="34" charset="0"/>
                <a:ea typeface="Noto Sans" panose="020B0502040504020204" pitchFamily="34" charset="0"/>
              </a:rPr>
              <a:t>Промежуточные результаты участия</a:t>
            </a:r>
          </a:p>
          <a:p>
            <a:r>
              <a:rPr lang="ru-RU" sz="2400" dirty="0">
                <a:latin typeface="Noto Sans" panose="020B0502040504020204" pitchFamily="34" charset="0"/>
                <a:ea typeface="Noto Sans" panose="020B0502040504020204" pitchFamily="34" charset="0"/>
              </a:rPr>
              <a:t>в олимпиаде «Ближе к Дальнему»</a:t>
            </a:r>
          </a:p>
        </p:txBody>
      </p:sp>
      <p:grpSp>
        <p:nvGrpSpPr>
          <p:cNvPr id="6" name="Google Shape;741;g30c57d5ff72_0_542">
            <a:extLst>
              <a:ext uri="{FF2B5EF4-FFF2-40B4-BE49-F238E27FC236}">
                <a16:creationId xmlns:a16="http://schemas.microsoft.com/office/drawing/2014/main" xmlns="" id="{F0619E36-282B-E32A-D573-25095390968B}"/>
              </a:ext>
            </a:extLst>
          </p:cNvPr>
          <p:cNvGrpSpPr/>
          <p:nvPr/>
        </p:nvGrpSpPr>
        <p:grpSpPr>
          <a:xfrm>
            <a:off x="573725" y="1785750"/>
            <a:ext cx="2377157" cy="1549434"/>
            <a:chOff x="9704616" y="-1252344"/>
            <a:chExt cx="1688202" cy="1549434"/>
          </a:xfrm>
        </p:grpSpPr>
        <p:sp>
          <p:nvSpPr>
            <p:cNvPr id="7" name="Google Shape;742;g30c57d5ff72_0_542">
              <a:extLst>
                <a:ext uri="{FF2B5EF4-FFF2-40B4-BE49-F238E27FC236}">
                  <a16:creationId xmlns:a16="http://schemas.microsoft.com/office/drawing/2014/main" xmlns="" id="{B91D9394-475E-1EE6-F186-C88218834250}"/>
                </a:ext>
              </a:extLst>
            </p:cNvPr>
            <p:cNvSpPr txBox="1"/>
            <p:nvPr/>
          </p:nvSpPr>
          <p:spPr>
            <a:xfrm>
              <a:off x="9704616" y="-574944"/>
              <a:ext cx="1498200" cy="8720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44450" marR="5080" lvl="0" indent="0" algn="l" rtl="0">
                <a:spcBef>
                  <a:spcPts val="245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ru" sz="1100" dirty="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ученика 1–11 классов </a:t>
              </a:r>
              <a:br>
                <a:rPr lang="ru" sz="1100" dirty="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</a:br>
              <a:r>
                <a:rPr lang="ru" sz="1100" dirty="0">
                  <a:solidFill>
                    <a:srgbClr val="2F2F45"/>
                  </a:solidFill>
                  <a:latin typeface="Noto Sans"/>
                  <a:ea typeface="Noto Sans"/>
                  <a:cs typeface="Noto Sans"/>
                  <a:sym typeface="Noto Sans"/>
                </a:rPr>
                <a:t>из Хабаровского края приняли участие в олимпиаде «Культура вокруг нас»</a:t>
              </a:r>
              <a:endParaRPr sz="1500" i="0" u="none" strike="noStrike" cap="none" dirty="0">
                <a:solidFill>
                  <a:srgbClr val="2F2F45"/>
                </a:solidFill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8" name="Google Shape;743;g30c57d5ff72_0_542">
              <a:extLst>
                <a:ext uri="{FF2B5EF4-FFF2-40B4-BE49-F238E27FC236}">
                  <a16:creationId xmlns:a16="http://schemas.microsoft.com/office/drawing/2014/main" xmlns="" id="{88959DD1-68DA-CC35-A5EA-4EABBB0DB855}"/>
                </a:ext>
              </a:extLst>
            </p:cNvPr>
            <p:cNvSpPr txBox="1"/>
            <p:nvPr/>
          </p:nvSpPr>
          <p:spPr>
            <a:xfrm>
              <a:off x="9709818" y="-1252344"/>
              <a:ext cx="16830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400"/>
                <a:buFont typeface="Arial"/>
                <a:buNone/>
              </a:pPr>
              <a:r>
                <a:rPr lang="ru" sz="4400" dirty="0">
                  <a:solidFill>
                    <a:srgbClr val="289FDC"/>
                  </a:solidFill>
                  <a:latin typeface="Noto Sans SemiBold"/>
                  <a:ea typeface="Noto Sans SemiBold"/>
                  <a:cs typeface="Noto Sans SemiBold"/>
                  <a:sym typeface="Noto Sans SemiBold"/>
                </a:rPr>
                <a:t>62</a:t>
              </a:r>
              <a:endParaRPr sz="4400" i="0" u="none" strike="noStrike" cap="none" dirty="0">
                <a:solidFill>
                  <a:srgbClr val="289FDC"/>
                </a:solidFill>
                <a:latin typeface="Noto Sans SemiBold"/>
                <a:ea typeface="Noto Sans SemiBold"/>
                <a:cs typeface="Noto Sans SemiBold"/>
                <a:sym typeface="Noto Sans SemiBold"/>
              </a:endParaRPr>
            </a:p>
          </p:txBody>
        </p:sp>
      </p:grpSp>
      <p:graphicFrame>
        <p:nvGraphicFramePr>
          <p:cNvPr id="9" name="Google Shape;744;g30c57d5ff72_0_542">
            <a:extLst>
              <a:ext uri="{FF2B5EF4-FFF2-40B4-BE49-F238E27FC236}">
                <a16:creationId xmlns:a16="http://schemas.microsoft.com/office/drawing/2014/main" xmlns="" id="{B1358276-AACE-D922-92A4-ABB924C1B3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1596351"/>
              </p:ext>
            </p:extLst>
          </p:nvPr>
        </p:nvGraphicFramePr>
        <p:xfrm>
          <a:off x="3348014" y="1854406"/>
          <a:ext cx="5531775" cy="4474510"/>
        </p:xfrm>
        <a:graphic>
          <a:graphicData uri="http://schemas.openxmlformats.org/drawingml/2006/table">
            <a:tbl>
              <a:tblPr>
                <a:noFill/>
                <a:tableStyleId>{B3CEDA22-232D-433D-A3FA-CB2F46E52B40}</a:tableStyleId>
              </a:tblPr>
              <a:tblGrid>
                <a:gridCol w="4330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14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1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" sz="1200" dirty="0">
                          <a:solidFill>
                            <a:srgbClr val="2F2F45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Топ-10 </a:t>
                      </a:r>
                      <a:br>
                        <a:rPr lang="ru" sz="1200" dirty="0">
                          <a:solidFill>
                            <a:srgbClr val="2F2F45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</a:br>
                      <a:r>
                        <a:rPr lang="ru" sz="1200" dirty="0">
                          <a:solidFill>
                            <a:srgbClr val="2F2F45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муниципалитетов</a:t>
                      </a:r>
                      <a:endParaRPr sz="1200" u="none" strike="noStrike" cap="none" dirty="0">
                        <a:solidFill>
                          <a:srgbClr val="2F2F45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</a:txBody>
                  <a:tcPr marL="90000" marR="118800" marT="36000" marB="720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635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strike="noStrike" cap="none">
                          <a:solidFill>
                            <a:srgbClr val="2F2F45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Noto Sans SemiBold"/>
                        </a:rPr>
                        <a:t>Участвовало учеников</a:t>
                      </a:r>
                      <a:endParaRPr sz="1200" u="none" strike="noStrike" cap="none">
                        <a:solidFill>
                          <a:srgbClr val="2F2F45"/>
                        </a:solidFill>
                        <a:latin typeface="Noto Sans SemiBold"/>
                        <a:ea typeface="Noto Sans SemiBold"/>
                        <a:cs typeface="Noto Sans SemiBold"/>
                        <a:sym typeface="Noto Sans SemiBold"/>
                      </a:endParaRPr>
                    </a:p>
                  </a:txBody>
                  <a:tcPr marL="90000" marR="118800" marT="36000" marB="7200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Arial"/>
                          <a:sym typeface="Arial"/>
                        </a:rPr>
                        <a:t>город Комсомольск-на-Амуре</a:t>
                      </a:r>
                    </a:p>
                  </a:txBody>
                  <a:tcPr marL="952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font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700" b="0" i="0" u="none" strike="noStrike" cap="none" dirty="0">
                          <a:solidFill>
                            <a:srgbClr val="289FDC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Arial"/>
                        </a:rPr>
                        <a:t>14</a:t>
                      </a:r>
                    </a:p>
                  </a:txBody>
                  <a:tcPr marL="6350" marR="6350" marT="6350" marB="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Arial"/>
                          <a:sym typeface="Arial"/>
                        </a:rPr>
                        <a:t>город Хабаровск</a:t>
                      </a:r>
                    </a:p>
                  </a:txBody>
                  <a:tcPr marL="952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font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700" b="0" i="0" u="none" strike="noStrike" cap="none" dirty="0">
                          <a:solidFill>
                            <a:srgbClr val="289FDC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Arial"/>
                        </a:rPr>
                        <a:t>13</a:t>
                      </a:r>
                    </a:p>
                  </a:txBody>
                  <a:tcPr marL="6350" marR="6350" marT="6350" marB="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Arial"/>
                          <a:sym typeface="Arial"/>
                        </a:rPr>
                        <a:t>Советско-Гаванский район</a:t>
                      </a:r>
                    </a:p>
                  </a:txBody>
                  <a:tcPr marL="952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font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700" b="0" i="0" u="none" strike="noStrike" cap="none" dirty="0">
                          <a:solidFill>
                            <a:srgbClr val="289FDC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Arial"/>
                        </a:rPr>
                        <a:t>7</a:t>
                      </a:r>
                    </a:p>
                  </a:txBody>
                  <a:tcPr marL="6350" marR="6350" marT="6350" marB="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Arial"/>
                          <a:sym typeface="Arial"/>
                        </a:rPr>
                        <a:t>Хабаровский район</a:t>
                      </a:r>
                    </a:p>
                  </a:txBody>
                  <a:tcPr marL="952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font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700" b="0" i="0" u="none" strike="noStrike" cap="none" dirty="0">
                          <a:solidFill>
                            <a:srgbClr val="289FDC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Arial"/>
                        </a:rPr>
                        <a:t>6</a:t>
                      </a:r>
                    </a:p>
                  </a:txBody>
                  <a:tcPr marL="6350" marR="6350" marT="6350" marB="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Arial"/>
                          <a:sym typeface="Arial"/>
                        </a:rPr>
                        <a:t>Амурский район</a:t>
                      </a:r>
                    </a:p>
                  </a:txBody>
                  <a:tcPr marL="952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font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700" b="0" i="0" u="none" strike="noStrike" cap="none" dirty="0">
                          <a:solidFill>
                            <a:srgbClr val="289FDC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Arial"/>
                        </a:rPr>
                        <a:t>5</a:t>
                      </a:r>
                    </a:p>
                  </a:txBody>
                  <a:tcPr marL="6350" marR="6350" marT="6350" marB="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Arial"/>
                          <a:sym typeface="Arial"/>
                        </a:rPr>
                        <a:t>Верхнебуреинский район</a:t>
                      </a:r>
                    </a:p>
                  </a:txBody>
                  <a:tcPr marL="952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font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700" b="0" i="0" u="none" strike="noStrike" cap="none" dirty="0">
                          <a:solidFill>
                            <a:srgbClr val="289FDC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Arial"/>
                        </a:rPr>
                        <a:t>3</a:t>
                      </a:r>
                    </a:p>
                  </a:txBody>
                  <a:tcPr marL="6350" marR="6350" marT="6350" marB="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Arial"/>
                          <a:sym typeface="Arial"/>
                        </a:rPr>
                        <a:t>Николаевский район</a:t>
                      </a:r>
                    </a:p>
                  </a:txBody>
                  <a:tcPr marL="952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font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700" b="0" i="0" u="none" strike="noStrike" cap="none" dirty="0">
                          <a:solidFill>
                            <a:srgbClr val="289FDC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Arial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Arial"/>
                          <a:sym typeface="Arial"/>
                        </a:rPr>
                        <a:t>Бикинский район</a:t>
                      </a:r>
                    </a:p>
                  </a:txBody>
                  <a:tcPr marL="952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font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700" b="0" i="0" u="none" strike="noStrike" cap="none" dirty="0">
                          <a:solidFill>
                            <a:srgbClr val="289FDC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Arial"/>
                        </a:rPr>
                        <a:t>2</a:t>
                      </a:r>
                    </a:p>
                  </a:txBody>
                  <a:tcPr marL="6350" marR="6350" marT="6350" marB="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Arial"/>
                          <a:sym typeface="Arial"/>
                        </a:rPr>
                        <a:t>Ванинский район</a:t>
                      </a:r>
                    </a:p>
                  </a:txBody>
                  <a:tcPr marL="952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font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700" b="0" i="0" u="none" strike="noStrike" cap="none" dirty="0">
                          <a:solidFill>
                            <a:srgbClr val="289FDC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Arial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0075">
                <a:tc>
                  <a:txBody>
                    <a:bodyPr/>
                    <a:lstStyle/>
                    <a:p>
                      <a:pPr marL="0" marR="0" lvl="0" indent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100" b="0" i="0" u="none" strike="noStrike" cap="none" dirty="0">
                          <a:solidFill>
                            <a:srgbClr val="2F2F45"/>
                          </a:solidFill>
                          <a:latin typeface="Noto Sans"/>
                          <a:ea typeface="Noto Sans"/>
                          <a:cs typeface="Arial"/>
                          <a:sym typeface="Arial"/>
                        </a:rPr>
                        <a:t>Солнечный район</a:t>
                      </a:r>
                    </a:p>
                  </a:txBody>
                  <a:tcPr marL="95250" marR="6350" marT="635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font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700" b="0" i="0" u="none" strike="noStrike" cap="none" dirty="0">
                          <a:solidFill>
                            <a:srgbClr val="289FDC"/>
                          </a:solidFill>
                          <a:latin typeface="Noto Sans SemiBold"/>
                          <a:ea typeface="Noto Sans SemiBold"/>
                          <a:cs typeface="Noto Sans SemiBold"/>
                          <a:sym typeface="Arial"/>
                        </a:rPr>
                        <a:t>1</a:t>
                      </a:r>
                    </a:p>
                  </a:txBody>
                  <a:tcPr marL="6350" marR="6350" marT="6350" marB="0" anchor="ctr">
                    <a:lnL w="1270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5D3FC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" name="Google Shape;746;g30c57d5ff72_0_542">
            <a:extLst>
              <a:ext uri="{FF2B5EF4-FFF2-40B4-BE49-F238E27FC236}">
                <a16:creationId xmlns:a16="http://schemas.microsoft.com/office/drawing/2014/main" xmlns="" id="{DA758767-D972-09AB-47AF-1D881FEB07E6}"/>
              </a:ext>
            </a:extLst>
          </p:cNvPr>
          <p:cNvSpPr/>
          <p:nvPr/>
        </p:nvSpPr>
        <p:spPr>
          <a:xfrm>
            <a:off x="1518750" y="391595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48;g30c57d5ff72_0_542">
            <a:extLst>
              <a:ext uri="{FF2B5EF4-FFF2-40B4-BE49-F238E27FC236}">
                <a16:creationId xmlns:a16="http://schemas.microsoft.com/office/drawing/2014/main" xmlns="" id="{93B64112-DF25-6593-BDF0-EA49D47E1F9D}"/>
              </a:ext>
            </a:extLst>
          </p:cNvPr>
          <p:cNvSpPr/>
          <p:nvPr/>
        </p:nvSpPr>
        <p:spPr>
          <a:xfrm>
            <a:off x="527688" y="5155550"/>
            <a:ext cx="527700" cy="527700"/>
          </a:xfrm>
          <a:prstGeom prst="rect">
            <a:avLst/>
          </a:prstGeom>
          <a:solidFill>
            <a:srgbClr val="F1F1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827806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 синяя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933</Words>
  <Application>Microsoft Office PowerPoint</Application>
  <PresentationFormat>Широкоэкранный</PresentationFormat>
  <Paragraphs>239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Noto Sans SemiBold</vt:lpstr>
      <vt:lpstr>Noto Sans</vt:lpstr>
      <vt:lpstr>Calibri</vt:lpstr>
      <vt:lpstr>Simple Light</vt:lpstr>
      <vt:lpstr>GR синяя</vt:lpstr>
      <vt:lpstr>Simple Light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Олимпиадное движение Учи.ру</vt:lpstr>
      <vt:lpstr>График онлайн-олимпиад 2024–2025 учебного года</vt:lpstr>
      <vt:lpstr>Презентация PowerPoint</vt:lpstr>
      <vt:lpstr>Презентация PowerPoint</vt:lpstr>
      <vt:lpstr>Олимпиада «Культура вокруг нас»  для учеников 1–11 классов 5 ноября — 2 декабря</vt:lpstr>
      <vt:lpstr>Актуальность тематик олимпиад</vt:lpstr>
      <vt:lpstr>Сервис для учителя «Подготовка к уроку»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Платунова</dc:creator>
  <cp:lastModifiedBy>Юлия Александровна Ярошенко</cp:lastModifiedBy>
  <cp:revision>5</cp:revision>
  <dcterms:modified xsi:type="dcterms:W3CDTF">2024-11-21T02:31:27Z</dcterms:modified>
</cp:coreProperties>
</file>