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596" r:id="rId2"/>
    <p:sldId id="597" r:id="rId3"/>
    <p:sldId id="547" r:id="rId4"/>
    <p:sldId id="551" r:id="rId5"/>
    <p:sldId id="575" r:id="rId6"/>
    <p:sldId id="576" r:id="rId7"/>
    <p:sldId id="577" r:id="rId8"/>
    <p:sldId id="578" r:id="rId9"/>
    <p:sldId id="579" r:id="rId10"/>
    <p:sldId id="580" r:id="rId11"/>
    <p:sldId id="581" r:id="rId12"/>
    <p:sldId id="582" r:id="rId13"/>
    <p:sldId id="583" r:id="rId14"/>
    <p:sldId id="584" r:id="rId15"/>
    <p:sldId id="598" r:id="rId16"/>
    <p:sldId id="585" r:id="rId17"/>
    <p:sldId id="586" r:id="rId18"/>
    <p:sldId id="587" r:id="rId19"/>
    <p:sldId id="588" r:id="rId20"/>
    <p:sldId id="589" r:id="rId21"/>
    <p:sldId id="590" r:id="rId22"/>
    <p:sldId id="591" r:id="rId23"/>
    <p:sldId id="592" r:id="rId24"/>
    <p:sldId id="593" r:id="rId25"/>
    <p:sldId id="595" r:id="rId26"/>
    <p:sldId id="594" r:id="rId27"/>
    <p:sldId id="550" r:id="rId2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B"/>
    <a:srgbClr val="CBCFD5"/>
    <a:srgbClr val="62BCDF"/>
    <a:srgbClr val="004270"/>
    <a:srgbClr val="CEEAF6"/>
    <a:srgbClr val="0198A7"/>
    <a:srgbClr val="000000"/>
    <a:srgbClr val="0AB69F"/>
    <a:srgbClr val="CCD9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4565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6" y="8"/>
            <a:ext cx="294565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F9DE2-A4A3-4E0A-80F8-BA4FCC1245B0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28589"/>
            <a:ext cx="2945658" cy="4980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6" y="9428589"/>
            <a:ext cx="2945658" cy="4980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6D1B5-6CB7-43E3-A8B4-C3927BD78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21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4565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8"/>
            <a:ext cx="294565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E5726-BCFA-46A2-9BDA-65EB72318172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73" y="4777203"/>
            <a:ext cx="5438139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28589"/>
            <a:ext cx="2945658" cy="4980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9"/>
            <a:ext cx="2945658" cy="4980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63244-9818-4B16-8A5D-FABC4390D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4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2839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59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184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23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5597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8527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105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7237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6848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561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741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9992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0947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6479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3268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5575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8190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653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0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067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47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242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622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905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305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8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1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71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95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27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2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9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5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8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5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08BB1-A686-440C-BCE6-37CB7C451C76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787EAF89-A92D-B6DE-4240-C6FA42434861}"/>
              </a:ext>
            </a:extLst>
          </p:cNvPr>
          <p:cNvSpPr/>
          <p:nvPr/>
        </p:nvSpPr>
        <p:spPr>
          <a:xfrm rot="5400000">
            <a:off x="5910834" y="-1943945"/>
            <a:ext cx="370332" cy="12192000"/>
          </a:xfrm>
          <a:prstGeom prst="rect">
            <a:avLst/>
          </a:prstGeom>
          <a:solidFill>
            <a:srgbClr val="009F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Google Shape;521;p29">
            <a:extLst>
              <a:ext uri="{FF2B5EF4-FFF2-40B4-BE49-F238E27FC236}">
                <a16:creationId xmlns="" xmlns:a16="http://schemas.microsoft.com/office/drawing/2014/main" id="{C9BFDD89-55AF-458A-5B2E-4DC6E595713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16883" y="1870110"/>
            <a:ext cx="10608997" cy="2999069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4400" dirty="0" smtClean="0"/>
              <a:t>О </a:t>
            </a:r>
            <a:r>
              <a:rPr lang="ru-RU" sz="4400" dirty="0"/>
              <a:t>достижении </a:t>
            </a:r>
            <a:r>
              <a:rPr lang="ru-RU" sz="4400" dirty="0" smtClean="0"/>
              <a:t>плановых значений</a:t>
            </a:r>
            <a:br>
              <a:rPr lang="ru-RU" sz="4400" dirty="0" smtClean="0"/>
            </a:br>
            <a:r>
              <a:rPr lang="ru-RU" sz="4400" dirty="0" smtClean="0"/>
              <a:t>показателей </a:t>
            </a:r>
            <a:r>
              <a:rPr lang="ru-RU" sz="4400" dirty="0"/>
              <a:t>регионального </a:t>
            </a:r>
            <a:r>
              <a:rPr lang="ru-RU" sz="4400" dirty="0" smtClean="0"/>
              <a:t>проекта</a:t>
            </a:r>
            <a:br>
              <a:rPr lang="ru-RU" sz="4400" dirty="0" smtClean="0"/>
            </a:br>
            <a:r>
              <a:rPr lang="ru-RU" sz="4400" dirty="0" smtClean="0"/>
              <a:t>"Цифровая </a:t>
            </a:r>
            <a:r>
              <a:rPr lang="ru-RU" sz="4400" dirty="0"/>
              <a:t>образовательная среда"</a:t>
            </a:r>
            <a:br>
              <a:rPr lang="ru-RU" sz="4400" dirty="0"/>
            </a:br>
            <a:r>
              <a:rPr lang="ru-RU" sz="4400" dirty="0"/>
              <a:t/>
            </a:r>
            <a:br>
              <a:rPr lang="ru-RU" sz="4400" dirty="0"/>
            </a:br>
            <a:endParaRPr sz="4400" dirty="0">
              <a:sym typeface="Rajdhani Medium"/>
            </a:endParaRPr>
          </a:p>
        </p:txBody>
      </p:sp>
      <p:sp>
        <p:nvSpPr>
          <p:cNvPr id="15" name="Google Shape;521;p29">
            <a:extLst>
              <a:ext uri="{FF2B5EF4-FFF2-40B4-BE49-F238E27FC236}">
                <a16:creationId xmlns="" xmlns:a16="http://schemas.microsoft.com/office/drawing/2014/main" id="{597F6D2A-B68C-42F7-1FD3-6822FC45EA1C}"/>
              </a:ext>
            </a:extLst>
          </p:cNvPr>
          <p:cNvSpPr txBox="1">
            <a:spLocks/>
          </p:cNvSpPr>
          <p:nvPr/>
        </p:nvSpPr>
        <p:spPr>
          <a:xfrm>
            <a:off x="902341" y="4337222"/>
            <a:ext cx="10865217" cy="95022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rgbClr val="4472C4">
                    <a:lumMod val="50000"/>
                  </a:srgbClr>
                </a:solidFill>
                <a:latin typeface="Calibri Light" panose="020F0302020204030204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Бруцкий 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  <a:sym typeface="Rajdhani Medium"/>
              </a:rPr>
              <a:t>Виталий Анатольевич,</a:t>
            </a:r>
          </a:p>
          <a:p>
            <a:r>
              <a:rPr lang="ru-RU" sz="2000" b="0" dirty="0" smtClean="0">
                <a:latin typeface="Calibri" panose="020F0502020204030204" pitchFamily="34" charset="0"/>
                <a:cs typeface="Calibri" panose="020F0502020204030204" pitchFamily="34" charset="0"/>
                <a:sym typeface="Rajdhani Medium"/>
              </a:rPr>
              <a:t>заместитель министра – начальник управления инфраструктуры,</a:t>
            </a:r>
          </a:p>
          <a:p>
            <a:r>
              <a:rPr lang="ru-RU" sz="2000" b="0" dirty="0" smtClean="0">
                <a:latin typeface="Calibri" panose="020F0502020204030204" pitchFamily="34" charset="0"/>
                <a:cs typeface="Calibri" panose="020F0502020204030204" pitchFamily="34" charset="0"/>
                <a:sym typeface="Rajdhani Medium"/>
              </a:rPr>
              <a:t>имущественного комплекса и информатизации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18882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Комсомольский район - значение показателя 2.3 РП ЦОС: </a:t>
            </a:r>
            <a:r>
              <a:rPr lang="ru-RU" sz="2000" b="1" dirty="0" smtClean="0">
                <a:solidFill>
                  <a:srgbClr val="00B050"/>
                </a:solidFill>
              </a:rPr>
              <a:t>40%</a:t>
            </a:r>
            <a:r>
              <a:rPr lang="ru-RU" sz="2000" b="1" dirty="0" smtClean="0"/>
              <a:t> (8 школ из 20)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431331"/>
              </p:ext>
            </p:extLst>
          </p:nvPr>
        </p:nvGraphicFramePr>
        <p:xfrm>
          <a:off x="334637" y="944563"/>
          <a:ext cx="11456770" cy="56642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018315"/>
                <a:gridCol w="1487691"/>
                <a:gridCol w="1487691"/>
                <a:gridCol w="1487691"/>
                <a:gridCol w="1487691"/>
                <a:gridCol w="1487691"/>
              </a:tblGrid>
              <a:tr h="10405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Доля (%)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ctr"/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err="1">
                          <a:effectLst/>
                        </a:rPr>
                        <a:t>Бельговского</a:t>
                      </a:r>
                      <a:r>
                        <a:rPr lang="ru-RU" sz="1400" u="none" strike="noStrike" dirty="0">
                          <a:effectLst/>
                        </a:rPr>
                        <a:t> сельского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85,37%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сельского поселения «Село </a:t>
                      </a:r>
                      <a:r>
                        <a:rPr lang="ru-RU" sz="1400" u="none" strike="noStrike" dirty="0" err="1">
                          <a:effectLst/>
                        </a:rPr>
                        <a:t>Даппы</a:t>
                      </a:r>
                      <a:r>
                        <a:rPr lang="ru-RU" sz="1400" u="none" strike="noStrike" dirty="0">
                          <a:effectLst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37,04%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1 сельского поселения «Село Пивань»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1 сельского поселения «Село Хурба»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24,04%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2 сельского поселения «Село Пивань»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67,83%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2 сельского поселения «Село Хурба»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11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Гайтерского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72,22%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11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Галичного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95,35%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11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Гурского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18,52%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</a:tr>
              <a:tr h="111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>
                          <a:effectLst/>
                        </a:rPr>
                        <a:t>Кенайского</a:t>
                      </a:r>
                      <a:r>
                        <a:rPr lang="ru-RU" sz="1400" u="none" strike="noStrike" dirty="0">
                          <a:effectLst/>
                        </a:rPr>
                        <a:t> сельского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48,15%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Нижнетамбовского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45,00%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Нижнехалбинского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22,58%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>
                          <a:effectLst/>
                        </a:rPr>
                        <a:t>Селихинского</a:t>
                      </a:r>
                      <a:r>
                        <a:rPr lang="ru-RU" sz="1400" u="none" strike="noStrike" dirty="0">
                          <a:effectLst/>
                        </a:rPr>
                        <a:t> сельского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66,18%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сельского поселения </a:t>
                      </a:r>
                      <a:r>
                        <a:rPr lang="ru-RU" sz="1400" u="none" strike="noStrike" dirty="0" smtClean="0">
                          <a:effectLst/>
                        </a:rPr>
                        <a:t>«Село </a:t>
                      </a:r>
                      <a:r>
                        <a:rPr lang="ru-RU" sz="1400" u="none" strike="noStrike" dirty="0">
                          <a:effectLst/>
                        </a:rPr>
                        <a:t>Большая </a:t>
                      </a:r>
                      <a:r>
                        <a:rPr lang="ru-RU" sz="1400" u="none" strike="noStrike" dirty="0" smtClean="0">
                          <a:effectLst/>
                        </a:rPr>
                        <a:t>Картель»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7,32%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сельского поселения «Поселок Молодежный»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28,68%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сельского поселения «Село Верхняя </a:t>
                      </a:r>
                      <a:r>
                        <a:rPr lang="ru-RU" sz="1400" u="none" strike="noStrike" dirty="0" err="1">
                          <a:effectLst/>
                        </a:rPr>
                        <a:t>Эконь</a:t>
                      </a:r>
                      <a:r>
                        <a:rPr lang="ru-RU" sz="1400" u="none" strike="noStrike" dirty="0">
                          <a:effectLst/>
                        </a:rPr>
                        <a:t>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51,61%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сельского поселения «Село Новый Мир»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54,47%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92D050"/>
                    </a:solidFill>
                  </a:tcPr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>
                          <a:effectLst/>
                        </a:rPr>
                        <a:t>Снежненского</a:t>
                      </a:r>
                      <a:r>
                        <a:rPr lang="ru-RU" sz="1400" u="none" strike="noStrike" dirty="0">
                          <a:effectLst/>
                        </a:rPr>
                        <a:t> сельского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37,34%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>
                    <a:solidFill>
                      <a:srgbClr val="FFFF00"/>
                    </a:solidFill>
                  </a:tcPr>
                </a:tc>
              </a:tr>
              <a:tr h="1112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Уктурского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23,14%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</a:tr>
              <a:tr h="1836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Ягодненского сельского поселения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14,86%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56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5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dirty="0" smtClean="0"/>
              <a:t>район им. Лазо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17%</a:t>
            </a:r>
            <a:r>
              <a:rPr lang="ru-RU" sz="2000" b="1" dirty="0" smtClean="0"/>
              <a:t> (5 школ из 29)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272278"/>
              </p:ext>
            </p:extLst>
          </p:nvPr>
        </p:nvGraphicFramePr>
        <p:xfrm>
          <a:off x="334635" y="714193"/>
          <a:ext cx="11587398" cy="60223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63309"/>
                <a:gridCol w="1864818"/>
                <a:gridCol w="1864818"/>
                <a:gridCol w="1369062"/>
                <a:gridCol w="1931859"/>
                <a:gridCol w="2293532"/>
              </a:tblGrid>
              <a:tr h="505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r>
                        <a:rPr lang="ru-RU" sz="1200" u="none" strike="noStrike" dirty="0">
                          <a:effectLst/>
                        </a:rPr>
                        <a:t>(ОО-1 на 01.09.2023)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Доля (%)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ctr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НОШ р. п. Переяславка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33,33%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НОШ с. Екатеринославка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10,00%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НОШ с. </a:t>
                      </a:r>
                      <a:r>
                        <a:rPr lang="ru-RU" sz="1200" u="none" strike="noStrike" dirty="0" err="1">
                          <a:effectLst/>
                        </a:rPr>
                        <a:t>Киинск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72,73%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ООШ п. Долми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14,29%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ООШ п. Солонцовый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20,00%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ООШ п. Среднехорский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4,35%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ООШ с. Гродеково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136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20,59%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№ 1 р. п. Переяславка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915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27,32%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№ 1 р. п. Хор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494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29,15%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№ 2 р. п. Переяславка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353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19,26%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№ 2 р. п. Хор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12,95%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163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№ 3 р.п. Хор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20,10%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174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п. </a:t>
                      </a:r>
                      <a:r>
                        <a:rPr lang="ru-RU" sz="1200" u="none" strike="noStrike" dirty="0" err="1">
                          <a:effectLst/>
                        </a:rPr>
                        <a:t>Дурмин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70,18%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п. Золотой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56,52%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п. Новостройка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154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15,58%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п. Обор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8,77%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п. </a:t>
                      </a:r>
                      <a:r>
                        <a:rPr lang="ru-RU" sz="1200" u="none" strike="noStrike" dirty="0" err="1">
                          <a:effectLst/>
                        </a:rPr>
                        <a:t>Сидима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66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81,82%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п. Сита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168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29,76%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п. </a:t>
                      </a:r>
                      <a:r>
                        <a:rPr lang="ru-RU" sz="1200" u="none" strike="noStrike" dirty="0" err="1">
                          <a:effectLst/>
                        </a:rPr>
                        <a:t>Сукпай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52,17%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92D05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</a:t>
                      </a:r>
                      <a:r>
                        <a:rPr lang="ru-RU" sz="1200" u="none" strike="noStrike" dirty="0" err="1">
                          <a:effectLst/>
                        </a:rPr>
                        <a:t>р.п</a:t>
                      </a:r>
                      <a:r>
                        <a:rPr lang="ru-RU" sz="1200" u="none" strike="noStrike" dirty="0">
                          <a:effectLst/>
                        </a:rPr>
                        <a:t>. </a:t>
                      </a:r>
                      <a:r>
                        <a:rPr lang="ru-RU" sz="1200" u="none" strike="noStrike" dirty="0" err="1">
                          <a:effectLst/>
                        </a:rPr>
                        <a:t>Мухен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465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44,30%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с. Бичевая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185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24,32%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Гвасюги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10,00%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с. Георгиевка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253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79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31,23%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Кругликово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134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14,93%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Могилевка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0,00%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Полетное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238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6,30%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Святогорье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7,77%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МБОУ СОШ с. Соколовка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94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2,13%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/>
                </a:tc>
              </a:tr>
              <a:tr h="11346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МБОУ СОШ с. Черняево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29,60%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5673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33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Нанайский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8%</a:t>
            </a:r>
            <a:r>
              <a:rPr lang="ru-RU" sz="2000" b="1" dirty="0" smtClean="0"/>
              <a:t> (1 школа из 12)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744049"/>
              </p:ext>
            </p:extLst>
          </p:nvPr>
        </p:nvGraphicFramePr>
        <p:xfrm>
          <a:off x="334637" y="1003528"/>
          <a:ext cx="11395807" cy="44557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65317"/>
                <a:gridCol w="1766098"/>
                <a:gridCol w="1766098"/>
                <a:gridCol w="1766098"/>
                <a:gridCol w="1766098"/>
                <a:gridCol w="1766098"/>
              </a:tblGrid>
              <a:tr h="1781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Доля (%)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НОШ № 3 с. Троицкое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0,74%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п. Синда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5,22%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с. Арсеньево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38,10%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Верхний Нерген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26,67%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с. </a:t>
                      </a:r>
                      <a:r>
                        <a:rPr lang="ru-RU" sz="1400" u="none" strike="noStrike" dirty="0" err="1">
                          <a:effectLst/>
                        </a:rPr>
                        <a:t>Дада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98,61%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с. </a:t>
                      </a:r>
                      <a:r>
                        <a:rPr lang="ru-RU" sz="1400" u="none" strike="noStrike" dirty="0" err="1">
                          <a:effectLst/>
                        </a:rPr>
                        <a:t>Иннокентьевка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21,52%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1 с. Троицкое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783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14,94%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Джонка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6,88%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Дубовый Мыс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6,86%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Лидога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12,78%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Маяк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1,24%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</a:t>
                      </a:r>
                      <a:r>
                        <a:rPr lang="ru-RU" sz="1400" u="none" strike="noStrike" dirty="0" err="1">
                          <a:effectLst/>
                        </a:rPr>
                        <a:t>Найхин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14,77%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20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Николаевский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19%</a:t>
            </a:r>
            <a:r>
              <a:rPr lang="ru-RU" sz="2000" b="1" dirty="0" smtClean="0"/>
              <a:t> (3 школы из 16)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990492"/>
              </p:ext>
            </p:extLst>
          </p:nvPr>
        </p:nvGraphicFramePr>
        <p:xfrm>
          <a:off x="334637" y="931908"/>
          <a:ext cx="11482896" cy="48398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34986"/>
                <a:gridCol w="1769582"/>
                <a:gridCol w="1769582"/>
                <a:gridCol w="1769582"/>
                <a:gridCol w="1769582"/>
                <a:gridCol w="1769582"/>
              </a:tblGrid>
              <a:tr h="1166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Доля (%)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НШ ДС п</a:t>
                      </a:r>
                      <a:r>
                        <a:rPr lang="ru-RU" sz="1400" u="none" strike="noStrike" dirty="0" smtClean="0">
                          <a:effectLst/>
                        </a:rPr>
                        <a:t>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Озерпах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п</a:t>
                      </a:r>
                      <a:r>
                        <a:rPr lang="ru-RU" sz="1400" u="none" strike="noStrike" dirty="0" smtClean="0">
                          <a:effectLst/>
                        </a:rPr>
                        <a:t>. Нижнее </a:t>
                      </a:r>
                      <a:r>
                        <a:rPr lang="ru-RU" sz="1400" u="none" strike="noStrike" dirty="0" err="1">
                          <a:effectLst/>
                        </a:rPr>
                        <a:t>Пронге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п</a:t>
                      </a:r>
                      <a:r>
                        <a:rPr lang="ru-RU" sz="1400" u="none" strike="noStrike" dirty="0" smtClean="0">
                          <a:effectLst/>
                        </a:rPr>
                        <a:t>. Пуир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28,57%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</a:t>
                      </a:r>
                      <a:r>
                        <a:rPr lang="ru-RU" sz="1400" u="none" strike="noStrike" dirty="0" smtClean="0">
                          <a:effectLst/>
                        </a:rPr>
                        <a:t>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Нигирь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29,41%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</a:t>
                      </a:r>
                      <a:r>
                        <a:rPr lang="ru-RU" sz="1400" u="none" strike="noStrike" dirty="0" smtClean="0">
                          <a:effectLst/>
                        </a:rPr>
                        <a:t>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Оремиф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</a:t>
                      </a:r>
                      <a:r>
                        <a:rPr lang="ru-RU" sz="1400" u="none" strike="noStrike" dirty="0" smtClean="0">
                          <a:effectLst/>
                        </a:rPr>
                        <a:t>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Чля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37,50%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392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13,97%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45,92%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60,79%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5 п. Маго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25,40%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р.п. Лазарев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36,27%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>
                          <a:effectLst/>
                        </a:rPr>
                        <a:t>р.п</a:t>
                      </a:r>
                      <a:r>
                        <a:rPr lang="ru-RU" sz="1400" u="none" strike="noStrike" dirty="0">
                          <a:effectLst/>
                        </a:rPr>
                        <a:t>. Многовершинный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62,87%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Константиновка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73,33%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с.Иннокентьевка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</a:t>
                      </a:r>
                      <a:r>
                        <a:rPr lang="ru-RU" sz="1400" u="none" strike="noStrike" dirty="0" smtClean="0">
                          <a:effectLst/>
                        </a:rPr>
                        <a:t>. Красное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42,86%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8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Охотский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0%</a:t>
            </a:r>
            <a:r>
              <a:rPr lang="ru-RU" sz="2000" b="1" dirty="0" smtClean="0"/>
              <a:t> (0 школ из 7)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12571"/>
              </p:ext>
            </p:extLst>
          </p:nvPr>
        </p:nvGraphicFramePr>
        <p:xfrm>
          <a:off x="334637" y="1068360"/>
          <a:ext cx="11413223" cy="27736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83923"/>
                <a:gridCol w="1605860"/>
                <a:gridCol w="1605860"/>
                <a:gridCol w="1605860"/>
                <a:gridCol w="1605860"/>
                <a:gridCol w="1605860"/>
              </a:tblGrid>
              <a:tr h="10826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В(С)Ш р.п. Охотск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ООШ имени  В.Ф. Черных п. Новое Устье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МКОУ СОШ № 1 им. В.С. Богатырева </a:t>
                      </a:r>
                      <a:r>
                        <a:rPr lang="ru-RU" sz="1400" u="none" strike="noStrike" dirty="0" err="1">
                          <a:effectLst/>
                        </a:rPr>
                        <a:t>р.п</a:t>
                      </a:r>
                      <a:r>
                        <a:rPr lang="ru-RU" sz="1400" u="none" strike="noStrike" dirty="0">
                          <a:effectLst/>
                        </a:rPr>
                        <a:t>. Охотск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23,94%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МКОУ СОШ им. В.Ф. Ермолина п. Новая Иня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СОШ имени С.С. Вострецова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МКОУ СОШ с. Арка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2,17%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СОШ с. Булгин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64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1857363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район им. П.Осипенко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25%</a:t>
            </a:r>
            <a:r>
              <a:rPr lang="ru-RU" sz="2000" b="1" dirty="0" smtClean="0"/>
              <a:t> (1 школа из 4)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437815"/>
              </p:ext>
            </p:extLst>
          </p:nvPr>
        </p:nvGraphicFramePr>
        <p:xfrm>
          <a:off x="334637" y="1068360"/>
          <a:ext cx="11424374" cy="19678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39299"/>
                <a:gridCol w="1757015"/>
                <a:gridCol w="1757015"/>
                <a:gridCol w="1314344"/>
                <a:gridCol w="1786071"/>
                <a:gridCol w="2170630"/>
              </a:tblGrid>
              <a:tr h="6664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НОШ с. Владимировка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57,14%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Херпучи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4,17%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Бриакан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им. П. Осипенко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43,31%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31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Совгаванский</a:t>
            </a:r>
            <a:r>
              <a:rPr lang="ru-RU" sz="2000" b="1" dirty="0" smtClean="0"/>
              <a:t> район - значение показателя 2.3 РП ЦОС: </a:t>
            </a:r>
            <a:r>
              <a:rPr lang="ru-RU" sz="2000" b="1" dirty="0" smtClean="0">
                <a:solidFill>
                  <a:srgbClr val="00B050"/>
                </a:solidFill>
              </a:rPr>
              <a:t>55%</a:t>
            </a:r>
            <a:r>
              <a:rPr lang="ru-RU" sz="2000" b="1" dirty="0" smtClean="0"/>
              <a:t> (6 школ из 11)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590982"/>
              </p:ext>
            </p:extLst>
          </p:nvPr>
        </p:nvGraphicFramePr>
        <p:xfrm>
          <a:off x="334637" y="949779"/>
          <a:ext cx="11378393" cy="414500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13363"/>
                <a:gridCol w="1733006"/>
                <a:gridCol w="1733006"/>
                <a:gridCol w="1733006"/>
                <a:gridCol w="1733006"/>
                <a:gridCol w="1733006"/>
              </a:tblGrid>
              <a:tr h="14799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"СШ № 16 имени Героя России </a:t>
                      </a:r>
                      <a:r>
                        <a:rPr lang="ru-RU" sz="1400" u="none" strike="noStrike" dirty="0" err="1">
                          <a:effectLst/>
                        </a:rPr>
                        <a:t>Заволянского</a:t>
                      </a:r>
                      <a:r>
                        <a:rPr lang="ru-RU" sz="1400" u="none" strike="noStrike" dirty="0">
                          <a:effectLst/>
                        </a:rPr>
                        <a:t> Валерия Ивановича"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751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60,19%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ОШ № 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81,67%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ОШ № 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81,82%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ОШ № 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15,69%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ОШ № 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50,53%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СШ № 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862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52,55%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СШ № 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36,05%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СШ № 3 имени А.И. Томилина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192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29,45%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СШ № 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309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40,78%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СШ №5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69,32%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ВШ № 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9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Солнечный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15%</a:t>
            </a:r>
            <a:r>
              <a:rPr lang="ru-RU" sz="2000" b="1" dirty="0" smtClean="0"/>
              <a:t> (2 школы из 13)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394067"/>
              </p:ext>
            </p:extLst>
          </p:nvPr>
        </p:nvGraphicFramePr>
        <p:xfrm>
          <a:off x="334637" y="969237"/>
          <a:ext cx="11439351" cy="41871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13066"/>
                <a:gridCol w="1785257"/>
                <a:gridCol w="1785257"/>
                <a:gridCol w="1785257"/>
                <a:gridCol w="1785257"/>
                <a:gridCol w="1785257"/>
              </a:tblGrid>
              <a:tr h="12601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Доля (%)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№ 2 </a:t>
                      </a:r>
                      <a:r>
                        <a:rPr lang="ru-RU" sz="1400" u="none" strike="noStrike" dirty="0" err="1">
                          <a:effectLst/>
                        </a:rPr>
                        <a:t>р.п</a:t>
                      </a:r>
                      <a:r>
                        <a:rPr lang="ru-RU" sz="1400" u="none" strike="noStrike" dirty="0">
                          <a:effectLst/>
                        </a:rPr>
                        <a:t>. Солнечный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34,22%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п. Амгунь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12,82%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1 </a:t>
                      </a:r>
                      <a:r>
                        <a:rPr lang="ru-RU" sz="1400" u="none" strike="noStrike" dirty="0" err="1">
                          <a:effectLst/>
                        </a:rPr>
                        <a:t>р.п</a:t>
                      </a:r>
                      <a:r>
                        <a:rPr lang="ru-RU" sz="1400" u="none" strike="noStrike" dirty="0">
                          <a:effectLst/>
                        </a:rPr>
                        <a:t>. Солнечный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43,76%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3 р.п. Солнечный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593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48,57%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Березовый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18,01%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Горин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57,10%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Горный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18,98%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</a:t>
                      </a:r>
                      <a:r>
                        <a:rPr lang="ru-RU" sz="1400" u="none" strike="noStrike" dirty="0" err="1">
                          <a:effectLst/>
                        </a:rPr>
                        <a:t>Джамку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31,58%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Дуки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26,54%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</a:t>
                      </a:r>
                      <a:r>
                        <a:rPr lang="ru-RU" sz="1400" u="none" strike="noStrike" dirty="0" err="1">
                          <a:effectLst/>
                        </a:rPr>
                        <a:t>Харпичан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Хурмули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194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40,21%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Кондон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55,22%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Эворон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8,41%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1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Тугуро-Чумиканский</a:t>
            </a:r>
            <a:r>
              <a:rPr lang="ru-RU" sz="2000" b="1" dirty="0" smtClean="0"/>
              <a:t>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0%</a:t>
            </a:r>
            <a:r>
              <a:rPr lang="ru-RU" sz="2000" b="1" dirty="0" smtClean="0"/>
              <a:t> (0 школы из 3)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328403"/>
              </p:ext>
            </p:extLst>
          </p:nvPr>
        </p:nvGraphicFramePr>
        <p:xfrm>
          <a:off x="334637" y="1068360"/>
          <a:ext cx="11456768" cy="176872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03763"/>
                <a:gridCol w="1870601"/>
                <a:gridCol w="1870601"/>
                <a:gridCol w="1870601"/>
                <a:gridCol w="1870601"/>
                <a:gridCol w="1870601"/>
              </a:tblGrid>
              <a:tr h="11000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МКОУ ООШ с. </a:t>
                      </a:r>
                      <a:r>
                        <a:rPr lang="ru-RU" sz="1400" u="none" strike="noStrike" dirty="0" err="1">
                          <a:effectLst/>
                        </a:rPr>
                        <a:t>Тугур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8,89%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ООШ с. Удское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6,67%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СОШ с. Чумикан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9,55%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26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Ульчский</a:t>
            </a:r>
            <a:r>
              <a:rPr lang="ru-RU" sz="2000" b="1" dirty="0" smtClean="0"/>
              <a:t>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30%</a:t>
            </a:r>
            <a:r>
              <a:rPr lang="ru-RU" sz="2000" b="1" dirty="0" smtClean="0"/>
              <a:t> (5 школ из 17)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072247"/>
              </p:ext>
            </p:extLst>
          </p:nvPr>
        </p:nvGraphicFramePr>
        <p:xfrm>
          <a:off x="334637" y="949325"/>
          <a:ext cx="11587396" cy="509682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22666"/>
                <a:gridCol w="1692946"/>
                <a:gridCol w="1692946"/>
                <a:gridCol w="1692946"/>
                <a:gridCol w="1692946"/>
                <a:gridCol w="1692946"/>
              </a:tblGrid>
              <a:tr h="1280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ctr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НШДС с. Калиновка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НШДС с. Кальма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Савинское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5,77%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Мариинского СП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20,41%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</a:t>
                      </a:r>
                      <a:r>
                        <a:rPr lang="ru-RU" sz="1400" u="none" strike="noStrike" dirty="0" err="1">
                          <a:effectLst/>
                        </a:rPr>
                        <a:t>Быстринск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39,13%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Де-Кастри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57,69%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Циммермановка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65,82%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п.Тыр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13,79%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</a:t>
                      </a:r>
                      <a:r>
                        <a:rPr lang="ru-RU" sz="1400" u="none" strike="noStrike" dirty="0" err="1">
                          <a:effectLst/>
                        </a:rPr>
                        <a:t>Киселёвка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29,23%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Солонцы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Софийск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28,77%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Сусанино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59,26%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Тахта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50,79%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с.Богородское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/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села Большие Санники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58,06%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92D050"/>
                    </a:solidFill>
                  </a:tcPr>
                </a:tc>
              </a:tr>
              <a:tr h="2659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сельского поселения «Село Дуди»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34,78%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  <a:tr h="161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СП «Село Булава»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47,02%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058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59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Заголовок 1"/>
          <p:cNvSpPr>
            <a:spLocks noGrp="1"/>
          </p:cNvSpPr>
          <p:nvPr>
            <p:ph type="title"/>
          </p:nvPr>
        </p:nvSpPr>
        <p:spPr>
          <a:xfrm>
            <a:off x="245931" y="118667"/>
            <a:ext cx="11453262" cy="1068354"/>
          </a:xfrm>
        </p:spPr>
        <p:txBody>
          <a:bodyPr anchor="t">
            <a:noAutofit/>
          </a:bodyPr>
          <a:lstStyle/>
          <a:p>
            <a:pPr>
              <a:lnSpc>
                <a:spcPct val="75000"/>
              </a:lnSpc>
            </a:pPr>
            <a:r>
              <a:rPr lang="ru-RU" sz="3200" dirty="0" smtClean="0"/>
              <a:t>Показатели федерального проекта «Цифровая образовательная среда» национального проекта «Образование»</a:t>
            </a:r>
            <a:endParaRPr lang="ru-RU" sz="2400" dirty="0"/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539592"/>
              </p:ext>
            </p:extLst>
          </p:nvPr>
        </p:nvGraphicFramePr>
        <p:xfrm>
          <a:off x="324312" y="1063040"/>
          <a:ext cx="11495984" cy="5146668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9316813"/>
                <a:gridCol w="2179171"/>
              </a:tblGrid>
              <a:tr h="517932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Franklin Gothic Book" panose="020B0503020102020204" pitchFamily="34" charset="0"/>
                        </a:rPr>
                        <a:t>Наименование показателя</a:t>
                      </a:r>
                      <a:endParaRPr lang="ru-RU" sz="2000" b="1" dirty="0">
                        <a:latin typeface="Franklin Gothic Book" panose="020B05030201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Franklin Gothic Book" panose="020B0503020102020204" pitchFamily="34" charset="0"/>
                        </a:rPr>
                        <a:t>Плановое значение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FFFF00"/>
                          </a:solidFill>
                          <a:latin typeface="Franklin Gothic Book" panose="020B0503020102020204" pitchFamily="34" charset="0"/>
                        </a:rPr>
                        <a:t>на </a:t>
                      </a:r>
                      <a:r>
                        <a:rPr lang="ru-RU" sz="2000" b="1" baseline="0" dirty="0" smtClean="0">
                          <a:solidFill>
                            <a:srgbClr val="FFFF00"/>
                          </a:solidFill>
                          <a:latin typeface="Franklin Gothic Book" panose="020B0503020102020204" pitchFamily="34" charset="0"/>
                        </a:rPr>
                        <a:t>30.12.2024</a:t>
                      </a:r>
                      <a:endParaRPr lang="ru-RU" sz="2000" b="1" dirty="0">
                        <a:solidFill>
                          <a:srgbClr val="FFFF00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anchor="ctr"/>
                </a:tc>
              </a:tr>
              <a:tr h="1380276">
                <a:tc>
                  <a:txBody>
                    <a:bodyPr/>
                    <a:lstStyle/>
                    <a:p>
                      <a:r>
                        <a:rPr lang="ru-RU" sz="20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2.1. Доля обучающихся, для которых созданы равные условия получения качественного образования вне зависимости от места их нахождения посредством предоставления доступа к федеральной информационно-сервисной платформе цифровой образовательной среды</a:t>
                      </a:r>
                      <a:endParaRPr lang="ru-RU" sz="200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50 %</a:t>
                      </a:r>
                      <a:endParaRPr lang="ru-RU" sz="3200" b="1" dirty="0"/>
                    </a:p>
                  </a:txBody>
                  <a:tcPr anchor="ctr"/>
                </a:tc>
              </a:tr>
              <a:tr h="1380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2.2. Доля педагогических работников, использующих сервисы федеральной информационно-сервисной платформы цифровой образовательной среды,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81 %</a:t>
                      </a:r>
                      <a:endParaRPr lang="ru-RU" sz="3200" b="1" dirty="0"/>
                    </a:p>
                  </a:txBody>
                  <a:tcPr anchor="ctr"/>
                </a:tc>
              </a:tr>
              <a:tr h="13802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2.3. Доля образовательных организаций, использующих сервисы федеральной информационно-сервисной платформы цифровой образовательной среды при реализации основных общеобразовательных программ начального общего, основного общего и среднего общего образования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33 %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5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Хабаровский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12%</a:t>
            </a:r>
            <a:r>
              <a:rPr lang="ru-RU" sz="2000" b="1" dirty="0" smtClean="0"/>
              <a:t> (4 школы из 34)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987707"/>
              </p:ext>
            </p:extLst>
          </p:nvPr>
        </p:nvGraphicFramePr>
        <p:xfrm>
          <a:off x="278675" y="965312"/>
          <a:ext cx="11652069" cy="56850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86744"/>
                <a:gridCol w="1773065"/>
                <a:gridCol w="1773065"/>
                <a:gridCol w="1773065"/>
                <a:gridCol w="1773065"/>
                <a:gridCol w="1773065"/>
              </a:tblGrid>
              <a:tr h="734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Доля (%)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Вечерняя школа с.Тополево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0,00%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</a:t>
                      </a:r>
                      <a:r>
                        <a:rPr lang="en-US" sz="1300" u="none" strike="noStrike" dirty="0">
                          <a:effectLst/>
                        </a:rPr>
                        <a:t>C</a:t>
                      </a:r>
                      <a:r>
                        <a:rPr lang="ru-RU" sz="1300" u="none" strike="noStrike" dirty="0">
                          <a:effectLst/>
                        </a:rPr>
                        <a:t>ОШ с. </a:t>
                      </a:r>
                      <a:r>
                        <a:rPr lang="ru-RU" sz="1300" u="none" strike="noStrike" dirty="0" err="1">
                          <a:effectLst/>
                        </a:rPr>
                        <a:t>Казакевичево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33,58%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НШ ДС с. Краснореченское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27,54%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ООШ с. Благодатное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42,72%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ООШ С. МАТВЕЕВКА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1 с. Князе-</a:t>
                      </a:r>
                      <a:r>
                        <a:rPr lang="ru-RU" sz="1300" u="none" strike="noStrike" dirty="0" err="1">
                          <a:effectLst/>
                        </a:rPr>
                        <a:t>Волконское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87,25%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1 с. Некрасовка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531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3,01%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2 с. Некрасовка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638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9,09%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261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п.Кукан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16,67%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п.Победа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РП КОРФОВСКИЙ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475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254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53,47%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</a:t>
                      </a:r>
                      <a:r>
                        <a:rPr lang="ru-RU" sz="1300" u="none" strike="noStrike" dirty="0" err="1">
                          <a:effectLst/>
                        </a:rPr>
                        <a:t>Бычиха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254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37,40%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ВОСТОЧНОЕ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584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4,79%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264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Галкино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184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3,26%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Гаровка-1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194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8,76%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ГАРОВКА-2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31,56%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ДРУЖБА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1,74%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Елабуга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21,67%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Ильинка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416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36,30%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Калинка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258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86,05%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КОРСАКОВО - 1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310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1,61%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МАЛЫШЕВО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205999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Мирное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441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60,32%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88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Хабаровский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12%</a:t>
            </a:r>
            <a:r>
              <a:rPr lang="ru-RU" sz="2000" b="1" dirty="0" smtClean="0"/>
              <a:t> (4 школ из 34)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557354"/>
              </p:ext>
            </p:extLst>
          </p:nvPr>
        </p:nvGraphicFramePr>
        <p:xfrm>
          <a:off x="334637" y="956604"/>
          <a:ext cx="11652069" cy="322819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86744"/>
                <a:gridCol w="1773065"/>
                <a:gridCol w="1773065"/>
                <a:gridCol w="1773065"/>
                <a:gridCol w="1773065"/>
                <a:gridCol w="1773065"/>
              </a:tblGrid>
              <a:tr h="734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Доля (%)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МИЧУРИНСКОЕ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385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5,97%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Новокуровка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11,90%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ОСИНОВАЯ РЕЧКА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26,15%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Ракитное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Сергеевка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273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12,82%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С. СИКАЧИ-АЛЯН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2,13%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</a:t>
                      </a:r>
                      <a:r>
                        <a:rPr lang="ru-RU" sz="1300" u="none" strike="noStrike" dirty="0" smtClean="0">
                          <a:effectLst/>
                        </a:rPr>
                        <a:t>Таежное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385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46,23%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С. ТОПОЛЕВО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942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274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29,09%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197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МКОУ ВШ №12  с. Заозерное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0,00%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МКОУ НШ ДС С. УЛИКА- НАЦИОНАЛЬНОЕ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МКОУ СОШ № 2 С. КНЯЗЕ- ВОЛКОНСКОЕ-1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423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5,91%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85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80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г. Комсомольск-на-Амуре - значение показателя 2.3 РП ЦОС: </a:t>
            </a:r>
            <a:r>
              <a:rPr lang="ru-RU" sz="2000" b="1" dirty="0" smtClean="0">
                <a:solidFill>
                  <a:srgbClr val="00B050"/>
                </a:solidFill>
              </a:rPr>
              <a:t>41%</a:t>
            </a:r>
            <a:r>
              <a:rPr lang="ru-RU" sz="2000" b="1" dirty="0" smtClean="0"/>
              <a:t> (15 школ из 37)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895344"/>
              </p:ext>
            </p:extLst>
          </p:nvPr>
        </p:nvGraphicFramePr>
        <p:xfrm>
          <a:off x="334637" y="965155"/>
          <a:ext cx="11552565" cy="54603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77340"/>
                <a:gridCol w="1935045"/>
                <a:gridCol w="1935045"/>
                <a:gridCol w="1935045"/>
                <a:gridCol w="1797448"/>
                <a:gridCol w="2072642"/>
              </a:tblGrid>
              <a:tr h="715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Доля (%)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лицей № 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275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52,99%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152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"Инженерная </a:t>
                      </a:r>
                      <a:r>
                        <a:rPr lang="ru-RU" sz="1300" u="none" strike="noStrike" dirty="0" smtClean="0">
                          <a:effectLst/>
                        </a:rPr>
                        <a:t>школа"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395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373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94,43%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гимназия № 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544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32,54%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гимназия № 45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38,71%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гимназия № 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942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3,82%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435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лицей № 33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747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273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36,55%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ООШ № 29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11,37%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13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293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58,70%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14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802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51,50%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15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667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147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22,04%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19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406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54,43%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24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859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364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42,37%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27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848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4,60%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385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28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347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45,82%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933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65,38%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30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506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20,36%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31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1228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435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35,42%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32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946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330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34,88%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34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1158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963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83,16%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35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596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147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24,66%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36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1101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249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22,62%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302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13,02%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38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165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80,49%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5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г. Комсомольск-на-Амуре - значение показателя 2.3 РП ЦОС: </a:t>
            </a:r>
            <a:r>
              <a:rPr lang="ru-RU" sz="2000" b="1" dirty="0" smtClean="0">
                <a:solidFill>
                  <a:srgbClr val="00B050"/>
                </a:solidFill>
              </a:rPr>
              <a:t>41%</a:t>
            </a:r>
            <a:r>
              <a:rPr lang="ru-RU" sz="2000" b="1" dirty="0" smtClean="0"/>
              <a:t> (15 школ из 37)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978297"/>
              </p:ext>
            </p:extLst>
          </p:nvPr>
        </p:nvGraphicFramePr>
        <p:xfrm>
          <a:off x="334637" y="965155"/>
          <a:ext cx="11552565" cy="36355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77340"/>
                <a:gridCol w="1935045"/>
                <a:gridCol w="1935045"/>
                <a:gridCol w="1935045"/>
                <a:gridCol w="1797448"/>
                <a:gridCol w="2072642"/>
              </a:tblGrid>
              <a:tr h="715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Доля (%)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ctr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1251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780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62,35%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42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893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706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79,06%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685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231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33,72%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50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599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302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50,42%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51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801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11,49%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309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53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562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22,24%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853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604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70,81%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62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15,24%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№ 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803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142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17,68%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№ 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779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434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55,71%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МОУ СОШ с УИОП № 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895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549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61,34%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СОШ с УИОП № 23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834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39,33%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FFFF00"/>
                    </a:solidFill>
                  </a:tcPr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СШ № 22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799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16,65%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/>
                </a:tc>
              </a:tr>
              <a:tr h="92582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МОУ ЦО "Открытие"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1119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646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57,73%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4629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02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г. Хабаровск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30%</a:t>
            </a:r>
            <a:r>
              <a:rPr lang="ru-RU" sz="2000" b="1" dirty="0" smtClean="0"/>
              <a:t> (21 школа из 70)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808548"/>
              </p:ext>
            </p:extLst>
          </p:nvPr>
        </p:nvGraphicFramePr>
        <p:xfrm>
          <a:off x="352053" y="941983"/>
          <a:ext cx="11552564" cy="581562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740976"/>
                <a:gridCol w="1320800"/>
                <a:gridCol w="1457235"/>
                <a:gridCol w="1184365"/>
                <a:gridCol w="1785258"/>
                <a:gridCol w="2063930"/>
              </a:tblGrid>
              <a:tr h="870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Доля (%)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"АКАДЕМИЧЕСКИЙ ЛИЦЕЙ"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975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599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61,44%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"Военно-морской лицей"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963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19,31%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296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"Гимназия № 3"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2004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11,03%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781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"Лицей "Звёздный"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726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54,79%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"Математический лицей"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728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724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99,45%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"МПЛ"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1201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647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53,87%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"СШ "Успех"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552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275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49,82%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"СШ № 10"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1164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63,75%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281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"СШ № 13"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987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5,47%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440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"СШ № 19"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832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383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46,03%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"СШ № 26 имени Р.Н. </a:t>
                      </a:r>
                      <a:r>
                        <a:rPr lang="ru-RU" sz="1300" u="none" strike="noStrike" dirty="0" err="1">
                          <a:effectLst/>
                        </a:rPr>
                        <a:t>Филипова</a:t>
                      </a:r>
                      <a:r>
                        <a:rPr lang="ru-RU" sz="1300" u="none" strike="noStrike" dirty="0">
                          <a:effectLst/>
                        </a:rPr>
                        <a:t>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581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301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51,81%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"СШ № 33"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1004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591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58,86%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"СШ № 40" им. Г.К. Жукова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1195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6,86%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"СШ № 47"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1565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271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17,32%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"СШ с УИОП № 80"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1341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641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47,80%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"ШКОЛА МЧС"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469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204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43,50%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«Лицей «Ступени»»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1196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261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21,82%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«Политехнический лицей»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1152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324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28,13%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«СШ № 35»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535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60,19%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«СШ № 58»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501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34,73%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«СШ № 66»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434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21,20%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«Экономическая гимназия»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1057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394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37,28%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гимназия № 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705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28,37%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Гимназия № 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44,12%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ЛИТ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508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52,56%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94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г. Хабаровск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30%</a:t>
            </a:r>
            <a:r>
              <a:rPr lang="ru-RU" sz="2000" b="1" dirty="0" smtClean="0"/>
              <a:t> (21 школа из 70)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4422"/>
              </p:ext>
            </p:extLst>
          </p:nvPr>
        </p:nvGraphicFramePr>
        <p:xfrm>
          <a:off x="352053" y="941983"/>
          <a:ext cx="11552564" cy="581562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740976"/>
                <a:gridCol w="1320800"/>
                <a:gridCol w="1457235"/>
                <a:gridCol w="1184365"/>
                <a:gridCol w="1785258"/>
                <a:gridCol w="2063930"/>
              </a:tblGrid>
              <a:tr h="870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Доля (%)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НОШ "Открытие"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589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1,36%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НОШ "Первые шаги"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1087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3,04%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СОШ № 1 им. Героя Советского Союза В.П. Чкалова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1009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666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66,01%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СОШ № 77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1444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78,74%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МАОУ СШ № 27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1291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32,30%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МАОУ СШ № 51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582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355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61,00%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"</a:t>
                      </a:r>
                      <a:r>
                        <a:rPr lang="ru-RU" sz="1300" u="none" strike="noStrike" dirty="0" err="1">
                          <a:effectLst/>
                        </a:rPr>
                        <a:t>Волочаевский</a:t>
                      </a:r>
                      <a:r>
                        <a:rPr lang="ru-RU" sz="1300" u="none" strike="noStrike" dirty="0">
                          <a:effectLst/>
                        </a:rPr>
                        <a:t> лицей"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2267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1097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48,39%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"Правовой лицей"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1701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926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54,44%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303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"СОШ № 1 ИМЕНИ С.В.ОРЛОВА"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654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310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47,40%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"СРЕДНЯЯ ШКОЛА №87"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1168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562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48,12%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"СШ № 23"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744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272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36,56%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"СШ № 49 имени героев-даманцев"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2028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872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43,00%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"СШ № 76 имени А.А. </a:t>
                      </a:r>
                      <a:r>
                        <a:rPr lang="ru-RU" sz="1300" u="none" strike="noStrike" dirty="0" err="1">
                          <a:effectLst/>
                        </a:rPr>
                        <a:t>Есягина</a:t>
                      </a:r>
                      <a:r>
                        <a:rPr lang="ru-RU" sz="1300" u="none" strike="noStrike" dirty="0">
                          <a:effectLst/>
                        </a:rPr>
                        <a:t>"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695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411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59,14%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"СШ № 83"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998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32,57%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№ 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261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77,01%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Гимназия № 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775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84,33%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Гимназия № 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676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234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34,62%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Гимназия № 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1242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560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45,09%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Гимназия № 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1452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607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41,80%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кадетская школа № 1 имени Ф.Ф. Ушакова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484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232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47,93%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лицей "Вектор"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576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44,44%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лицей "РИТМ"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1064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249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23,40%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840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493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58,69%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16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536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24,07%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2 п. Березовка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773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21,09%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224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02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г. Хабаровск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30%</a:t>
            </a:r>
            <a:r>
              <a:rPr lang="ru-RU" sz="2000" b="1" dirty="0" smtClean="0"/>
              <a:t> (21 школа из 70)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050303"/>
              </p:ext>
            </p:extLst>
          </p:nvPr>
        </p:nvGraphicFramePr>
        <p:xfrm>
          <a:off x="352053" y="941983"/>
          <a:ext cx="11552564" cy="481153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740976"/>
                <a:gridCol w="1320800"/>
                <a:gridCol w="1457235"/>
                <a:gridCol w="1184365"/>
                <a:gridCol w="1785258"/>
                <a:gridCol w="2063930"/>
              </a:tblGrid>
              <a:tr h="870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300" u="none" strike="noStrike" dirty="0">
                          <a:effectLst/>
                        </a:rPr>
                      </a:br>
                      <a:r>
                        <a:rPr lang="ru-RU" sz="1300" u="none" strike="noStrike" dirty="0">
                          <a:effectLst/>
                        </a:rPr>
                        <a:t>(ОО-1 на 01.09.2023)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Доля (%)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3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24 им. Д. </a:t>
                      </a:r>
                      <a:r>
                        <a:rPr lang="ru-RU" sz="1300" u="none" strike="noStrike" dirty="0" err="1">
                          <a:effectLst/>
                        </a:rPr>
                        <a:t>Желудкова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1556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1,61%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753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29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929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45,86%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30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1822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549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30,13%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362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32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1179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505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42,83%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151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38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749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22,43%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207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719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440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61,20%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43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893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429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48,04%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44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1156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18,43%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365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46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1181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6,10%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52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1041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308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29,59%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56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787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453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57,56%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137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680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320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47,06%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62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1466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739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50,41%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67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953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186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19,52%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291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68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1790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515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28,77%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380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70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196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16,18%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410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72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1294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354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27,36%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62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293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>
                          <a:effectLst/>
                        </a:rPr>
                        <a:t>МБОУ СОШ № 85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1529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484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31,65%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82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281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 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414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50,99%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81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>
                          <a:effectLst/>
                        </a:rPr>
                        <a:t>МБОУ СОШ №15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639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139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21,75%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>
                          <a:effectLst/>
                        </a:rPr>
                        <a:t>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u="none" strike="noStrike" dirty="0">
                          <a:effectLst/>
                        </a:rPr>
                        <a:t>181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269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5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238250" cy="129896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322" y="2191195"/>
            <a:ext cx="2560986" cy="43635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8739" y="2952776"/>
            <a:ext cx="4210238" cy="2840363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17974" y="1188692"/>
            <a:ext cx="5593134" cy="1068354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ru-RU" sz="3200" dirty="0" smtClean="0"/>
              <a:t>Опросы (голосования) в классных и школьных чатах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4319" y="2386705"/>
            <a:ext cx="4988725" cy="397250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178467" y="4896740"/>
            <a:ext cx="4469451" cy="350378"/>
          </a:xfrm>
          <a:prstGeom prst="rect">
            <a:avLst/>
          </a:prstGeom>
          <a:solidFill>
            <a:srgbClr val="FF0000">
              <a:alpha val="10196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101555" y="5947872"/>
            <a:ext cx="1589518" cy="290557"/>
          </a:xfrm>
          <a:prstGeom prst="rect">
            <a:avLst/>
          </a:prstGeom>
          <a:solidFill>
            <a:srgbClr val="FF0000">
              <a:alpha val="10196"/>
            </a:srgb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799269" y="1210901"/>
            <a:ext cx="5227846" cy="1068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</a:pPr>
            <a:r>
              <a:rPr lang="ru-RU" sz="3200" dirty="0" smtClean="0"/>
              <a:t>Запрет анонимных подключений к звонкам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77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258358"/>
              </p:ext>
            </p:extLst>
          </p:nvPr>
        </p:nvGraphicFramePr>
        <p:xfrm>
          <a:off x="331389" y="610114"/>
          <a:ext cx="11495984" cy="20269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693964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  <a:gridCol w="816835"/>
              </a:tblGrid>
              <a:tr h="399579">
                <a:tc gridSpan="13">
                  <a:txBody>
                    <a:bodyPr/>
                    <a:lstStyle/>
                    <a:p>
                      <a:r>
                        <a:rPr lang="ru-RU" sz="2000" b="1" i="0" u="none" strike="noStrike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2.3.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«Доля образовательных организаций, использующих сервисы федеральной информационно-сервисной платформы цифровой образовательной среды при реализации основных общеобразовательных программ начального общего, основного общего и среднего общего образования»</a:t>
                      </a:r>
                      <a:endParaRPr lang="ru-RU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8362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Январь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Февраль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Март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Апрель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Май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Июнь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Июль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Август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Сентябрь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Октябрь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Ноябрь</a:t>
                      </a:r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2024 год</a:t>
                      </a:r>
                      <a:endParaRPr lang="ru-RU" sz="13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Помесячный план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26,00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29,00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31,00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32,50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32,75</a:t>
                      </a:r>
                      <a:endParaRPr lang="ru-RU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Факт</a:t>
                      </a:r>
                      <a:r>
                        <a:rPr lang="ru-RU" sz="1600" baseline="0" dirty="0" smtClean="0"/>
                        <a:t> по </a:t>
                      </a:r>
                      <a:r>
                        <a:rPr lang="ru-RU" sz="1600" dirty="0" smtClean="0"/>
                        <a:t>краю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32,90</a:t>
                      </a:r>
                      <a:endParaRPr lang="ru-RU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32,38</a:t>
                      </a:r>
                      <a:endParaRPr lang="ru-RU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31,59</a:t>
                      </a:r>
                      <a:endParaRPr lang="ru-RU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33,94</a:t>
                      </a:r>
                      <a:endParaRPr lang="ru-RU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25,74</a:t>
                      </a:r>
                      <a:endParaRPr lang="ru-RU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24,66</a:t>
                      </a:r>
                      <a:endParaRPr lang="ru-RU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24,40</a:t>
                      </a:r>
                      <a:endParaRPr lang="ru-RU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23,59</a:t>
                      </a:r>
                      <a:endParaRPr lang="ru-RU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24,13</a:t>
                      </a:r>
                      <a:endParaRPr lang="ru-RU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23,59</a:t>
                      </a:r>
                      <a:endParaRPr lang="ru-RU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7" name="Заголовок 1"/>
          <p:cNvSpPr>
            <a:spLocks noGrp="1"/>
          </p:cNvSpPr>
          <p:nvPr>
            <p:ph type="title"/>
          </p:nvPr>
        </p:nvSpPr>
        <p:spPr>
          <a:xfrm>
            <a:off x="245931" y="118667"/>
            <a:ext cx="10512000" cy="1068354"/>
          </a:xfrm>
        </p:spPr>
        <p:txBody>
          <a:bodyPr anchor="t">
            <a:noAutofit/>
          </a:bodyPr>
          <a:lstStyle/>
          <a:p>
            <a:pPr>
              <a:lnSpc>
                <a:spcPct val="75000"/>
              </a:lnSpc>
            </a:pPr>
            <a:r>
              <a:rPr lang="ru-RU" sz="3200" dirty="0" smtClean="0"/>
              <a:t>ПЛАНОВЫЕ И ФАКТИЧЕСКИЕ ЗНАЧЕНИЯ ПОКАЗАТЕЛЯ 2.3 РП ЦОС</a:t>
            </a:r>
            <a:endParaRPr lang="ru-RU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245931" y="2820906"/>
            <a:ext cx="11771898" cy="373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Учитывается доля школ, </a:t>
            </a: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в которых </a:t>
            </a:r>
            <a:r>
              <a:rPr lang="ru-RU" sz="28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более </a:t>
            </a:r>
            <a:r>
              <a:rPr lang="ru-RU" sz="2800" b="1" dirty="0">
                <a:solidFill>
                  <a:srgbClr val="0070C0"/>
                </a:solidFill>
                <a:cs typeface="Arial" panose="020B0604020202020204" pitchFamily="34" charset="0"/>
              </a:rPr>
              <a:t>50% </a:t>
            </a: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обучающихся и </a:t>
            </a:r>
            <a:r>
              <a:rPr lang="ru-RU" sz="2800" b="1" dirty="0">
                <a:solidFill>
                  <a:srgbClr val="0070C0"/>
                </a:solidFill>
                <a:cs typeface="Arial" panose="020B0604020202020204" pitchFamily="34" charset="0"/>
              </a:rPr>
              <a:t>более 50% 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педагогов использовали </a:t>
            </a:r>
            <a:r>
              <a:rPr lang="ru-RU" sz="2400" dirty="0">
                <a:solidFill>
                  <a:srgbClr val="0070C0"/>
                </a:solidFill>
                <a:cs typeface="Arial" panose="020B0604020202020204" pitchFamily="34" charset="0"/>
              </a:rPr>
              <a:t>за последние 12 месяцев ФГИС «Моя школа» или ИКОП «Сферум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»</a:t>
            </a: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Расчет за 2024 год будет включать активность за период с января по декабрь</a:t>
            </a: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По активности педагогов в большинстве школ проблем нет</a:t>
            </a: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Необходимо до конца года увеличить долю школ, в которых более 50% учащихся</a:t>
            </a:r>
            <a:b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</a:br>
            <a:r>
              <a:rPr lang="ru-RU" sz="2400" b="1" u="sng" dirty="0" smtClean="0">
                <a:solidFill>
                  <a:srgbClr val="0070C0"/>
                </a:solidFill>
                <a:cs typeface="Arial" panose="020B0604020202020204" pitchFamily="34" charset="0"/>
              </a:rPr>
              <a:t>хотя бы один раз 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с 1 января 2024 г. </a:t>
            </a:r>
            <a:r>
              <a:rPr lang="ru-RU" sz="2400" b="1" u="sng" dirty="0" smtClean="0">
                <a:solidFill>
                  <a:srgbClr val="0070C0"/>
                </a:solidFill>
                <a:cs typeface="Arial" panose="020B0604020202020204" pitchFamily="34" charset="0"/>
              </a:rPr>
              <a:t>авторизовались</a:t>
            </a: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 в ИКОП «Сферум»,</a:t>
            </a:r>
            <a:b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rgbClr val="0070C0"/>
                </a:solidFill>
                <a:cs typeface="Arial" panose="020B0604020202020204" pitchFamily="34" charset="0"/>
              </a:rPr>
              <a:t>прочитали или написали сообщение, или поучаствовали в </a:t>
            </a:r>
            <a:r>
              <a:rPr lang="ru-RU" sz="24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видеозвонке</a:t>
            </a:r>
            <a:endParaRPr lang="ru-RU" sz="24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endParaRPr lang="ru-RU" sz="24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644" y="6097039"/>
            <a:ext cx="2567356" cy="945868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95077" y="5207726"/>
            <a:ext cx="1127760" cy="1127760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344" y="5207726"/>
            <a:ext cx="1127760" cy="112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6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0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Амурский </a:t>
            </a:r>
            <a:r>
              <a:rPr lang="ru-RU" sz="2000" b="1" dirty="0" smtClean="0"/>
              <a:t>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5%</a:t>
            </a:r>
            <a:r>
              <a:rPr lang="ru-RU" sz="2000" b="1" dirty="0" smtClean="0"/>
              <a:t> (1 школа из 18)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81529"/>
              </p:ext>
            </p:extLst>
          </p:nvPr>
        </p:nvGraphicFramePr>
        <p:xfrm>
          <a:off x="334637" y="965364"/>
          <a:ext cx="11441466" cy="49429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42746"/>
                <a:gridCol w="1481108"/>
                <a:gridCol w="1767840"/>
                <a:gridCol w="1532709"/>
                <a:gridCol w="1959429"/>
                <a:gridCol w="2257634"/>
              </a:tblGrid>
              <a:tr h="959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Общая численность </a:t>
                      </a:r>
                      <a:r>
                        <a:rPr lang="ru-RU" sz="1400" u="none" strike="noStrike" dirty="0">
                          <a:effectLst/>
                        </a:rPr>
                        <a:t>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 smtClean="0">
                          <a:effectLst/>
                        </a:rPr>
                        <a:t>(</a:t>
                      </a:r>
                      <a:r>
                        <a:rPr lang="ru-RU" sz="1400" u="none" strike="noStrike" dirty="0">
                          <a:effectLst/>
                        </a:rPr>
                        <a:t>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Увеличение количества учащихся, использовавших Сферум, за </a:t>
                      </a:r>
                      <a:r>
                        <a:rPr lang="ru-RU" sz="1400" u="none" strike="noStrike" dirty="0" smtClean="0">
                          <a:effectLst/>
                        </a:rPr>
                        <a:t>последнюю </a:t>
                      </a:r>
                      <a:r>
                        <a:rPr lang="ru-RU" sz="1400" u="none" strike="noStrike" dirty="0">
                          <a:effectLst/>
                        </a:rPr>
                        <a:t>неделю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Требуется дополнительное увеличение кол-ва обучающихся, использовавших </a:t>
                      </a:r>
                      <a:r>
                        <a:rPr lang="ru-RU" sz="1400" u="none" strike="noStrike" dirty="0" smtClean="0">
                          <a:effectLst/>
                        </a:rPr>
                        <a:t>Сферум в 2024 году</a:t>
                      </a:r>
                    </a:p>
                  </a:txBody>
                  <a:tcPr marL="36000" marR="36000" marT="7955" marB="0" anchor="ctr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НОШ № 1 пос. Эльбан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23,25%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НОШ № 7 г</a:t>
                      </a:r>
                      <a:r>
                        <a:rPr lang="ru-RU" sz="1400" u="none" strike="noStrike" dirty="0" smtClean="0">
                          <a:effectLst/>
                        </a:rPr>
                        <a:t>. Амурска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15,19%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177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Джуен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15,46%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Омми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11,36%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2 г. Амурска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908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0,55%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3 г. Амурска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14,60%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3 пос. </a:t>
                      </a:r>
                      <a:r>
                        <a:rPr lang="ru-RU" sz="1400" u="none" strike="noStrike" dirty="0" err="1">
                          <a:effectLst/>
                        </a:rPr>
                        <a:t>Эльбан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72,03%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92D05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5 г. Амурска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684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2,05%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6 г. Амурска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22,45%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9 г. Амурска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12,56%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289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пос. Известковый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0,61%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пос. Лесной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18,18%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пос. Литовко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5,70%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пос. Санболи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1,35%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пос. </a:t>
                      </a:r>
                      <a:r>
                        <a:rPr lang="ru-RU" sz="1400" u="none" strike="noStrike" dirty="0" err="1">
                          <a:effectLst/>
                        </a:rPr>
                        <a:t>Тейсин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24,14%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Ачан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19,57%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>
                    <a:solidFill>
                      <a:srgbClr val="FFFF00"/>
                    </a:solidFill>
                  </a:tcPr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Болонь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3,08%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  <a:tr h="1590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Вознесенское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2,74%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795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35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Аяно</a:t>
            </a:r>
            <a:r>
              <a:rPr lang="ru-RU" sz="2000" b="1" dirty="0" smtClean="0"/>
              <a:t>-Майский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0%</a:t>
            </a:r>
            <a:r>
              <a:rPr lang="ru-RU" sz="2000" b="1" dirty="0" smtClean="0"/>
              <a:t> (0 школ из 4)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308144"/>
              </p:ext>
            </p:extLst>
          </p:nvPr>
        </p:nvGraphicFramePr>
        <p:xfrm>
          <a:off x="334637" y="938218"/>
          <a:ext cx="11456768" cy="229265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52403"/>
                <a:gridCol w="1760873"/>
                <a:gridCol w="1760873"/>
                <a:gridCol w="1760873"/>
                <a:gridCol w="1760873"/>
                <a:gridCol w="1760873"/>
              </a:tblGrid>
              <a:tr h="12302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ctr"/>
                </a:tc>
              </a:tr>
              <a:tr h="250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НОШ с. Аим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250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ООШ с. Джигда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250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СОШ с. Аян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  <a:tr h="250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МКОУ СОШ с. Нелькан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1,85%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4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Бикинский</a:t>
            </a:r>
            <a:r>
              <a:rPr lang="ru-RU" sz="2000" b="1" dirty="0" smtClean="0"/>
              <a:t>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11%</a:t>
            </a:r>
            <a:r>
              <a:rPr lang="ru-RU" sz="2000" b="1" dirty="0" smtClean="0"/>
              <a:t> (1 школа из 9)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679204"/>
              </p:ext>
            </p:extLst>
          </p:nvPr>
        </p:nvGraphicFramePr>
        <p:xfrm>
          <a:off x="404306" y="984902"/>
          <a:ext cx="11352264" cy="32935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436174"/>
                <a:gridCol w="1583218"/>
                <a:gridCol w="1583218"/>
                <a:gridCol w="1583218"/>
                <a:gridCol w="1583218"/>
                <a:gridCol w="1583218"/>
              </a:tblGrid>
              <a:tr h="1235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</a:t>
                      </a:r>
                      <a:r>
                        <a:rPr lang="ru-RU" sz="1400" u="none" strike="noStrike" dirty="0" smtClean="0">
                          <a:effectLst/>
                        </a:rPr>
                        <a:t>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ctr"/>
                </a:tc>
              </a:tr>
              <a:tr h="186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НОШ № 23 г. Бикина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49,33%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</a:tr>
              <a:tr h="186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smtClean="0">
                          <a:effectLst/>
                        </a:rPr>
                        <a:t>№ 3 </a:t>
                      </a:r>
                      <a:r>
                        <a:rPr lang="ru-RU" sz="1400" u="none" strike="noStrike" dirty="0">
                          <a:effectLst/>
                        </a:rPr>
                        <a:t>г. Бикина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12,86%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</a:tr>
              <a:tr h="186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smtClean="0">
                          <a:effectLst/>
                        </a:rPr>
                        <a:t>№ 5 </a:t>
                      </a:r>
                      <a:r>
                        <a:rPr lang="ru-RU" sz="1400" u="none" strike="noStrike" dirty="0">
                          <a:effectLst/>
                        </a:rPr>
                        <a:t>г. Бикина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578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22,66%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</a:tr>
              <a:tr h="186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smtClean="0">
                          <a:effectLst/>
                        </a:rPr>
                        <a:t>№ 53 </a:t>
                      </a:r>
                      <a:r>
                        <a:rPr lang="ru-RU" sz="1400" u="none" strike="noStrike" dirty="0">
                          <a:effectLst/>
                        </a:rPr>
                        <a:t>г. Бикина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31,84%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smtClean="0">
                          <a:effectLst/>
                        </a:rPr>
                        <a:t>с. Оренбургского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16,67%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</a:tr>
              <a:tr h="5692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</a:t>
                      </a:r>
                      <a:r>
                        <a:rPr lang="ru-RU" sz="1400" u="none" strike="noStrike" dirty="0" smtClean="0">
                          <a:effectLst/>
                        </a:rPr>
                        <a:t>с. Лесопильное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4,08%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/>
                </a:tc>
              </a:tr>
              <a:tr h="186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smtClean="0">
                          <a:effectLst/>
                        </a:rPr>
                        <a:t>№ 6 </a:t>
                      </a:r>
                      <a:r>
                        <a:rPr lang="ru-RU" sz="1400" u="none" strike="noStrike" dirty="0">
                          <a:effectLst/>
                        </a:rPr>
                        <a:t>г. Бикина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100,55%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Лермонтовского</a:t>
                      </a:r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сельского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43,34%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smtClean="0">
                          <a:effectLst/>
                        </a:rPr>
                        <a:t>с.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Лончаково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18" marR="9318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24,80%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318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5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/>
              <a:t>Ванинский</a:t>
            </a:r>
            <a:r>
              <a:rPr lang="ru-RU" sz="2000" b="1" dirty="0" smtClean="0"/>
              <a:t>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31%</a:t>
            </a:r>
            <a:r>
              <a:rPr lang="ru-RU" sz="2000" b="1" dirty="0" smtClean="0"/>
              <a:t> (4 школы из 13)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606477"/>
              </p:ext>
            </p:extLst>
          </p:nvPr>
        </p:nvGraphicFramePr>
        <p:xfrm>
          <a:off x="334637" y="975451"/>
          <a:ext cx="11474183" cy="418626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35283"/>
                <a:gridCol w="1727780"/>
                <a:gridCol w="1727780"/>
                <a:gridCol w="1727780"/>
                <a:gridCol w="1727780"/>
                <a:gridCol w="1727780"/>
              </a:tblGrid>
              <a:tr h="11668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ВСОШ № 1 п. Ванино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Датта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9,68%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smtClean="0">
                          <a:effectLst/>
                        </a:rPr>
                        <a:t>п. Токи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43,54%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smtClean="0">
                          <a:effectLst/>
                        </a:rPr>
                        <a:t>п.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Тумнин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16,46%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2 п. Ванино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19,75%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3 п. Ванино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64,84%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4 п. Ванино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905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42,98%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Высокогорный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п. Монгохто им. Героев СВО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72,00%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Октябрьский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574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54,01%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</a:t>
                      </a:r>
                      <a:r>
                        <a:rPr lang="ru-RU" sz="1400" u="none" strike="noStrike" dirty="0" err="1">
                          <a:effectLst/>
                        </a:rPr>
                        <a:t>Тулучи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47,62%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Уська-Орочская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7,32%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</a:t>
                      </a:r>
                      <a:r>
                        <a:rPr lang="ru-RU" sz="1400" u="none" strike="noStrike" dirty="0" err="1">
                          <a:effectLst/>
                        </a:rPr>
                        <a:t>с.Кенада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27,91%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5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Верхнебуреинский район - значение показателя 2.3 РП ЦОС: </a:t>
            </a:r>
            <a:r>
              <a:rPr lang="ru-RU" sz="2000" b="1" dirty="0" smtClean="0">
                <a:solidFill>
                  <a:srgbClr val="00B050"/>
                </a:solidFill>
              </a:rPr>
              <a:t>44%</a:t>
            </a:r>
            <a:r>
              <a:rPr lang="ru-RU" sz="2000" b="1" dirty="0" smtClean="0"/>
              <a:t> (7 школ из 16)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397403"/>
              </p:ext>
            </p:extLst>
          </p:nvPr>
        </p:nvGraphicFramePr>
        <p:xfrm>
          <a:off x="334637" y="951369"/>
          <a:ext cx="11395807" cy="487265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65317"/>
                <a:gridCol w="1766098"/>
                <a:gridCol w="1766098"/>
                <a:gridCol w="1766098"/>
                <a:gridCol w="1766098"/>
                <a:gridCol w="1766098"/>
              </a:tblGrid>
              <a:tr h="13215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Доля (%)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ctr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"Многопрофильный лицей"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48,04%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Гимназия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380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63,97%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ЖДЛ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951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13,77%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345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11,11%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№ 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75,00%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18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64,00%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80,56%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52,63%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№ 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61,90%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35,21%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76,47%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92D05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48,72%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36,57%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14,86%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/>
                </a:tc>
              </a:tr>
              <a:tr h="1716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30,38%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8583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13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637" y="6"/>
            <a:ext cx="12192000" cy="1068354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/>
              <a:t>Вяземский район - значение показателя 2.3 РП ЦОС: </a:t>
            </a:r>
            <a:r>
              <a:rPr lang="ru-RU" sz="2000" b="1" dirty="0" smtClean="0">
                <a:solidFill>
                  <a:srgbClr val="FF0000"/>
                </a:solidFill>
              </a:rPr>
              <a:t>31%</a:t>
            </a:r>
            <a:r>
              <a:rPr lang="ru-RU" sz="2000" b="1" dirty="0" smtClean="0"/>
              <a:t> (4 школы из 13) при плане 33% 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dirty="0" smtClean="0"/>
              <a:t>Доля учащихся, использовавших ИКОП «Сферум» с начала 2024 года (по состоянию на 18.11.2024):</a:t>
            </a:r>
            <a:br>
              <a:rPr lang="ru-RU" sz="2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209684"/>
              </p:ext>
            </p:extLst>
          </p:nvPr>
        </p:nvGraphicFramePr>
        <p:xfrm>
          <a:off x="334637" y="1068360"/>
          <a:ext cx="11430642" cy="43996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09157"/>
                <a:gridCol w="1724297"/>
                <a:gridCol w="1724297"/>
                <a:gridCol w="1724297"/>
                <a:gridCol w="1724297"/>
                <a:gridCol w="1724297"/>
              </a:tblGrid>
              <a:tr h="11262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Краткое наименование организации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Общая численность обучающихся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(ОО-1 на 01.09.2023)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Кол-во обучающихся, использовавших Сферум с начала 2024 года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Доля (%)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Увеличение количества учащихся, использовавших Сферум, за последнюю неделю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Требуется дополнительное увеличение кол-ва обучающихся, использовавших Сферум в 2024 году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ctr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№ 3 г. Вяземского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Глебово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0,00%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Дормидонтовка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1,35%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 Капитоновка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11,49%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с. </a:t>
                      </a:r>
                      <a:r>
                        <a:rPr lang="ru-RU" sz="1400" u="none" strike="noStrike" dirty="0" err="1">
                          <a:effectLst/>
                        </a:rPr>
                        <a:t>Котиково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45,95%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ООШ с. </a:t>
                      </a:r>
                      <a:r>
                        <a:rPr lang="ru-RU" sz="1400" u="none" strike="noStrike" dirty="0" err="1">
                          <a:effectLst/>
                        </a:rPr>
                        <a:t>Красицкое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84,75%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ООШ с.Отрадное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66,67%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№ 1 г. Вяземского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378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65,87%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92D05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2 г. Вяземского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16,64%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312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№ 20 г. Вяземского имени Героя Советского Союза Ф.П. Котляра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13,45%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п. Дормидонтовка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182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13,19%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67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МБОУ СОШ с. </a:t>
                      </a:r>
                      <a:r>
                        <a:rPr lang="ru-RU" sz="1400" u="none" strike="noStrike" dirty="0" err="1">
                          <a:effectLst/>
                        </a:rPr>
                        <a:t>Аван</a:t>
                      </a:r>
                      <a:r>
                        <a:rPr lang="ru-RU" sz="1400" u="none" strike="noStrike" dirty="0">
                          <a:effectLst/>
                        </a:rPr>
                        <a:t> им. М.И. Венюкова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38,81%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>
                    <a:solidFill>
                      <a:srgbClr val="FFFF00"/>
                    </a:solidFill>
                  </a:tcPr>
                </a:tc>
              </a:tr>
              <a:tr h="1891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МБОУ СОШ с. Шереметьево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7,14%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0" marR="36000" marT="945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76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вгустовка_2021">
      <a:dk1>
        <a:srgbClr val="004270"/>
      </a:dk1>
      <a:lt1>
        <a:srgbClr val="FFFFFF"/>
      </a:lt1>
      <a:dk2>
        <a:srgbClr val="0E9650"/>
      </a:dk2>
      <a:lt2>
        <a:srgbClr val="CCFFFF"/>
      </a:lt2>
      <a:accent1>
        <a:srgbClr val="55B847"/>
      </a:accent1>
      <a:accent2>
        <a:srgbClr val="01CBDF"/>
      </a:accent2>
      <a:accent3>
        <a:srgbClr val="3EC5E7"/>
      </a:accent3>
      <a:accent4>
        <a:srgbClr val="FF5050"/>
      </a:accent4>
      <a:accent5>
        <a:srgbClr val="0099FF"/>
      </a:accent5>
      <a:accent6>
        <a:srgbClr val="FFCC00"/>
      </a:accent6>
      <a:hlink>
        <a:srgbClr val="6B9F25"/>
      </a:hlink>
      <a:folHlink>
        <a:srgbClr val="CCEAFF"/>
      </a:folHlink>
    </a:clrScheme>
    <a:fontScheme name="Другая 1">
      <a:majorFont>
        <a:latin typeface="Franklin Gothic Medium Con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7718</TotalTime>
  <Words>5602</Words>
  <Application>Microsoft Office PowerPoint</Application>
  <PresentationFormat>Широкоэкранный</PresentationFormat>
  <Paragraphs>2320</Paragraphs>
  <Slides>27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Franklin Gothic Book</vt:lpstr>
      <vt:lpstr>Franklin Gothic Medium Cond</vt:lpstr>
      <vt:lpstr>Rajdhani Medium</vt:lpstr>
      <vt:lpstr>Wingdings</vt:lpstr>
      <vt:lpstr>Тема Office</vt:lpstr>
      <vt:lpstr>О достижении плановых значений показателей регионального проекта "Цифровая образовательная среда"  </vt:lpstr>
      <vt:lpstr>Показатели федерального проекта «Цифровая образовательная среда» национального проекта «Образование»</vt:lpstr>
      <vt:lpstr>ПЛАНОВЫЕ И ФАКТИЧЕСКИЕ ЗНАЧЕНИЯ ПОКАЗАТЕЛЯ 2.3 РП ЦОС</vt:lpstr>
      <vt:lpstr>Амурский район - значение показателя 2.3 РП ЦОС: 5% (1 школа из 18) при плане 33%  Доля учащихся, использовавших ИКОП «Сферум» с начала 2024 года (по состоянию на 18.11.2024): </vt:lpstr>
      <vt:lpstr>Аяно-Майский район - значение показателя 2.3 РП ЦОС: 0% (0 школ из 4) при плане 33%  Доля учащихся, использовавших ИКОП «Сферум» с начала 2024 года (по состоянию на 18.11.2024): </vt:lpstr>
      <vt:lpstr>Бикинский район - значение показателя 2.3 РП ЦОС: 11% (1 школа из 9) при плане 33%  Доля учащихся, использовавших ИКОП «Сферум» с начала 2024 года (по состоянию на 18.11.2024): </vt:lpstr>
      <vt:lpstr>Ванинский район - значение показателя 2.3 РП ЦОС: 31% (4 школы из 13) при плане 33%  Доля учащихся, использовавших ИКОП «Сферум» с начала 2024 года (по состоянию на 18.11.2024): </vt:lpstr>
      <vt:lpstr>Верхнебуреинский район - значение показателя 2.3 РП ЦОС: 44% (7 школ из 16) при плане 33%  Доля учащихся, использовавших ИКОП «Сферум» с начала 2024 года (по состоянию на 18.11.2024): </vt:lpstr>
      <vt:lpstr>Вяземский район - значение показателя 2.3 РП ЦОС: 31% (4 школы из 13) при плане 33%  Доля учащихся, использовавших ИКОП «Сферум» с начала 2024 года (по состоянию на 18.11.2024): </vt:lpstr>
      <vt:lpstr>Комсомольский район - значение показателя 2.3 РП ЦОС: 40% (8 школ из 20) при плане 33%  Доля учащихся, использовавших ИКОП «Сферум» с начала 2024 года (по состоянию на 18.11.2024): </vt:lpstr>
      <vt:lpstr>район им. Лазо - значение показателя 2.3 РП ЦОС: 17% (5 школ из 29) при плане 33%  Доля учащихся, использовавших ИКОП «Сферум» с начала 2024 года (по состоянию на 18.11.2024): </vt:lpstr>
      <vt:lpstr>Нанайский район - значение показателя 2.3 РП ЦОС: 8% (1 школа из 12) при плане 33%  Доля учащихся, использовавших ИКОП «Сферум» с начала 2024 года (по состоянию на 18.11.2024): </vt:lpstr>
      <vt:lpstr>Николаевский район - значение показателя 2.3 РП ЦОС: 19% (3 школы из 16) при плане 33%  Доля учащихся, использовавших ИКОП «Сферум» с начала 2024 года (по состоянию на 18.11.2024): </vt:lpstr>
      <vt:lpstr>Охотский район - значение показателя 2.3 РП ЦОС: 0% (0 школ из 7) при плане 33%  Доля учащихся, использовавших ИКОП «Сферум» с начала 2024 года (по состоянию на 18.11.2024): </vt:lpstr>
      <vt:lpstr>район им. П.Осипенко - значение показателя 2.3 РП ЦОС: 25% (1 школа из 4) при плане 33%  Доля учащихся, использовавших ИКОП «Сферум» с начала 2024 года (по состоянию на 18.11.2024): </vt:lpstr>
      <vt:lpstr>Совгаванский район - значение показателя 2.3 РП ЦОС: 55% (6 школ из 11) при плане 33%  Доля учащихся, использовавших ИКОП «Сферум» с начала 2024 года (по состоянию на 18.11.2024): </vt:lpstr>
      <vt:lpstr>Солнечный район - значение показателя 2.3 РП ЦОС: 15% (2 школы из 13) при плане 33%  Доля учащихся, использовавших ИКОП «Сферум» с начала 2024 года (по состоянию на 18.11.2024): </vt:lpstr>
      <vt:lpstr>Тугуро-Чумиканский район - значение показателя 2.3 РП ЦОС: 0% (0 школы из 3) при плане 33%  Доля учащихся, использовавших ИКОП «Сферум» с начала 2024 года (по состоянию на 18.11.2024): </vt:lpstr>
      <vt:lpstr>Ульчский район - значение показателя 2.3 РП ЦОС: 30% (5 школ из 17) при плане 33%  Доля учащихся, использовавших ИКОП «Сферум» с начала 2024 года (по состоянию на 18.11.2024): </vt:lpstr>
      <vt:lpstr>Хабаровский район - значение показателя 2.3 РП ЦОС: 12% (4 школы из 34) при плане 33%  Доля учащихся, использовавших ИКОП «Сферум» с начала 2024 года (по состоянию на 18.11.2024): </vt:lpstr>
      <vt:lpstr>Хабаровский район - значение показателя 2.3 РП ЦОС: 12% (4 школ из 34) при плане 33%  Доля учащихся, использовавших ИКОП «Сферум» с начала 2024 года (по состоянию на 18.11.2024): </vt:lpstr>
      <vt:lpstr>г. Комсомольск-на-Амуре - значение показателя 2.3 РП ЦОС: 41% (15 школ из 37) при плане 33%  Доля учащихся, использовавших ИКОП «Сферум» с начала 2024 года (по состоянию на 18.11.2024): </vt:lpstr>
      <vt:lpstr>г. Комсомольск-на-Амуре - значение показателя 2.3 РП ЦОС: 41% (15 школ из 37) при плане 33%  Доля учащихся, использовавших ИКОП «Сферум» с начала 2024 года (по состоянию на 18.11.2024): </vt:lpstr>
      <vt:lpstr>г. Хабаровск - значение показателя 2.3 РП ЦОС: 30% (21 школа из 70) при плане 33%  Доля учащихся, использовавших ИКОП «Сферум» с начала 2024 года (по состоянию на 18.11.2024): </vt:lpstr>
      <vt:lpstr>г. Хабаровск - значение показателя 2.3 РП ЦОС: 30% (21 школа из 70) при плане 33%  Доля учащихся, использовавших ИКОП «Сферум» с начала 2024 года (по состоянию на 18.11.2024): </vt:lpstr>
      <vt:lpstr>г. Хабаровск - значение показателя 2.3 РП ЦОС: 30% (21 школа из 70) при плане 33%  Доля учащихся, использовавших ИКОП «Сферум» с начала 2024 года (по состоянию на 18.11.2024): </vt:lpstr>
      <vt:lpstr>Опросы (голосования) в классных и школьных чатах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Игоревна Мерзлякова</dc:creator>
  <cp:lastModifiedBy>Юлия Александровна Ярошенко</cp:lastModifiedBy>
  <cp:revision>816</cp:revision>
  <cp:lastPrinted>2024-02-13T00:28:27Z</cp:lastPrinted>
  <dcterms:created xsi:type="dcterms:W3CDTF">2021-11-10T04:50:57Z</dcterms:created>
  <dcterms:modified xsi:type="dcterms:W3CDTF">2024-11-21T02:30:49Z</dcterms:modified>
</cp:coreProperties>
</file>