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handoutMasterIdLst>
    <p:handoutMasterId r:id="rId12"/>
  </p:handoutMasterIdLst>
  <p:sldIdLst>
    <p:sldId id="299" r:id="rId2"/>
    <p:sldId id="300" r:id="rId3"/>
    <p:sldId id="304" r:id="rId4"/>
    <p:sldId id="298" r:id="rId5"/>
    <p:sldId id="301" r:id="rId6"/>
    <p:sldId id="302" r:id="rId7"/>
    <p:sldId id="305" r:id="rId8"/>
    <p:sldId id="306" r:id="rId9"/>
    <p:sldId id="297" r:id="rId1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4472C4"/>
    <a:srgbClr val="B1DE42"/>
    <a:srgbClr val="0B713C"/>
    <a:srgbClr val="002060"/>
    <a:srgbClr val="000000"/>
    <a:srgbClr val="007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9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857A6-B3D2-4B8E-9DF8-6CB1B780E2E8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0BB8-BFA7-4B0E-A91E-26A2CFEC75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536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F7107-81EC-4CDB-A83B-E67167400D55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3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AF183-2FCE-4EDB-A61D-080657EF81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4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51170-7BC4-42DA-8521-F9B1869BBB20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33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8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5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81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3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5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9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9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8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23D5-85CF-4588-BAC1-BA68510314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C50F-06CF-45EA-9501-BA2973EDE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5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242" y="41153"/>
            <a:ext cx="12061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</a:t>
            </a:r>
            <a:br>
              <a:rPr lang="ru-RU" sz="3200" b="1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«ЛУЧШАЯ ШКОЛЬНАЯ СТОЛОВАЯ-2024» </a:t>
            </a:r>
            <a:endParaRPr lang="ru-RU" sz="3200" b="1" dirty="0" smtClean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Всероссийский форум учителей изобразительного искусства «Изобразительное искусство в современной школе: культура, образование, развитие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89389" y="1274320"/>
            <a:ext cx="4183028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600" b="1" u="sng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AutoShape 2" descr="https://xn--27-6kcaa3dhmm1hb.xn--p1ai/img/kco_logo_larg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2" descr="blob:https://web.whatsapp.com/b2440524-d6a6-4be3-b002-a2ad45dcbdb9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4" descr="серебряная медаль за второе место для победителя спортивного подиума PNG ,  рисунок медалью, победа, достижение PNG картинки и пнг рисунок для  бесплатной загруз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23329" y="2307061"/>
            <a:ext cx="41216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2400" b="1" dirty="0" smtClean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400" dirty="0" err="1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России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endParaRPr lang="ru-RU" sz="2400" dirty="0" smtClean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75 </a:t>
            </a:r>
            <a:r>
              <a:rPr lang="ru-R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субъектов РФ</a:t>
            </a:r>
          </a:p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110</a:t>
            </a:r>
            <a:r>
              <a:rPr lang="ru-R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команд</a:t>
            </a:r>
          </a:p>
        </p:txBody>
      </p:sp>
      <p:sp>
        <p:nvSpPr>
          <p:cNvPr id="16" name="Пятиугольник 38"/>
          <p:cNvSpPr/>
          <p:nvPr/>
        </p:nvSpPr>
        <p:spPr bwMode="auto">
          <a:xfrm>
            <a:off x="7897931" y="2270840"/>
            <a:ext cx="3229860" cy="354603"/>
          </a:xfrm>
          <a:custGeom>
            <a:avLst/>
            <a:gdLst>
              <a:gd name="connsiteX0" fmla="*/ 0 w 2295525"/>
              <a:gd name="connsiteY0" fmla="*/ 0 h 285750"/>
              <a:gd name="connsiteX1" fmla="*/ 2124075 w 2295525"/>
              <a:gd name="connsiteY1" fmla="*/ 0 h 285750"/>
              <a:gd name="connsiteX2" fmla="*/ 2295525 w 2295525"/>
              <a:gd name="connsiteY2" fmla="*/ 142875 h 285750"/>
              <a:gd name="connsiteX3" fmla="*/ 2124075 w 2295525"/>
              <a:gd name="connsiteY3" fmla="*/ 285750 h 285750"/>
              <a:gd name="connsiteX4" fmla="*/ 0 w 2295525"/>
              <a:gd name="connsiteY4" fmla="*/ 285750 h 285750"/>
              <a:gd name="connsiteX5" fmla="*/ 0 w 2295525"/>
              <a:gd name="connsiteY5" fmla="*/ 0 h 285750"/>
              <a:gd name="connsiteX0" fmla="*/ 0 w 2124075"/>
              <a:gd name="connsiteY0" fmla="*/ 0 h 285750"/>
              <a:gd name="connsiteX1" fmla="*/ 2124075 w 2124075"/>
              <a:gd name="connsiteY1" fmla="*/ 0 h 285750"/>
              <a:gd name="connsiteX2" fmla="*/ 1971675 w 2124075"/>
              <a:gd name="connsiteY2" fmla="*/ 133350 h 285750"/>
              <a:gd name="connsiteX3" fmla="*/ 2124075 w 2124075"/>
              <a:gd name="connsiteY3" fmla="*/ 285750 h 285750"/>
              <a:gd name="connsiteX4" fmla="*/ 0 w 2124075"/>
              <a:gd name="connsiteY4" fmla="*/ 285750 h 285750"/>
              <a:gd name="connsiteX5" fmla="*/ 0 w 2124075"/>
              <a:gd name="connsiteY5" fmla="*/ 0 h 285750"/>
              <a:gd name="connsiteX0" fmla="*/ 0 w 2124075"/>
              <a:gd name="connsiteY0" fmla="*/ 0 h 285750"/>
              <a:gd name="connsiteX1" fmla="*/ 2124075 w 2124075"/>
              <a:gd name="connsiteY1" fmla="*/ 0 h 285750"/>
              <a:gd name="connsiteX2" fmla="*/ 1824115 w 2124075"/>
              <a:gd name="connsiteY2" fmla="*/ 138933 h 285750"/>
              <a:gd name="connsiteX3" fmla="*/ 2124075 w 2124075"/>
              <a:gd name="connsiteY3" fmla="*/ 285750 h 285750"/>
              <a:gd name="connsiteX4" fmla="*/ 0 w 2124075"/>
              <a:gd name="connsiteY4" fmla="*/ 285750 h 285750"/>
              <a:gd name="connsiteX5" fmla="*/ 0 w 2124075"/>
              <a:gd name="connsiteY5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75" h="285750">
                <a:moveTo>
                  <a:pt x="0" y="0"/>
                </a:moveTo>
                <a:lnTo>
                  <a:pt x="2124075" y="0"/>
                </a:lnTo>
                <a:lnTo>
                  <a:pt x="1824115" y="138933"/>
                </a:lnTo>
                <a:lnTo>
                  <a:pt x="2124075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000" algn="ctr">
              <a:lnSpc>
                <a:spcPct val="85000"/>
              </a:lnSpc>
              <a:spcBef>
                <a:spcPts val="600"/>
              </a:spcBef>
            </a:pP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 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ятиугольник 38"/>
          <p:cNvSpPr/>
          <p:nvPr/>
        </p:nvSpPr>
        <p:spPr bwMode="auto">
          <a:xfrm>
            <a:off x="7860766" y="1118371"/>
            <a:ext cx="4137452" cy="354603"/>
          </a:xfrm>
          <a:custGeom>
            <a:avLst/>
            <a:gdLst>
              <a:gd name="connsiteX0" fmla="*/ 0 w 2295525"/>
              <a:gd name="connsiteY0" fmla="*/ 0 h 285750"/>
              <a:gd name="connsiteX1" fmla="*/ 2124075 w 2295525"/>
              <a:gd name="connsiteY1" fmla="*/ 0 h 285750"/>
              <a:gd name="connsiteX2" fmla="*/ 2295525 w 2295525"/>
              <a:gd name="connsiteY2" fmla="*/ 142875 h 285750"/>
              <a:gd name="connsiteX3" fmla="*/ 2124075 w 2295525"/>
              <a:gd name="connsiteY3" fmla="*/ 285750 h 285750"/>
              <a:gd name="connsiteX4" fmla="*/ 0 w 2295525"/>
              <a:gd name="connsiteY4" fmla="*/ 285750 h 285750"/>
              <a:gd name="connsiteX5" fmla="*/ 0 w 2295525"/>
              <a:gd name="connsiteY5" fmla="*/ 0 h 285750"/>
              <a:gd name="connsiteX0" fmla="*/ 0 w 2124075"/>
              <a:gd name="connsiteY0" fmla="*/ 0 h 285750"/>
              <a:gd name="connsiteX1" fmla="*/ 2124075 w 2124075"/>
              <a:gd name="connsiteY1" fmla="*/ 0 h 285750"/>
              <a:gd name="connsiteX2" fmla="*/ 1971675 w 2124075"/>
              <a:gd name="connsiteY2" fmla="*/ 133350 h 285750"/>
              <a:gd name="connsiteX3" fmla="*/ 2124075 w 2124075"/>
              <a:gd name="connsiteY3" fmla="*/ 285750 h 285750"/>
              <a:gd name="connsiteX4" fmla="*/ 0 w 2124075"/>
              <a:gd name="connsiteY4" fmla="*/ 285750 h 285750"/>
              <a:gd name="connsiteX5" fmla="*/ 0 w 2124075"/>
              <a:gd name="connsiteY5" fmla="*/ 0 h 285750"/>
              <a:gd name="connsiteX0" fmla="*/ 0 w 2124075"/>
              <a:gd name="connsiteY0" fmla="*/ 0 h 285750"/>
              <a:gd name="connsiteX1" fmla="*/ 2124075 w 2124075"/>
              <a:gd name="connsiteY1" fmla="*/ 0 h 285750"/>
              <a:gd name="connsiteX2" fmla="*/ 1824115 w 2124075"/>
              <a:gd name="connsiteY2" fmla="*/ 138933 h 285750"/>
              <a:gd name="connsiteX3" fmla="*/ 2124075 w 2124075"/>
              <a:gd name="connsiteY3" fmla="*/ 285750 h 285750"/>
              <a:gd name="connsiteX4" fmla="*/ 0 w 2124075"/>
              <a:gd name="connsiteY4" fmla="*/ 285750 h 285750"/>
              <a:gd name="connsiteX5" fmla="*/ 0 w 2124075"/>
              <a:gd name="connsiteY5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75" h="285750">
                <a:moveTo>
                  <a:pt x="0" y="0"/>
                </a:moveTo>
                <a:lnTo>
                  <a:pt x="2124075" y="0"/>
                </a:lnTo>
                <a:lnTo>
                  <a:pt x="1824115" y="138933"/>
                </a:lnTo>
                <a:lnTo>
                  <a:pt x="2124075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000" algn="ctr">
              <a:lnSpc>
                <a:spcPct val="85000"/>
              </a:lnSpc>
              <a:spcBef>
                <a:spcPts val="600"/>
              </a:spcBef>
            </a:pP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– 10 ноября 2023 г.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ятиугольник 38"/>
          <p:cNvSpPr/>
          <p:nvPr/>
        </p:nvSpPr>
        <p:spPr bwMode="auto">
          <a:xfrm>
            <a:off x="165279" y="4276831"/>
            <a:ext cx="4325784" cy="393102"/>
          </a:xfrm>
          <a:custGeom>
            <a:avLst/>
            <a:gdLst>
              <a:gd name="connsiteX0" fmla="*/ 0 w 2295525"/>
              <a:gd name="connsiteY0" fmla="*/ 0 h 285750"/>
              <a:gd name="connsiteX1" fmla="*/ 2124075 w 2295525"/>
              <a:gd name="connsiteY1" fmla="*/ 0 h 285750"/>
              <a:gd name="connsiteX2" fmla="*/ 2295525 w 2295525"/>
              <a:gd name="connsiteY2" fmla="*/ 142875 h 285750"/>
              <a:gd name="connsiteX3" fmla="*/ 2124075 w 2295525"/>
              <a:gd name="connsiteY3" fmla="*/ 285750 h 285750"/>
              <a:gd name="connsiteX4" fmla="*/ 0 w 2295525"/>
              <a:gd name="connsiteY4" fmla="*/ 285750 h 285750"/>
              <a:gd name="connsiteX5" fmla="*/ 0 w 2295525"/>
              <a:gd name="connsiteY5" fmla="*/ 0 h 285750"/>
              <a:gd name="connsiteX0" fmla="*/ 0 w 2124075"/>
              <a:gd name="connsiteY0" fmla="*/ 0 h 285750"/>
              <a:gd name="connsiteX1" fmla="*/ 2124075 w 2124075"/>
              <a:gd name="connsiteY1" fmla="*/ 0 h 285750"/>
              <a:gd name="connsiteX2" fmla="*/ 1971675 w 2124075"/>
              <a:gd name="connsiteY2" fmla="*/ 133350 h 285750"/>
              <a:gd name="connsiteX3" fmla="*/ 2124075 w 2124075"/>
              <a:gd name="connsiteY3" fmla="*/ 285750 h 285750"/>
              <a:gd name="connsiteX4" fmla="*/ 0 w 2124075"/>
              <a:gd name="connsiteY4" fmla="*/ 285750 h 285750"/>
              <a:gd name="connsiteX5" fmla="*/ 0 w 2124075"/>
              <a:gd name="connsiteY5" fmla="*/ 0 h 285750"/>
              <a:gd name="connsiteX0" fmla="*/ 0 w 2124075"/>
              <a:gd name="connsiteY0" fmla="*/ 0 h 285750"/>
              <a:gd name="connsiteX1" fmla="*/ 2124075 w 2124075"/>
              <a:gd name="connsiteY1" fmla="*/ 0 h 285750"/>
              <a:gd name="connsiteX2" fmla="*/ 1824115 w 2124075"/>
              <a:gd name="connsiteY2" fmla="*/ 138933 h 285750"/>
              <a:gd name="connsiteX3" fmla="*/ 2124075 w 2124075"/>
              <a:gd name="connsiteY3" fmla="*/ 285750 h 285750"/>
              <a:gd name="connsiteX4" fmla="*/ 0 w 2124075"/>
              <a:gd name="connsiteY4" fmla="*/ 285750 h 285750"/>
              <a:gd name="connsiteX5" fmla="*/ 0 w 2124075"/>
              <a:gd name="connsiteY5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75" h="285750">
                <a:moveTo>
                  <a:pt x="0" y="0"/>
                </a:moveTo>
                <a:lnTo>
                  <a:pt x="2124075" y="0"/>
                </a:lnTo>
                <a:lnTo>
                  <a:pt x="1824115" y="138933"/>
                </a:lnTo>
                <a:lnTo>
                  <a:pt x="2124075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Хабаровский край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860766" y="1484315"/>
            <a:ext cx="416576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</a:t>
            </a:r>
            <a:r>
              <a:rPr lang="ru-RU" sz="28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Саранск (Республика Мордовия)  </a:t>
            </a:r>
            <a:endParaRPr lang="ru-RU" sz="28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ятиугольник 38"/>
          <p:cNvSpPr/>
          <p:nvPr/>
        </p:nvSpPr>
        <p:spPr bwMode="auto">
          <a:xfrm>
            <a:off x="7850467" y="3115692"/>
            <a:ext cx="3229860" cy="354603"/>
          </a:xfrm>
          <a:custGeom>
            <a:avLst/>
            <a:gdLst>
              <a:gd name="connsiteX0" fmla="*/ 0 w 2295525"/>
              <a:gd name="connsiteY0" fmla="*/ 0 h 285750"/>
              <a:gd name="connsiteX1" fmla="*/ 2124075 w 2295525"/>
              <a:gd name="connsiteY1" fmla="*/ 0 h 285750"/>
              <a:gd name="connsiteX2" fmla="*/ 2295525 w 2295525"/>
              <a:gd name="connsiteY2" fmla="*/ 142875 h 285750"/>
              <a:gd name="connsiteX3" fmla="*/ 2124075 w 2295525"/>
              <a:gd name="connsiteY3" fmla="*/ 285750 h 285750"/>
              <a:gd name="connsiteX4" fmla="*/ 0 w 2295525"/>
              <a:gd name="connsiteY4" fmla="*/ 285750 h 285750"/>
              <a:gd name="connsiteX5" fmla="*/ 0 w 2295525"/>
              <a:gd name="connsiteY5" fmla="*/ 0 h 285750"/>
              <a:gd name="connsiteX0" fmla="*/ 0 w 2124075"/>
              <a:gd name="connsiteY0" fmla="*/ 0 h 285750"/>
              <a:gd name="connsiteX1" fmla="*/ 2124075 w 2124075"/>
              <a:gd name="connsiteY1" fmla="*/ 0 h 285750"/>
              <a:gd name="connsiteX2" fmla="*/ 1971675 w 2124075"/>
              <a:gd name="connsiteY2" fmla="*/ 133350 h 285750"/>
              <a:gd name="connsiteX3" fmla="*/ 2124075 w 2124075"/>
              <a:gd name="connsiteY3" fmla="*/ 285750 h 285750"/>
              <a:gd name="connsiteX4" fmla="*/ 0 w 2124075"/>
              <a:gd name="connsiteY4" fmla="*/ 285750 h 285750"/>
              <a:gd name="connsiteX5" fmla="*/ 0 w 2124075"/>
              <a:gd name="connsiteY5" fmla="*/ 0 h 285750"/>
              <a:gd name="connsiteX0" fmla="*/ 0 w 2124075"/>
              <a:gd name="connsiteY0" fmla="*/ 0 h 285750"/>
              <a:gd name="connsiteX1" fmla="*/ 2124075 w 2124075"/>
              <a:gd name="connsiteY1" fmla="*/ 0 h 285750"/>
              <a:gd name="connsiteX2" fmla="*/ 1824115 w 2124075"/>
              <a:gd name="connsiteY2" fmla="*/ 138933 h 285750"/>
              <a:gd name="connsiteX3" fmla="*/ 2124075 w 2124075"/>
              <a:gd name="connsiteY3" fmla="*/ 285750 h 285750"/>
              <a:gd name="connsiteX4" fmla="*/ 0 w 2124075"/>
              <a:gd name="connsiteY4" fmla="*/ 285750 h 285750"/>
              <a:gd name="connsiteX5" fmla="*/ 0 w 2124075"/>
              <a:gd name="connsiteY5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4075" h="285750">
                <a:moveTo>
                  <a:pt x="0" y="0"/>
                </a:moveTo>
                <a:lnTo>
                  <a:pt x="2124075" y="0"/>
                </a:lnTo>
                <a:lnTo>
                  <a:pt x="1824115" y="138933"/>
                </a:lnTo>
                <a:lnTo>
                  <a:pt x="2124075" y="285750"/>
                </a:lnTo>
                <a:lnTo>
                  <a:pt x="0" y="28575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45720" rIns="1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72000" algn="ctr">
              <a:lnSpc>
                <a:spcPct val="85000"/>
              </a:lnSpc>
              <a:spcBef>
                <a:spcPts val="600"/>
              </a:spcBef>
            </a:pPr>
            <a:r>
              <a:rPr lang="ru-R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8155" y="4720994"/>
            <a:ext cx="11783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«</a:t>
            </a:r>
            <a:r>
              <a:rPr lang="ru-RU" sz="2400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Лучшая столовая городской школы» вошли в ТОП-10 лучших школьных столовых страны и стали лауреатами суперфинала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 «Комплексная оценка в Цифровой платформе школьного питания и взаимодействие с родительской общественностью</a:t>
            </a:r>
            <a:r>
              <a:rPr lang="ru-RU" sz="2400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- 2 место</a:t>
            </a:r>
            <a:endParaRPr lang="ru-RU" sz="24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t="16985" r="7299"/>
          <a:stretch/>
        </p:blipFill>
        <p:spPr>
          <a:xfrm>
            <a:off x="240242" y="1044465"/>
            <a:ext cx="3880966" cy="30980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4" t="14234" r="2373" b="9189"/>
          <a:stretch/>
        </p:blipFill>
        <p:spPr>
          <a:xfrm>
            <a:off x="4311886" y="1088034"/>
            <a:ext cx="3245031" cy="308532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4757475" y="4327892"/>
            <a:ext cx="6746666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4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СОШ № 24 </a:t>
            </a:r>
            <a:r>
              <a:rPr lang="ru-RU" sz="24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Комсомольска-на-Амуре</a:t>
            </a:r>
            <a:endParaRPr lang="ru-RU" sz="28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9514" y="123567"/>
            <a:ext cx="11771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Хабаровский край в автоматизированном мониторинге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446" t="47973" r="61796" b="14257"/>
          <a:stretch/>
        </p:blipFill>
        <p:spPr>
          <a:xfrm>
            <a:off x="584888" y="812434"/>
            <a:ext cx="3080950" cy="28820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7297" t="51051" r="41757" b="13904"/>
          <a:stretch/>
        </p:blipFill>
        <p:spPr>
          <a:xfrm>
            <a:off x="8163695" y="812434"/>
            <a:ext cx="3203371" cy="29110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6892" t="51171" r="22568" b="14113"/>
          <a:stretch/>
        </p:blipFill>
        <p:spPr>
          <a:xfrm>
            <a:off x="4456669" y="812434"/>
            <a:ext cx="3031526" cy="2911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8649" t="18018" r="55067" b="51592"/>
          <a:stretch/>
        </p:blipFill>
        <p:spPr>
          <a:xfrm>
            <a:off x="4065372" y="4253335"/>
            <a:ext cx="3978876" cy="23258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66550" y="3847070"/>
            <a:ext cx="777652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rgbClr val="20386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Соответствие ежедневного меню типовому меню</a:t>
            </a:r>
            <a:endParaRPr lang="ru-RU" sz="2800" dirty="0">
              <a:solidFill>
                <a:srgbClr val="20386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4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8" y="62046"/>
            <a:ext cx="11957108" cy="10095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Шаблоны документов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906" t="10648" r="17027" b="2877"/>
          <a:stretch/>
        </p:blipFill>
        <p:spPr>
          <a:xfrm>
            <a:off x="2183026" y="716692"/>
            <a:ext cx="7933039" cy="582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7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9514" y="123567"/>
            <a:ext cx="11771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Анализ соответствия ежедневных меню типовым (примерным) меню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675600"/>
              </p:ext>
            </p:extLst>
          </p:nvPr>
        </p:nvGraphicFramePr>
        <p:xfrm>
          <a:off x="1526797" y="830997"/>
          <a:ext cx="9413053" cy="5885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03"/>
                <a:gridCol w="4258962"/>
                <a:gridCol w="4547288"/>
              </a:tblGrid>
              <a:tr h="734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Доля ежедневных меню, соответствующих типовому</a:t>
                      </a:r>
                      <a:r>
                        <a:rPr lang="ru-RU" sz="2000" b="0" baseline="0" dirty="0" smtClean="0">
                          <a:latin typeface="+mn-lt"/>
                          <a:cs typeface="Arial" panose="020B0604020202020204" pitchFamily="34" charset="0"/>
                        </a:rPr>
                        <a:t> меню, от количества меню, размещенных с 5 по 18 ноября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Аяно-Майский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75 %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</a:tr>
              <a:tr h="25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Комсомольск-на-Амуре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60 %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Советско-Гаванский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59,4 %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Солнечный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50,7 %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Им. П. Осипенко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46,2 %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Амурский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43,1 %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Николаевский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41,7 %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Ванинский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40 %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Хабаровск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38,1 %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Комсомольский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35,5 %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Ульчский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35,4 %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Верхнебуреинский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33,5 %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Нанайский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32,2 %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98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Охотский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30,5 %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Хабаровский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28,9 %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Вяземский</a:t>
                      </a:r>
                      <a:endParaRPr lang="ru-RU" sz="16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27,9 %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17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Бикинский</a:t>
                      </a:r>
                      <a:endParaRPr lang="ru-RU" sz="16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24,6 %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Им. Лазо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19,4 %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6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Тугуро-Чумиканский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68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92" y="564554"/>
            <a:ext cx="11957108" cy="10095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Школы, в которых имеется 100 % соблюдение типового меню 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с 5 по 18 ноября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362305"/>
              </p:ext>
            </p:extLst>
          </p:nvPr>
        </p:nvGraphicFramePr>
        <p:xfrm>
          <a:off x="1469132" y="2173764"/>
          <a:ext cx="9413053" cy="285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03"/>
                <a:gridCol w="4028303"/>
                <a:gridCol w="4777947"/>
              </a:tblGrid>
              <a:tr h="445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Школы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 Комсомольск-на-Амуре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4, № 5, №</a:t>
                      </a:r>
                      <a:r>
                        <a:rPr lang="ru-RU" sz="1600" b="1" baseline="0" dirty="0" smtClean="0"/>
                        <a:t> 14, № 24, № 27, № 30, № 34, № 42, № 45, Гимназия № 9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Солнечный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с.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err="1" smtClean="0"/>
                        <a:t>Амгунь</a:t>
                      </a:r>
                      <a:r>
                        <a:rPr lang="ru-RU" sz="1600" b="1" baseline="0" dirty="0" smtClean="0"/>
                        <a:t>, с. </a:t>
                      </a:r>
                      <a:r>
                        <a:rPr lang="ru-RU" sz="1600" b="1" baseline="0" dirty="0" err="1" smtClean="0"/>
                        <a:t>Эворон</a:t>
                      </a:r>
                      <a:r>
                        <a:rPr lang="ru-RU" sz="1600" b="1" baseline="0" dirty="0" smtClean="0"/>
                        <a:t>, с. </a:t>
                      </a:r>
                      <a:r>
                        <a:rPr lang="ru-RU" sz="1600" b="1" baseline="0" dirty="0" err="1" smtClean="0"/>
                        <a:t>Джамку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Аяно-Майский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с. </a:t>
                      </a:r>
                      <a:r>
                        <a:rPr lang="ru-RU" sz="1600" b="1" dirty="0" err="1" smtClean="0"/>
                        <a:t>Аим</a:t>
                      </a:r>
                      <a:r>
                        <a:rPr lang="ru-RU" sz="1600" b="1" dirty="0" smtClean="0"/>
                        <a:t>, с. </a:t>
                      </a:r>
                      <a:r>
                        <a:rPr lang="ru-RU" sz="1600" b="1" dirty="0" err="1" smtClean="0"/>
                        <a:t>Джигда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Хабаровск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40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Ульчский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с. Сусанино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Им. Лазо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с. </a:t>
                      </a:r>
                      <a:r>
                        <a:rPr lang="ru-RU" sz="1600" b="1" dirty="0" err="1" smtClean="0"/>
                        <a:t>Киинск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Николаевский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рп</a:t>
                      </a:r>
                      <a:r>
                        <a:rPr lang="ru-RU" sz="1600" b="1" dirty="0" smtClean="0"/>
                        <a:t>. Лазарев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Охотский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№1 </a:t>
                      </a:r>
                      <a:r>
                        <a:rPr lang="ru-RU" sz="1600" b="1" dirty="0" err="1" smtClean="0"/>
                        <a:t>рп</a:t>
                      </a:r>
                      <a:r>
                        <a:rPr lang="ru-RU" sz="1600" b="1" dirty="0" smtClean="0"/>
                        <a:t>. Охотск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925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665" y="-313038"/>
            <a:ext cx="12150811" cy="13846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Школы с  наибольшим количеством нарушений типового меню с 5 по 18 ноября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442321"/>
              </p:ext>
            </p:extLst>
          </p:nvPr>
        </p:nvGraphicFramePr>
        <p:xfrm>
          <a:off x="1419024" y="683741"/>
          <a:ext cx="9407612" cy="419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576"/>
                <a:gridCol w="4148376"/>
                <a:gridCol w="4544660"/>
              </a:tblGrid>
              <a:tr h="403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Муниципальное образование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latin typeface="+mn-lt"/>
                          <a:cs typeface="Arial" panose="020B0604020202020204" pitchFamily="34" charset="0"/>
                        </a:rPr>
                        <a:t>Школы</a:t>
                      </a:r>
                      <a:endParaRPr lang="ru-RU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Амурский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с. </a:t>
                      </a:r>
                      <a:r>
                        <a:rPr lang="ru-RU" sz="1600" b="1" dirty="0" err="1" smtClean="0"/>
                        <a:t>Омми</a:t>
                      </a:r>
                      <a:r>
                        <a:rPr lang="ru-RU" sz="1600" b="1" dirty="0" smtClean="0"/>
                        <a:t>, с. </a:t>
                      </a:r>
                      <a:r>
                        <a:rPr lang="ru-RU" sz="1600" b="1" dirty="0" err="1" smtClean="0"/>
                        <a:t>Ачан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Николаевский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2 г. Николаевска-на-Амуре,</a:t>
                      </a:r>
                      <a:r>
                        <a:rPr lang="ru-RU" sz="1600" b="1" baseline="0" dirty="0" smtClean="0"/>
                        <a:t> с. Красное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Ванинский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п. Высокогорный, п. </a:t>
                      </a:r>
                      <a:r>
                        <a:rPr lang="ru-RU" sz="1600" b="1" dirty="0" err="1" smtClean="0"/>
                        <a:t>Тулучи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 Хабаровск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51, Гимназия № 4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Комсомольский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п. </a:t>
                      </a:r>
                      <a:r>
                        <a:rPr lang="ru-RU" sz="1600" b="1" dirty="0" err="1" smtClean="0"/>
                        <a:t>Гайтер</a:t>
                      </a:r>
                      <a:r>
                        <a:rPr lang="ru-RU" sz="1600" b="1" dirty="0" smtClean="0"/>
                        <a:t>, с. Новый Мир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Ульчский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с. Де-Кастри, с. </a:t>
                      </a:r>
                      <a:r>
                        <a:rPr lang="ru-RU" sz="1600" b="1" dirty="0" err="1" smtClean="0"/>
                        <a:t>Циммермановка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Верхнебуреинский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18 п. </a:t>
                      </a:r>
                      <a:r>
                        <a:rPr lang="ru-RU" sz="1600" b="1" dirty="0" err="1" smtClean="0"/>
                        <a:t>Солони</a:t>
                      </a:r>
                      <a:r>
                        <a:rPr lang="ru-RU" sz="1600" b="1" dirty="0" smtClean="0"/>
                        <a:t>, № 17 п.</a:t>
                      </a:r>
                      <a:r>
                        <a:rPr lang="ru-RU" sz="1600" b="1" baseline="0" dirty="0" smtClean="0"/>
                        <a:t> Тырма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Нанайский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1 с. Троицкое, с. </a:t>
                      </a:r>
                      <a:r>
                        <a:rPr lang="ru-RU" sz="1600" b="1" dirty="0" err="1" smtClean="0"/>
                        <a:t>Иннокентьевка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Охотский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с. </a:t>
                      </a:r>
                      <a:r>
                        <a:rPr lang="ru-RU" sz="1600" b="1" dirty="0" err="1" smtClean="0"/>
                        <a:t>Булгин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Хабаровский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с. Калинка, с. Осиновая речка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8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Вяземский</a:t>
                      </a:r>
                      <a:endParaRPr lang="ru-RU" sz="16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2 г. Вяземский, с.</a:t>
                      </a:r>
                      <a:r>
                        <a:rPr lang="ru-RU" sz="1600" b="1" baseline="0" dirty="0" smtClean="0"/>
                        <a:t> Шереметьево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 smtClean="0"/>
                        <a:t>Бикинский</a:t>
                      </a:r>
                      <a:endParaRPr lang="ru-RU" sz="1600" b="1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№ 23 г. Бикина</a:t>
                      </a:r>
                      <a:r>
                        <a:rPr lang="ru-RU" sz="1600" b="1" baseline="0" dirty="0" smtClean="0"/>
                        <a:t>, с. Оренбургское</a:t>
                      </a:r>
                      <a:endParaRPr lang="ru-RU" sz="1600" b="1" dirty="0" smtClean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Им. Лазо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с. </a:t>
                      </a:r>
                      <a:r>
                        <a:rPr lang="ru-RU" sz="1600" b="1" dirty="0" err="1" smtClean="0"/>
                        <a:t>Гродеково</a:t>
                      </a:r>
                      <a:r>
                        <a:rPr lang="ru-RU" sz="1600" b="1" dirty="0" smtClean="0"/>
                        <a:t>, п. Новостройка</a:t>
                      </a:r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lang="ru-RU" sz="16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Тугуро-Чумиканский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43812" y="4596975"/>
            <a:ext cx="11957108" cy="1009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Наиболее распространенные ошибки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9024" y="5431263"/>
            <a:ext cx="11476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Другое блюдо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Блюдо не найдено в типовом меню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Другой раздел блюд</a:t>
            </a:r>
          </a:p>
        </p:txBody>
      </p:sp>
    </p:spTree>
    <p:extLst>
      <p:ext uri="{BB962C8B-B14F-4D97-AF65-F5344CB8AC3E}">
        <p14:creationId xmlns:p14="http://schemas.microsoft.com/office/powerpoint/2010/main" val="9895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8" y="62046"/>
            <a:ext cx="11957108" cy="10095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Анализ соответствия на примере школьного меню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743" t="17298" r="20608" b="10630"/>
          <a:stretch/>
        </p:blipFill>
        <p:spPr>
          <a:xfrm>
            <a:off x="1869989" y="910566"/>
            <a:ext cx="8311979" cy="574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8" y="62046"/>
            <a:ext cx="11957108" cy="10095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ССЫЛКА НА СПРАВОЧНИК ПИЩЕБЛОКОВ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0143" y="914400"/>
            <a:ext cx="7708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https://monitoring.cemon.ru/#/home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1051" r="2365" b="10940"/>
          <a:stretch/>
        </p:blipFill>
        <p:spPr>
          <a:xfrm>
            <a:off x="609599" y="1797232"/>
            <a:ext cx="10676239" cy="479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7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038" y="62046"/>
            <a:ext cx="11957108" cy="10095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МЕРАХ ПРОФИЛАКТИКИ ЗАБОЛЕВАЕМОСТИ ОРВИ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8941" y="1276864"/>
            <a:ext cx="11476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Соблюдение СанПиН 3.3686-21 (инфекционные заболевания)</a:t>
            </a:r>
            <a:endParaRPr lang="ru-RU" sz="2800" b="1" dirty="0">
              <a:solidFill>
                <a:srgbClr val="0B713C"/>
              </a:solidFill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Недопущение в учреждение детей, сотрудников с признаками ОРВИ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Допуск в учреждение после болезни только при наличии справки от врача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Проведение внеочередного инструктажа технического персонала по правилам дезинфекции помещений и оборудования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Соблюдение режима проветривания, текущей уборки и дезинфекционные мероприятия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Мониторинг посещаемости занятий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B713C"/>
                </a:solidFill>
                <a:cs typeface="Arial" panose="020B0604020202020204" pitchFamily="34" charset="0"/>
              </a:rPr>
              <a:t>Приостановление деятельности классов, групп по причине заболеваемости</a:t>
            </a:r>
            <a:endParaRPr lang="ru-RU" sz="2800" b="1" dirty="0">
              <a:solidFill>
                <a:srgbClr val="0B713C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67173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Franklin Gothic Medium Cond"/>
        <a:ea typeface=""/>
        <a:cs typeface=""/>
      </a:majorFont>
      <a:minorFont>
        <a:latin typeface="Franklin Gothic Medium C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</TotalTime>
  <Words>542</Words>
  <Application>Microsoft Office PowerPoint</Application>
  <PresentationFormat>Широкоэкранный</PresentationFormat>
  <Paragraphs>168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Medium Cond</vt:lpstr>
      <vt:lpstr>Wingdings</vt:lpstr>
      <vt:lpstr>Специальное оформление</vt:lpstr>
      <vt:lpstr>Презентация PowerPoint</vt:lpstr>
      <vt:lpstr>Презентация PowerPoint</vt:lpstr>
      <vt:lpstr>Шаблоны документов</vt:lpstr>
      <vt:lpstr>Презентация PowerPoint</vt:lpstr>
      <vt:lpstr>Школы, в которых имеется 100 % соблюдение типового меню  с 5 по 18 ноября</vt:lpstr>
      <vt:lpstr>Школы с  наибольшим количеством нарушений типового меню с 5 по 18 ноября</vt:lpstr>
      <vt:lpstr>Анализ соответствия на примере школьного меню</vt:lpstr>
      <vt:lpstr>ССЫЛКА НА СПРАВОЧНИК ПИЩЕБЛОКОВ</vt:lpstr>
      <vt:lpstr>О МЕРАХ ПРОФИЛАКТИКИ ЗАБОЛЕВАЕМОСТИ ОРВИ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 ЕДИНОГО  ГОСУДАРСТВЕННОГО  ЭКЗАМЕНАИ  О  ПОДГОТОВКЕ ОБРАЗОВАТЕЛЬНЫХ УЧРЕЖДЕНИЙ ХАБАРОВСКОГО КРАЯК НОВОМУ УЧЕБНОМУ ГОДУ</dc:title>
  <dc:creator>Светлана Игоревна Мерзлякова</dc:creator>
  <cp:lastModifiedBy>Юлия Александровна Ярошенко</cp:lastModifiedBy>
  <cp:revision>339</cp:revision>
  <cp:lastPrinted>2023-04-11T02:15:40Z</cp:lastPrinted>
  <dcterms:created xsi:type="dcterms:W3CDTF">2022-08-17T05:16:04Z</dcterms:created>
  <dcterms:modified xsi:type="dcterms:W3CDTF">2024-11-22T00:40:04Z</dcterms:modified>
</cp:coreProperties>
</file>