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2" r:id="rId3"/>
    <p:sldId id="26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0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4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58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1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4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6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8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4A49-DEC7-409B-859A-930CFB72E10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D4A06-8E75-469B-8341-3F15B7DD8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05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Наставничество как форма социально-педагогического сопровождения детей и молодежи на базе общего и профессионального образования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1260" y="4132674"/>
            <a:ext cx="7766936" cy="1096899"/>
          </a:xfrm>
        </p:spPr>
        <p:txBody>
          <a:bodyPr/>
          <a:lstStyle/>
          <a:p>
            <a:r>
              <a:rPr lang="ru-RU" dirty="0" smtClean="0"/>
              <a:t>Андриянова Дарья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499905"/>
            <a:ext cx="8610600" cy="1293028"/>
          </a:xfrm>
        </p:spPr>
        <p:txBody>
          <a:bodyPr/>
          <a:lstStyle/>
          <a:p>
            <a:r>
              <a:rPr lang="ru-RU" dirty="0" smtClean="0"/>
              <a:t>Этап 7. Завершение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54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Мониторинг личной удовлетворенности в программе</a:t>
            </a:r>
          </a:p>
          <a:p>
            <a:r>
              <a:rPr lang="ru-RU" dirty="0" smtClean="0"/>
              <a:t>Подвести итоги</a:t>
            </a:r>
          </a:p>
          <a:p>
            <a:r>
              <a:rPr lang="ru-RU" dirty="0" smtClean="0"/>
              <a:t>Сделать анализ работы за год</a:t>
            </a:r>
          </a:p>
          <a:p>
            <a:r>
              <a:rPr lang="ru-RU" dirty="0" smtClean="0"/>
              <a:t>Поставить цель на следующий учебный год</a:t>
            </a:r>
          </a:p>
          <a:p>
            <a:r>
              <a:rPr lang="ru-RU" dirty="0" smtClean="0"/>
              <a:t>Провести итоговое мероприятие</a:t>
            </a:r>
          </a:p>
          <a:p>
            <a:r>
              <a:rPr lang="ru-RU" dirty="0" smtClean="0"/>
              <a:t>Публикация результатов программы наставничества, лучших наставников на сайте школы, социальных сетях, информационном стенде. </a:t>
            </a:r>
          </a:p>
          <a:p>
            <a:endParaRPr lang="ru-RU" dirty="0"/>
          </a:p>
          <a:p>
            <a:r>
              <a:rPr lang="ru-RU" dirty="0" smtClean="0"/>
              <a:t>Анализ завершения наставничества можно провести в форме:</a:t>
            </a:r>
          </a:p>
          <a:p>
            <a:pPr>
              <a:buFontTx/>
              <a:buChar char="-"/>
            </a:pPr>
            <a:r>
              <a:rPr lang="ru-RU" dirty="0" smtClean="0"/>
              <a:t>Презентации (с показателями успехов-до/после);</a:t>
            </a:r>
          </a:p>
          <a:p>
            <a:pPr>
              <a:buFontTx/>
              <a:buChar char="-"/>
            </a:pPr>
            <a:r>
              <a:rPr lang="ru-RU" dirty="0" smtClean="0"/>
              <a:t>Фильма (видеоролики эмоционального состояния, процесс работы)</a:t>
            </a:r>
            <a:endParaRPr lang="ru-RU" dirty="0"/>
          </a:p>
        </p:txBody>
      </p:sp>
      <p:pic>
        <p:nvPicPr>
          <p:cNvPr id="4" name="Picture 2" descr="https://sun9-64.userapi.com/c858232/v858232081/20c582/idtBqItM6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8"/>
          <a:stretch/>
        </p:blipFill>
        <p:spPr bwMode="auto">
          <a:xfrm>
            <a:off x="8149724" y="1425276"/>
            <a:ext cx="3714471" cy="24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0187" y="141455"/>
            <a:ext cx="6631625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076" name="Picture 4" descr="https://yt3.ggpht.com/a/AATXAJxz5Rqa1HqdOzpKUxNPXxdYDEwiV7AQnG0XrnOy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2086098"/>
            <a:ext cx="3778006" cy="37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484317"/>
            <a:ext cx="8610600" cy="1293028"/>
          </a:xfrm>
        </p:spPr>
        <p:txBody>
          <a:bodyPr/>
          <a:lstStyle/>
          <a:p>
            <a:r>
              <a:rPr lang="ru-RU" dirty="0" smtClean="0"/>
              <a:t>Выявленная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7098"/>
            <a:ext cx="8300411" cy="1015425"/>
          </a:xfrm>
        </p:spPr>
        <p:txBody>
          <a:bodyPr/>
          <a:lstStyle/>
          <a:p>
            <a:r>
              <a:rPr lang="ru-RU" dirty="0"/>
              <a:t>Низкое количество учащихся, принимающих участие в различных олимпиадах и </a:t>
            </a:r>
            <a:r>
              <a:rPr lang="ru-RU" dirty="0" smtClean="0"/>
              <a:t>конкурсах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2858790"/>
            <a:ext cx="8932658" cy="12140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900" dirty="0" smtClean="0"/>
              <a:t>Цель и основные задачи работы с учениками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7334" y="3881261"/>
            <a:ext cx="8596668" cy="245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Выявить и раскрыть талантливых ребят</a:t>
            </a:r>
          </a:p>
          <a:p>
            <a:r>
              <a:rPr lang="ru-RU" dirty="0" smtClean="0"/>
              <a:t>Развить интерес учащихся к изучению предметов</a:t>
            </a:r>
          </a:p>
          <a:p>
            <a:r>
              <a:rPr lang="ru-RU" dirty="0" smtClean="0"/>
              <a:t>Расширить у углубить знания в определенной предметной области</a:t>
            </a:r>
          </a:p>
          <a:p>
            <a:r>
              <a:rPr lang="ru-RU" dirty="0" smtClean="0"/>
              <a:t>Создать необходимые условия для поддержки одаренных детей</a:t>
            </a:r>
          </a:p>
          <a:p>
            <a:r>
              <a:rPr lang="ru-RU" dirty="0" smtClean="0"/>
              <a:t>Помочь определиться с выбором будущей профессии</a:t>
            </a:r>
          </a:p>
          <a:p>
            <a:endParaRPr lang="ru-RU" dirty="0"/>
          </a:p>
        </p:txBody>
      </p:sp>
      <p:pic>
        <p:nvPicPr>
          <p:cNvPr id="7" name="Picture 2" descr="https://pbs.twimg.com/media/D0t2qh1X0AAkbJ1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28" y="4474382"/>
            <a:ext cx="3554672" cy="22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humbs.dreamstime.com/b/%D0%B1%D0%B8%D0%B7%D0%BD%D0%B5%D1%81%D0%BC%D0%B5%D0%BD-%D1%81%D0%BC%D0%BE%D1%82%D1%80%D1%8F-%D0%BF%D1%80%D0%BE%D0%B1-%D0%B5%D0%BC%D1%83-35411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12" y="183659"/>
            <a:ext cx="2979288" cy="26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728" y="161071"/>
            <a:ext cx="8596668" cy="1320800"/>
          </a:xfrm>
        </p:spPr>
        <p:txBody>
          <a:bodyPr/>
          <a:lstStyle/>
          <a:p>
            <a:r>
              <a:rPr lang="ru-RU" dirty="0" smtClean="0"/>
              <a:t>Структура управления</a:t>
            </a:r>
            <a:endParaRPr lang="ru-RU" dirty="0"/>
          </a:p>
        </p:txBody>
      </p:sp>
      <p:grpSp>
        <p:nvGrpSpPr>
          <p:cNvPr id="4" name="Google Shape;208;p33"/>
          <p:cNvGrpSpPr/>
          <p:nvPr/>
        </p:nvGrpSpPr>
        <p:grpSpPr>
          <a:xfrm>
            <a:off x="5426117" y="941193"/>
            <a:ext cx="438457" cy="691749"/>
            <a:chOff x="5804973" y="882021"/>
            <a:chExt cx="584609" cy="922332"/>
          </a:xfrm>
        </p:grpSpPr>
        <p:sp>
          <p:nvSpPr>
            <p:cNvPr id="5" name="Google Shape;209;p33"/>
            <p:cNvSpPr/>
            <p:nvPr/>
          </p:nvSpPr>
          <p:spPr>
            <a:xfrm>
              <a:off x="6036785" y="1203796"/>
              <a:ext cx="159000" cy="1644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10;p33"/>
            <p:cNvSpPr/>
            <p:nvPr/>
          </p:nvSpPr>
          <p:spPr>
            <a:xfrm>
              <a:off x="5986533" y="925198"/>
              <a:ext cx="250502" cy="336971"/>
            </a:xfrm>
            <a:custGeom>
              <a:avLst/>
              <a:gdLst/>
              <a:ahLst/>
              <a:cxnLst/>
              <a:rect l="l" t="t" r="r" b="b"/>
              <a:pathLst>
                <a:path w="375284" h="504825" extrusionOk="0">
                  <a:moveTo>
                    <a:pt x="197431" y="504348"/>
                  </a:moveTo>
                  <a:lnTo>
                    <a:pt x="135786" y="485087"/>
                  </a:lnTo>
                  <a:lnTo>
                    <a:pt x="102883" y="461740"/>
                  </a:lnTo>
                  <a:lnTo>
                    <a:pt x="71341" y="429897"/>
                  </a:lnTo>
                  <a:lnTo>
                    <a:pt x="43221" y="390045"/>
                  </a:lnTo>
                  <a:lnTo>
                    <a:pt x="20583" y="342670"/>
                  </a:lnTo>
                  <a:lnTo>
                    <a:pt x="5489" y="288258"/>
                  </a:lnTo>
                  <a:lnTo>
                    <a:pt x="0" y="227296"/>
                  </a:lnTo>
                  <a:lnTo>
                    <a:pt x="3651" y="168673"/>
                  </a:lnTo>
                  <a:lnTo>
                    <a:pt x="14281" y="120390"/>
                  </a:lnTo>
                  <a:lnTo>
                    <a:pt x="31405" y="81593"/>
                  </a:lnTo>
                  <a:lnTo>
                    <a:pt x="83190" y="29041"/>
                  </a:lnTo>
                  <a:lnTo>
                    <a:pt x="155123" y="4181"/>
                  </a:lnTo>
                  <a:lnTo>
                    <a:pt x="197431" y="0"/>
                  </a:lnTo>
                  <a:lnTo>
                    <a:pt x="225169" y="1505"/>
                  </a:lnTo>
                  <a:lnTo>
                    <a:pt x="286194" y="20745"/>
                  </a:lnTo>
                  <a:lnTo>
                    <a:pt x="347218" y="79804"/>
                  </a:lnTo>
                  <a:lnTo>
                    <a:pt x="374957" y="200767"/>
                  </a:lnTo>
                  <a:lnTo>
                    <a:pt x="370323" y="274775"/>
                  </a:lnTo>
                  <a:lnTo>
                    <a:pt x="357484" y="337780"/>
                  </a:lnTo>
                  <a:lnTo>
                    <a:pt x="338034" y="390133"/>
                  </a:lnTo>
                  <a:lnTo>
                    <a:pt x="313568" y="432183"/>
                  </a:lnTo>
                  <a:lnTo>
                    <a:pt x="285680" y="464280"/>
                  </a:lnTo>
                  <a:lnTo>
                    <a:pt x="226017" y="500013"/>
                  </a:lnTo>
                  <a:lnTo>
                    <a:pt x="197431" y="504348"/>
                  </a:lnTo>
                  <a:close/>
                </a:path>
              </a:pathLst>
            </a:custGeom>
            <a:solidFill>
              <a:srgbClr val="F9B58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11;p33"/>
            <p:cNvSpPr/>
            <p:nvPr/>
          </p:nvSpPr>
          <p:spPr>
            <a:xfrm>
              <a:off x="6229237" y="1059158"/>
              <a:ext cx="27127" cy="68242"/>
            </a:xfrm>
            <a:custGeom>
              <a:avLst/>
              <a:gdLst/>
              <a:ahLst/>
              <a:cxnLst/>
              <a:rect l="l" t="t" r="r" b="b"/>
              <a:pathLst>
                <a:path w="40640" h="102235" extrusionOk="0">
                  <a:moveTo>
                    <a:pt x="1790" y="102004"/>
                  </a:moveTo>
                  <a:lnTo>
                    <a:pt x="2863" y="30461"/>
                  </a:lnTo>
                  <a:lnTo>
                    <a:pt x="27046" y="0"/>
                  </a:lnTo>
                  <a:lnTo>
                    <a:pt x="37457" y="11339"/>
                  </a:lnTo>
                  <a:lnTo>
                    <a:pt x="40603" y="33717"/>
                  </a:lnTo>
                  <a:lnTo>
                    <a:pt x="36972" y="60073"/>
                  </a:lnTo>
                  <a:lnTo>
                    <a:pt x="27046" y="83346"/>
                  </a:lnTo>
                  <a:lnTo>
                    <a:pt x="15514" y="97043"/>
                  </a:lnTo>
                  <a:lnTo>
                    <a:pt x="7028" y="101949"/>
                  </a:lnTo>
                  <a:lnTo>
                    <a:pt x="1790" y="102004"/>
                  </a:lnTo>
                  <a:close/>
                </a:path>
              </a:pathLst>
            </a:custGeom>
            <a:solidFill>
              <a:srgbClr val="F9B58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12;p33"/>
            <p:cNvSpPr/>
            <p:nvPr/>
          </p:nvSpPr>
          <p:spPr>
            <a:xfrm>
              <a:off x="5964693" y="1059158"/>
              <a:ext cx="27551" cy="68242"/>
            </a:xfrm>
            <a:custGeom>
              <a:avLst/>
              <a:gdLst/>
              <a:ahLst/>
              <a:cxnLst/>
              <a:rect l="l" t="t" r="r" b="b"/>
              <a:pathLst>
                <a:path w="41275" h="102235" extrusionOk="0">
                  <a:moveTo>
                    <a:pt x="39030" y="102004"/>
                  </a:moveTo>
                  <a:lnTo>
                    <a:pt x="3659" y="60073"/>
                  </a:lnTo>
                  <a:lnTo>
                    <a:pt x="0" y="33717"/>
                  </a:lnTo>
                  <a:lnTo>
                    <a:pt x="3164" y="11339"/>
                  </a:lnTo>
                  <a:lnTo>
                    <a:pt x="13648" y="0"/>
                  </a:lnTo>
                  <a:lnTo>
                    <a:pt x="25511" y="2838"/>
                  </a:lnTo>
                  <a:lnTo>
                    <a:pt x="32975" y="13523"/>
                  </a:lnTo>
                  <a:lnTo>
                    <a:pt x="36856" y="25061"/>
                  </a:lnTo>
                  <a:lnTo>
                    <a:pt x="37969" y="30461"/>
                  </a:lnTo>
                  <a:lnTo>
                    <a:pt x="40832" y="101147"/>
                  </a:lnTo>
                  <a:lnTo>
                    <a:pt x="39030" y="102004"/>
                  </a:lnTo>
                  <a:close/>
                </a:path>
              </a:pathLst>
            </a:custGeom>
            <a:solidFill>
              <a:srgbClr val="F9B58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13;p33"/>
            <p:cNvSpPr/>
            <p:nvPr/>
          </p:nvSpPr>
          <p:spPr>
            <a:xfrm>
              <a:off x="5919399" y="1294871"/>
              <a:ext cx="389954" cy="509482"/>
            </a:xfrm>
            <a:custGeom>
              <a:avLst/>
              <a:gdLst/>
              <a:ahLst/>
              <a:cxnLst/>
              <a:rect l="l" t="t" r="r" b="b"/>
              <a:pathLst>
                <a:path w="584200" h="763269" extrusionOk="0">
                  <a:moveTo>
                    <a:pt x="540271" y="762679"/>
                  </a:moveTo>
                  <a:lnTo>
                    <a:pt x="39603" y="762679"/>
                  </a:lnTo>
                  <a:lnTo>
                    <a:pt x="41259" y="364332"/>
                  </a:lnTo>
                  <a:lnTo>
                    <a:pt x="0" y="85692"/>
                  </a:lnTo>
                  <a:lnTo>
                    <a:pt x="44149" y="60631"/>
                  </a:lnTo>
                  <a:lnTo>
                    <a:pt x="92570" y="38784"/>
                  </a:lnTo>
                  <a:lnTo>
                    <a:pt x="139769" y="18968"/>
                  </a:lnTo>
                  <a:lnTo>
                    <a:pt x="180251" y="0"/>
                  </a:lnTo>
                  <a:lnTo>
                    <a:pt x="299372" y="64649"/>
                  </a:lnTo>
                  <a:lnTo>
                    <a:pt x="548071" y="64649"/>
                  </a:lnTo>
                  <a:lnTo>
                    <a:pt x="583980" y="86244"/>
                  </a:lnTo>
                  <a:lnTo>
                    <a:pt x="538615" y="364332"/>
                  </a:lnTo>
                  <a:lnTo>
                    <a:pt x="540271" y="762679"/>
                  </a:lnTo>
                  <a:close/>
                </a:path>
                <a:path w="584200" h="763269" extrusionOk="0">
                  <a:moveTo>
                    <a:pt x="548071" y="64649"/>
                  </a:moveTo>
                  <a:lnTo>
                    <a:pt x="299372" y="64649"/>
                  </a:lnTo>
                  <a:lnTo>
                    <a:pt x="418666" y="0"/>
                  </a:lnTo>
                  <a:lnTo>
                    <a:pt x="456813" y="19054"/>
                  </a:lnTo>
                  <a:lnTo>
                    <a:pt x="498878" y="39060"/>
                  </a:lnTo>
                  <a:lnTo>
                    <a:pt x="542164" y="61096"/>
                  </a:lnTo>
                  <a:lnTo>
                    <a:pt x="548071" y="64649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14;p33"/>
            <p:cNvSpPr/>
            <p:nvPr/>
          </p:nvSpPr>
          <p:spPr>
            <a:xfrm>
              <a:off x="6037015" y="1294871"/>
              <a:ext cx="159000" cy="69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15;p33"/>
            <p:cNvSpPr/>
            <p:nvPr/>
          </p:nvSpPr>
          <p:spPr>
            <a:xfrm>
              <a:off x="6068361" y="1363843"/>
              <a:ext cx="96640" cy="415385"/>
            </a:xfrm>
            <a:custGeom>
              <a:avLst/>
              <a:gdLst/>
              <a:ahLst/>
              <a:cxnLst/>
              <a:rect l="l" t="t" r="r" b="b"/>
              <a:pathLst>
                <a:path w="144779" h="622300" extrusionOk="0">
                  <a:moveTo>
                    <a:pt x="72273" y="622272"/>
                  </a:moveTo>
                  <a:lnTo>
                    <a:pt x="0" y="567179"/>
                  </a:lnTo>
                  <a:lnTo>
                    <a:pt x="41673" y="0"/>
                  </a:lnTo>
                  <a:lnTo>
                    <a:pt x="102527" y="0"/>
                  </a:lnTo>
                  <a:lnTo>
                    <a:pt x="144166" y="567179"/>
                  </a:lnTo>
                  <a:lnTo>
                    <a:pt x="72273" y="622272"/>
                  </a:lnTo>
                  <a:close/>
                </a:path>
              </a:pathLst>
            </a:custGeom>
            <a:solidFill>
              <a:srgbClr val="D01C3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16;p33"/>
            <p:cNvSpPr/>
            <p:nvPr/>
          </p:nvSpPr>
          <p:spPr>
            <a:xfrm>
              <a:off x="6083472" y="1337050"/>
              <a:ext cx="66000" cy="67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17;p33"/>
            <p:cNvSpPr/>
            <p:nvPr/>
          </p:nvSpPr>
          <p:spPr>
            <a:xfrm>
              <a:off x="6114060" y="1294871"/>
              <a:ext cx="192434" cy="509482"/>
            </a:xfrm>
            <a:custGeom>
              <a:avLst/>
              <a:gdLst/>
              <a:ahLst/>
              <a:cxnLst/>
              <a:rect l="l" t="t" r="r" b="b"/>
              <a:pathLst>
                <a:path w="288290" h="763269" extrusionOk="0">
                  <a:moveTo>
                    <a:pt x="256733" y="762679"/>
                  </a:moveTo>
                  <a:lnTo>
                    <a:pt x="68" y="762679"/>
                  </a:lnTo>
                  <a:lnTo>
                    <a:pt x="0" y="399519"/>
                  </a:lnTo>
                  <a:lnTo>
                    <a:pt x="122812" y="0"/>
                  </a:lnTo>
                  <a:lnTo>
                    <a:pt x="160960" y="19054"/>
                  </a:lnTo>
                  <a:lnTo>
                    <a:pt x="203024" y="39060"/>
                  </a:lnTo>
                  <a:lnTo>
                    <a:pt x="246311" y="61096"/>
                  </a:lnTo>
                  <a:lnTo>
                    <a:pt x="288126" y="86244"/>
                  </a:lnTo>
                  <a:lnTo>
                    <a:pt x="242761" y="364332"/>
                  </a:lnTo>
                  <a:lnTo>
                    <a:pt x="256733" y="762679"/>
                  </a:lnTo>
                  <a:close/>
                </a:path>
              </a:pathLst>
            </a:custGeom>
            <a:solidFill>
              <a:srgbClr val="2E29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18;p33"/>
            <p:cNvSpPr/>
            <p:nvPr/>
          </p:nvSpPr>
          <p:spPr>
            <a:xfrm>
              <a:off x="6114060" y="1283900"/>
              <a:ext cx="122920" cy="278054"/>
            </a:xfrm>
            <a:custGeom>
              <a:avLst/>
              <a:gdLst/>
              <a:ahLst/>
              <a:cxnLst/>
              <a:rect l="l" t="t" r="r" b="b"/>
              <a:pathLst>
                <a:path w="184150" h="416560" extrusionOk="0">
                  <a:moveTo>
                    <a:pt x="0" y="415975"/>
                  </a:moveTo>
                  <a:lnTo>
                    <a:pt x="122812" y="0"/>
                  </a:lnTo>
                  <a:lnTo>
                    <a:pt x="158931" y="34532"/>
                  </a:lnTo>
                  <a:lnTo>
                    <a:pt x="183977" y="146754"/>
                  </a:lnTo>
                  <a:lnTo>
                    <a:pt x="0" y="415975"/>
                  </a:lnTo>
                  <a:close/>
                </a:path>
              </a:pathLst>
            </a:custGeom>
            <a:solidFill>
              <a:srgbClr val="23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19;p33"/>
            <p:cNvSpPr/>
            <p:nvPr/>
          </p:nvSpPr>
          <p:spPr>
            <a:xfrm>
              <a:off x="6114060" y="1445074"/>
              <a:ext cx="64850" cy="116562"/>
            </a:xfrm>
            <a:custGeom>
              <a:avLst/>
              <a:gdLst/>
              <a:ahLst/>
              <a:cxnLst/>
              <a:rect l="l" t="t" r="r" b="b"/>
              <a:pathLst>
                <a:path w="97154" h="174625" extrusionOk="0">
                  <a:moveTo>
                    <a:pt x="0" y="174214"/>
                  </a:moveTo>
                  <a:lnTo>
                    <a:pt x="74998" y="0"/>
                  </a:lnTo>
                  <a:lnTo>
                    <a:pt x="96559" y="113843"/>
                  </a:lnTo>
                  <a:lnTo>
                    <a:pt x="0" y="174214"/>
                  </a:lnTo>
                  <a:close/>
                </a:path>
              </a:pathLst>
            </a:custGeom>
            <a:solidFill>
              <a:srgbClr val="23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0;p33"/>
            <p:cNvSpPr/>
            <p:nvPr/>
          </p:nvSpPr>
          <p:spPr>
            <a:xfrm>
              <a:off x="5919400" y="1294871"/>
              <a:ext cx="199639" cy="509482"/>
            </a:xfrm>
            <a:custGeom>
              <a:avLst/>
              <a:gdLst/>
              <a:ahLst/>
              <a:cxnLst/>
              <a:rect l="l" t="t" r="r" b="b"/>
              <a:pathLst>
                <a:path w="299084" h="763269" extrusionOk="0">
                  <a:moveTo>
                    <a:pt x="298855" y="762679"/>
                  </a:moveTo>
                  <a:lnTo>
                    <a:pt x="32221" y="762679"/>
                  </a:lnTo>
                  <a:lnTo>
                    <a:pt x="35084" y="356639"/>
                  </a:lnTo>
                  <a:lnTo>
                    <a:pt x="0" y="85692"/>
                  </a:lnTo>
                  <a:lnTo>
                    <a:pt x="43486" y="60616"/>
                  </a:lnTo>
                  <a:lnTo>
                    <a:pt x="90449" y="38771"/>
                  </a:lnTo>
                  <a:lnTo>
                    <a:pt x="136189" y="18963"/>
                  </a:lnTo>
                  <a:lnTo>
                    <a:pt x="176008" y="0"/>
                  </a:lnTo>
                  <a:lnTo>
                    <a:pt x="298820" y="399519"/>
                  </a:lnTo>
                  <a:lnTo>
                    <a:pt x="298855" y="762679"/>
                  </a:lnTo>
                  <a:close/>
                </a:path>
              </a:pathLst>
            </a:custGeom>
            <a:solidFill>
              <a:srgbClr val="332F3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21;p33"/>
            <p:cNvSpPr/>
            <p:nvPr/>
          </p:nvSpPr>
          <p:spPr>
            <a:xfrm>
              <a:off x="5995962" y="1283900"/>
              <a:ext cx="122920" cy="278054"/>
            </a:xfrm>
            <a:custGeom>
              <a:avLst/>
              <a:gdLst/>
              <a:ahLst/>
              <a:cxnLst/>
              <a:rect l="l" t="t" r="r" b="b"/>
              <a:pathLst>
                <a:path w="184150" h="416560" extrusionOk="0">
                  <a:moveTo>
                    <a:pt x="183977" y="415975"/>
                  </a:moveTo>
                  <a:lnTo>
                    <a:pt x="0" y="146753"/>
                  </a:lnTo>
                  <a:lnTo>
                    <a:pt x="25045" y="34532"/>
                  </a:lnTo>
                  <a:lnTo>
                    <a:pt x="61164" y="0"/>
                  </a:lnTo>
                  <a:lnTo>
                    <a:pt x="183977" y="415975"/>
                  </a:lnTo>
                  <a:close/>
                </a:path>
              </a:pathLst>
            </a:custGeom>
            <a:solidFill>
              <a:srgbClr val="23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22;p33"/>
            <p:cNvSpPr/>
            <p:nvPr/>
          </p:nvSpPr>
          <p:spPr>
            <a:xfrm>
              <a:off x="6055137" y="1445074"/>
              <a:ext cx="63579" cy="116562"/>
            </a:xfrm>
            <a:custGeom>
              <a:avLst/>
              <a:gdLst/>
              <a:ahLst/>
              <a:cxnLst/>
              <a:rect l="l" t="t" r="r" b="b"/>
              <a:pathLst>
                <a:path w="95250" h="174625" extrusionOk="0">
                  <a:moveTo>
                    <a:pt x="95214" y="174214"/>
                  </a:moveTo>
                  <a:lnTo>
                    <a:pt x="0" y="113843"/>
                  </a:lnTo>
                  <a:lnTo>
                    <a:pt x="20215" y="0"/>
                  </a:lnTo>
                  <a:lnTo>
                    <a:pt x="95214" y="174214"/>
                  </a:lnTo>
                  <a:close/>
                </a:path>
              </a:pathLst>
            </a:custGeom>
            <a:solidFill>
              <a:srgbClr val="23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23;p33"/>
            <p:cNvSpPr/>
            <p:nvPr/>
          </p:nvSpPr>
          <p:spPr>
            <a:xfrm>
              <a:off x="5978414" y="882021"/>
              <a:ext cx="267881" cy="236515"/>
            </a:xfrm>
            <a:custGeom>
              <a:avLst/>
              <a:gdLst/>
              <a:ahLst/>
              <a:cxnLst/>
              <a:rect l="l" t="t" r="r" b="b"/>
              <a:pathLst>
                <a:path w="401320" h="354330" extrusionOk="0">
                  <a:moveTo>
                    <a:pt x="246849" y="28381"/>
                  </a:moveTo>
                  <a:lnTo>
                    <a:pt x="189634" y="28381"/>
                  </a:lnTo>
                  <a:lnTo>
                    <a:pt x="198381" y="22759"/>
                  </a:lnTo>
                  <a:lnTo>
                    <a:pt x="204908" y="13135"/>
                  </a:lnTo>
                  <a:lnTo>
                    <a:pt x="208991" y="4038"/>
                  </a:lnTo>
                  <a:lnTo>
                    <a:pt x="210402" y="0"/>
                  </a:lnTo>
                  <a:lnTo>
                    <a:pt x="211781" y="1861"/>
                  </a:lnTo>
                  <a:lnTo>
                    <a:pt x="216232" y="6704"/>
                  </a:lnTo>
                  <a:lnTo>
                    <a:pt x="224228" y="13417"/>
                  </a:lnTo>
                  <a:lnTo>
                    <a:pt x="236241" y="20888"/>
                  </a:lnTo>
                  <a:lnTo>
                    <a:pt x="246849" y="28381"/>
                  </a:lnTo>
                  <a:close/>
                </a:path>
                <a:path w="401320" h="354330" extrusionOk="0">
                  <a:moveTo>
                    <a:pt x="26321" y="353848"/>
                  </a:moveTo>
                  <a:lnTo>
                    <a:pt x="10254" y="306708"/>
                  </a:lnTo>
                  <a:lnTo>
                    <a:pt x="4588" y="276297"/>
                  </a:lnTo>
                  <a:lnTo>
                    <a:pt x="3760" y="271605"/>
                  </a:lnTo>
                  <a:lnTo>
                    <a:pt x="0" y="234561"/>
                  </a:lnTo>
                  <a:lnTo>
                    <a:pt x="1438" y="216581"/>
                  </a:lnTo>
                  <a:lnTo>
                    <a:pt x="15696" y="163150"/>
                  </a:lnTo>
                  <a:lnTo>
                    <a:pt x="35945" y="126387"/>
                  </a:lnTo>
                  <a:lnTo>
                    <a:pt x="83662" y="77943"/>
                  </a:lnTo>
                  <a:lnTo>
                    <a:pt x="108840" y="63890"/>
                  </a:lnTo>
                  <a:lnTo>
                    <a:pt x="109461" y="63552"/>
                  </a:lnTo>
                  <a:lnTo>
                    <a:pt x="113704" y="61747"/>
                  </a:lnTo>
                  <a:lnTo>
                    <a:pt x="116568" y="60588"/>
                  </a:lnTo>
                  <a:lnTo>
                    <a:pt x="157012" y="41555"/>
                  </a:lnTo>
                  <a:lnTo>
                    <a:pt x="195538" y="15298"/>
                  </a:lnTo>
                  <a:lnTo>
                    <a:pt x="199742" y="11225"/>
                  </a:lnTo>
                  <a:lnTo>
                    <a:pt x="197603" y="23072"/>
                  </a:lnTo>
                  <a:lnTo>
                    <a:pt x="189634" y="28381"/>
                  </a:lnTo>
                  <a:lnTo>
                    <a:pt x="246849" y="28381"/>
                  </a:lnTo>
                  <a:lnTo>
                    <a:pt x="248689" y="29681"/>
                  </a:lnTo>
                  <a:lnTo>
                    <a:pt x="257608" y="39288"/>
                  </a:lnTo>
                  <a:lnTo>
                    <a:pt x="262976" y="47022"/>
                  </a:lnTo>
                  <a:lnTo>
                    <a:pt x="264771" y="50197"/>
                  </a:lnTo>
                  <a:lnTo>
                    <a:pt x="284265" y="50197"/>
                  </a:lnTo>
                  <a:lnTo>
                    <a:pt x="289846" y="55671"/>
                  </a:lnTo>
                  <a:lnTo>
                    <a:pt x="303647" y="71079"/>
                  </a:lnTo>
                  <a:lnTo>
                    <a:pt x="310756" y="79641"/>
                  </a:lnTo>
                  <a:lnTo>
                    <a:pt x="330544" y="95326"/>
                  </a:lnTo>
                  <a:lnTo>
                    <a:pt x="349571" y="115448"/>
                  </a:lnTo>
                  <a:lnTo>
                    <a:pt x="367259" y="140571"/>
                  </a:lnTo>
                  <a:lnTo>
                    <a:pt x="382387" y="170013"/>
                  </a:lnTo>
                  <a:lnTo>
                    <a:pt x="88775" y="170013"/>
                  </a:lnTo>
                  <a:lnTo>
                    <a:pt x="62855" y="170481"/>
                  </a:lnTo>
                  <a:lnTo>
                    <a:pt x="52421" y="181571"/>
                  </a:lnTo>
                  <a:lnTo>
                    <a:pt x="42027" y="201940"/>
                  </a:lnTo>
                  <a:lnTo>
                    <a:pt x="33301" y="225005"/>
                  </a:lnTo>
                  <a:lnTo>
                    <a:pt x="27874" y="244182"/>
                  </a:lnTo>
                  <a:lnTo>
                    <a:pt x="27494" y="274819"/>
                  </a:lnTo>
                  <a:lnTo>
                    <a:pt x="31720" y="302584"/>
                  </a:lnTo>
                  <a:lnTo>
                    <a:pt x="36360" y="323002"/>
                  </a:lnTo>
                  <a:lnTo>
                    <a:pt x="37119" y="331597"/>
                  </a:lnTo>
                  <a:lnTo>
                    <a:pt x="31358" y="334253"/>
                  </a:lnTo>
                  <a:lnTo>
                    <a:pt x="26321" y="353848"/>
                  </a:lnTo>
                  <a:close/>
                </a:path>
                <a:path w="401320" h="354330" extrusionOk="0">
                  <a:moveTo>
                    <a:pt x="284265" y="50197"/>
                  </a:moveTo>
                  <a:lnTo>
                    <a:pt x="264771" y="50197"/>
                  </a:lnTo>
                  <a:lnTo>
                    <a:pt x="261985" y="40288"/>
                  </a:lnTo>
                  <a:lnTo>
                    <a:pt x="258445" y="32163"/>
                  </a:lnTo>
                  <a:lnTo>
                    <a:pt x="255403" y="26668"/>
                  </a:lnTo>
                  <a:lnTo>
                    <a:pt x="254111" y="24648"/>
                  </a:lnTo>
                  <a:lnTo>
                    <a:pt x="272339" y="38501"/>
                  </a:lnTo>
                  <a:lnTo>
                    <a:pt x="284265" y="50197"/>
                  </a:lnTo>
                  <a:close/>
                </a:path>
                <a:path w="401320" h="354330" extrusionOk="0">
                  <a:moveTo>
                    <a:pt x="201191" y="209509"/>
                  </a:moveTo>
                  <a:lnTo>
                    <a:pt x="200743" y="209509"/>
                  </a:lnTo>
                  <a:lnTo>
                    <a:pt x="152196" y="200943"/>
                  </a:lnTo>
                  <a:lnTo>
                    <a:pt x="116714" y="183975"/>
                  </a:lnTo>
                  <a:lnTo>
                    <a:pt x="88775" y="170013"/>
                  </a:lnTo>
                  <a:lnTo>
                    <a:pt x="382387" y="170013"/>
                  </a:lnTo>
                  <a:lnTo>
                    <a:pt x="382565" y="170360"/>
                  </a:lnTo>
                  <a:lnTo>
                    <a:pt x="312998" y="170360"/>
                  </a:lnTo>
                  <a:lnTo>
                    <a:pt x="285086" y="184283"/>
                  </a:lnTo>
                  <a:lnTo>
                    <a:pt x="249689" y="201059"/>
                  </a:lnTo>
                  <a:lnTo>
                    <a:pt x="201191" y="209495"/>
                  </a:lnTo>
                  <a:close/>
                </a:path>
                <a:path w="401320" h="354330" extrusionOk="0">
                  <a:moveTo>
                    <a:pt x="384065" y="341084"/>
                  </a:moveTo>
                  <a:lnTo>
                    <a:pt x="384099" y="322489"/>
                  </a:lnTo>
                  <a:lnTo>
                    <a:pt x="378338" y="319798"/>
                  </a:lnTo>
                  <a:lnTo>
                    <a:pt x="376773" y="298233"/>
                  </a:lnTo>
                  <a:lnTo>
                    <a:pt x="373504" y="251039"/>
                  </a:lnTo>
                  <a:lnTo>
                    <a:pt x="362828" y="200895"/>
                  </a:lnTo>
                  <a:lnTo>
                    <a:pt x="339045" y="170481"/>
                  </a:lnTo>
                  <a:lnTo>
                    <a:pt x="312998" y="170360"/>
                  </a:lnTo>
                  <a:lnTo>
                    <a:pt x="382565" y="170360"/>
                  </a:lnTo>
                  <a:lnTo>
                    <a:pt x="383030" y="171264"/>
                  </a:lnTo>
                  <a:lnTo>
                    <a:pt x="401151" y="239096"/>
                  </a:lnTo>
                  <a:lnTo>
                    <a:pt x="399511" y="292883"/>
                  </a:lnTo>
                  <a:lnTo>
                    <a:pt x="389889" y="328315"/>
                  </a:lnTo>
                  <a:lnTo>
                    <a:pt x="384065" y="341084"/>
                  </a:lnTo>
                  <a:close/>
                </a:path>
              </a:pathLst>
            </a:custGeom>
            <a:solidFill>
              <a:srgbClr val="53251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4;p33"/>
            <p:cNvSpPr/>
            <p:nvPr/>
          </p:nvSpPr>
          <p:spPr>
            <a:xfrm>
              <a:off x="6236504" y="1349952"/>
              <a:ext cx="150894" cy="334851"/>
            </a:xfrm>
            <a:custGeom>
              <a:avLst/>
              <a:gdLst/>
              <a:ahLst/>
              <a:cxnLst/>
              <a:rect l="l" t="t" r="r" b="b"/>
              <a:pathLst>
                <a:path w="226059" h="501650" extrusionOk="0">
                  <a:moveTo>
                    <a:pt x="101768" y="501461"/>
                  </a:moveTo>
                  <a:lnTo>
                    <a:pt x="36498" y="498390"/>
                  </a:lnTo>
                  <a:lnTo>
                    <a:pt x="0" y="82277"/>
                  </a:lnTo>
                  <a:lnTo>
                    <a:pt x="5947" y="50598"/>
                  </a:lnTo>
                  <a:lnTo>
                    <a:pt x="23001" y="24553"/>
                  </a:lnTo>
                  <a:lnTo>
                    <a:pt x="48580" y="6801"/>
                  </a:lnTo>
                  <a:lnTo>
                    <a:pt x="80104" y="0"/>
                  </a:lnTo>
                  <a:lnTo>
                    <a:pt x="111802" y="5947"/>
                  </a:lnTo>
                  <a:lnTo>
                    <a:pt x="137857" y="23001"/>
                  </a:lnTo>
                  <a:lnTo>
                    <a:pt x="155613" y="48580"/>
                  </a:lnTo>
                  <a:lnTo>
                    <a:pt x="162415" y="80104"/>
                  </a:lnTo>
                  <a:lnTo>
                    <a:pt x="225616" y="452370"/>
                  </a:lnTo>
                  <a:lnTo>
                    <a:pt x="208014" y="456915"/>
                  </a:lnTo>
                  <a:lnTo>
                    <a:pt x="184727" y="458507"/>
                  </a:lnTo>
                  <a:lnTo>
                    <a:pt x="161996" y="460894"/>
                  </a:lnTo>
                  <a:lnTo>
                    <a:pt x="146063" y="467825"/>
                  </a:lnTo>
                  <a:lnTo>
                    <a:pt x="135945" y="475730"/>
                  </a:lnTo>
                  <a:lnTo>
                    <a:pt x="123075" y="484022"/>
                  </a:lnTo>
                  <a:lnTo>
                    <a:pt x="110625" y="492625"/>
                  </a:lnTo>
                  <a:lnTo>
                    <a:pt x="101768" y="501461"/>
                  </a:lnTo>
                  <a:close/>
                </a:path>
              </a:pathLst>
            </a:custGeom>
            <a:solidFill>
              <a:srgbClr val="2E29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25;p33"/>
            <p:cNvSpPr/>
            <p:nvPr/>
          </p:nvSpPr>
          <p:spPr>
            <a:xfrm>
              <a:off x="5808814" y="1351723"/>
              <a:ext cx="161491" cy="266609"/>
            </a:xfrm>
            <a:custGeom>
              <a:avLst/>
              <a:gdLst/>
              <a:ahLst/>
              <a:cxnLst/>
              <a:rect l="l" t="t" r="r" b="b"/>
              <a:pathLst>
                <a:path w="241934" h="399414" extrusionOk="0">
                  <a:moveTo>
                    <a:pt x="0" y="399347"/>
                  </a:moveTo>
                  <a:lnTo>
                    <a:pt x="79738" y="76136"/>
                  </a:lnTo>
                  <a:lnTo>
                    <a:pt x="106939" y="20254"/>
                  </a:lnTo>
                  <a:lnTo>
                    <a:pt x="165707" y="0"/>
                  </a:lnTo>
                  <a:lnTo>
                    <a:pt x="196877" y="8270"/>
                  </a:lnTo>
                  <a:lnTo>
                    <a:pt x="221589" y="27201"/>
                  </a:lnTo>
                  <a:lnTo>
                    <a:pt x="237394" y="54023"/>
                  </a:lnTo>
                  <a:lnTo>
                    <a:pt x="241843" y="85968"/>
                  </a:lnTo>
                  <a:lnTo>
                    <a:pt x="237960" y="110841"/>
                  </a:lnTo>
                  <a:lnTo>
                    <a:pt x="226302" y="176413"/>
                  </a:lnTo>
                  <a:lnTo>
                    <a:pt x="206856" y="269113"/>
                  </a:lnTo>
                  <a:lnTo>
                    <a:pt x="181337" y="368633"/>
                  </a:lnTo>
                  <a:lnTo>
                    <a:pt x="142691" y="368633"/>
                  </a:lnTo>
                  <a:lnTo>
                    <a:pt x="126655" y="368816"/>
                  </a:lnTo>
                  <a:lnTo>
                    <a:pt x="99375" y="372452"/>
                  </a:lnTo>
                  <a:lnTo>
                    <a:pt x="62397" y="381055"/>
                  </a:lnTo>
                  <a:lnTo>
                    <a:pt x="25884" y="391171"/>
                  </a:lnTo>
                  <a:lnTo>
                    <a:pt x="0" y="399347"/>
                  </a:lnTo>
                  <a:close/>
                </a:path>
                <a:path w="241934" h="399414" extrusionOk="0">
                  <a:moveTo>
                    <a:pt x="179609" y="375371"/>
                  </a:moveTo>
                  <a:lnTo>
                    <a:pt x="165087" y="370723"/>
                  </a:lnTo>
                  <a:lnTo>
                    <a:pt x="154141" y="368872"/>
                  </a:lnTo>
                  <a:lnTo>
                    <a:pt x="142691" y="368633"/>
                  </a:lnTo>
                  <a:lnTo>
                    <a:pt x="181337" y="368633"/>
                  </a:lnTo>
                  <a:lnTo>
                    <a:pt x="179609" y="375371"/>
                  </a:lnTo>
                  <a:close/>
                </a:path>
              </a:pathLst>
            </a:custGeom>
            <a:solidFill>
              <a:srgbClr val="2E29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6;p33"/>
            <p:cNvSpPr/>
            <p:nvPr/>
          </p:nvSpPr>
          <p:spPr>
            <a:xfrm>
              <a:off x="6168888" y="1506895"/>
              <a:ext cx="44506" cy="83500"/>
            </a:xfrm>
            <a:custGeom>
              <a:avLst/>
              <a:gdLst/>
              <a:ahLst/>
              <a:cxnLst/>
              <a:rect l="l" t="t" r="r" b="b"/>
              <a:pathLst>
                <a:path w="66675" h="125094" extrusionOk="0">
                  <a:moveTo>
                    <a:pt x="26390" y="125089"/>
                  </a:moveTo>
                  <a:lnTo>
                    <a:pt x="0" y="9072"/>
                  </a:lnTo>
                  <a:lnTo>
                    <a:pt x="39810" y="0"/>
                  </a:lnTo>
                  <a:lnTo>
                    <a:pt x="66201" y="116016"/>
                  </a:lnTo>
                  <a:lnTo>
                    <a:pt x="26390" y="1250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27;p33"/>
            <p:cNvSpPr/>
            <p:nvPr/>
          </p:nvSpPr>
          <p:spPr>
            <a:xfrm>
              <a:off x="5804973" y="1506435"/>
              <a:ext cx="395040" cy="186075"/>
            </a:xfrm>
            <a:custGeom>
              <a:avLst/>
              <a:gdLst/>
              <a:ahLst/>
              <a:cxnLst/>
              <a:rect l="l" t="t" r="r" b="b"/>
              <a:pathLst>
                <a:path w="591820" h="278764" extrusionOk="0">
                  <a:moveTo>
                    <a:pt x="75431" y="278757"/>
                  </a:moveTo>
                  <a:lnTo>
                    <a:pt x="45365" y="270674"/>
                  </a:lnTo>
                  <a:lnTo>
                    <a:pt x="20525" y="251912"/>
                  </a:lnTo>
                  <a:lnTo>
                    <a:pt x="4226" y="224098"/>
                  </a:lnTo>
                  <a:lnTo>
                    <a:pt x="0" y="192121"/>
                  </a:lnTo>
                  <a:lnTo>
                    <a:pt x="8088" y="162053"/>
                  </a:lnTo>
                  <a:lnTo>
                    <a:pt x="26862" y="137212"/>
                  </a:lnTo>
                  <a:lnTo>
                    <a:pt x="54693" y="120915"/>
                  </a:lnTo>
                  <a:lnTo>
                    <a:pt x="564813" y="0"/>
                  </a:lnTo>
                  <a:lnTo>
                    <a:pt x="591618" y="130436"/>
                  </a:lnTo>
                  <a:lnTo>
                    <a:pt x="107405" y="274534"/>
                  </a:lnTo>
                  <a:lnTo>
                    <a:pt x="75431" y="278757"/>
                  </a:lnTo>
                  <a:close/>
                </a:path>
              </a:pathLst>
            </a:custGeom>
            <a:solidFill>
              <a:srgbClr val="2623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28;p33"/>
            <p:cNvSpPr/>
            <p:nvPr/>
          </p:nvSpPr>
          <p:spPr>
            <a:xfrm>
              <a:off x="6195429" y="1506895"/>
              <a:ext cx="104700" cy="85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29;p33"/>
            <p:cNvSpPr/>
            <p:nvPr/>
          </p:nvSpPr>
          <p:spPr>
            <a:xfrm>
              <a:off x="5977150" y="1528582"/>
              <a:ext cx="47896" cy="83925"/>
            </a:xfrm>
            <a:custGeom>
              <a:avLst/>
              <a:gdLst/>
              <a:ahLst/>
              <a:cxnLst/>
              <a:rect l="l" t="t" r="r" b="b"/>
              <a:pathLst>
                <a:path w="71754" h="125730" extrusionOk="0">
                  <a:moveTo>
                    <a:pt x="39293" y="125572"/>
                  </a:moveTo>
                  <a:lnTo>
                    <a:pt x="0" y="114533"/>
                  </a:lnTo>
                  <a:lnTo>
                    <a:pt x="32221" y="0"/>
                  </a:lnTo>
                  <a:lnTo>
                    <a:pt x="71514" y="11039"/>
                  </a:lnTo>
                  <a:lnTo>
                    <a:pt x="39293" y="12557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30;p33"/>
            <p:cNvSpPr/>
            <p:nvPr/>
          </p:nvSpPr>
          <p:spPr>
            <a:xfrm>
              <a:off x="5990304" y="1528812"/>
              <a:ext cx="399278" cy="178869"/>
            </a:xfrm>
            <a:custGeom>
              <a:avLst/>
              <a:gdLst/>
              <a:ahLst/>
              <a:cxnLst/>
              <a:rect l="l" t="t" r="r" b="b"/>
              <a:pathLst>
                <a:path w="598170" h="267969" extrusionOk="0">
                  <a:moveTo>
                    <a:pt x="518276" y="267421"/>
                  </a:moveTo>
                  <a:lnTo>
                    <a:pt x="486558" y="261597"/>
                  </a:lnTo>
                  <a:lnTo>
                    <a:pt x="0" y="128918"/>
                  </a:lnTo>
                  <a:lnTo>
                    <a:pt x="33324" y="0"/>
                  </a:lnTo>
                  <a:lnTo>
                    <a:pt x="170699" y="35069"/>
                  </a:lnTo>
                  <a:lnTo>
                    <a:pt x="340903" y="71186"/>
                  </a:lnTo>
                  <a:lnTo>
                    <a:pt x="546929" y="110807"/>
                  </a:lnTo>
                  <a:lnTo>
                    <a:pt x="573905" y="128495"/>
                  </a:lnTo>
                  <a:lnTo>
                    <a:pt x="591405" y="154252"/>
                  </a:lnTo>
                  <a:lnTo>
                    <a:pt x="597974" y="184687"/>
                  </a:lnTo>
                  <a:lnTo>
                    <a:pt x="592156" y="216405"/>
                  </a:lnTo>
                  <a:lnTo>
                    <a:pt x="574467" y="243376"/>
                  </a:lnTo>
                  <a:lnTo>
                    <a:pt x="548710" y="260864"/>
                  </a:lnTo>
                  <a:lnTo>
                    <a:pt x="518276" y="267421"/>
                  </a:lnTo>
                  <a:close/>
                </a:path>
              </a:pathLst>
            </a:custGeom>
            <a:solidFill>
              <a:srgbClr val="2623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31;p33"/>
            <p:cNvSpPr/>
            <p:nvPr/>
          </p:nvSpPr>
          <p:spPr>
            <a:xfrm>
              <a:off x="5896470" y="1533504"/>
              <a:ext cx="100800" cy="71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07;p33"/>
          <p:cNvSpPr/>
          <p:nvPr/>
        </p:nvSpPr>
        <p:spPr>
          <a:xfrm>
            <a:off x="3371932" y="1708358"/>
            <a:ext cx="4572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Координатор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Директор школы</a:t>
            </a:r>
            <a:endParaRPr sz="11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73;p33"/>
          <p:cNvSpPr/>
          <p:nvPr/>
        </p:nvSpPr>
        <p:spPr>
          <a:xfrm>
            <a:off x="5426117" y="2880031"/>
            <a:ext cx="273900" cy="55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1" name="Google Shape;207;p33"/>
          <p:cNvSpPr/>
          <p:nvPr/>
        </p:nvSpPr>
        <p:spPr>
          <a:xfrm>
            <a:off x="3327740" y="3520275"/>
            <a:ext cx="4572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Куратор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Заместитель директора школы по учебной части</a:t>
            </a:r>
            <a:endParaRPr sz="11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74;p33"/>
          <p:cNvSpPr/>
          <p:nvPr/>
        </p:nvSpPr>
        <p:spPr>
          <a:xfrm>
            <a:off x="1138808" y="3844740"/>
            <a:ext cx="535500" cy="1083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3" name="Google Shape;207;p33"/>
          <p:cNvSpPr/>
          <p:nvPr/>
        </p:nvSpPr>
        <p:spPr>
          <a:xfrm>
            <a:off x="-330117" y="4996717"/>
            <a:ext cx="4572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Наставники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Учителя/ученики</a:t>
            </a:r>
            <a:endParaRPr sz="11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7;p33"/>
          <p:cNvSpPr/>
          <p:nvPr/>
        </p:nvSpPr>
        <p:spPr>
          <a:xfrm>
            <a:off x="7542938" y="4869039"/>
            <a:ext cx="4572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Наставляемые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Ученики, учителя молодые специалисты </a:t>
            </a:r>
            <a:endParaRPr sz="11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75;p33"/>
          <p:cNvSpPr/>
          <p:nvPr/>
        </p:nvSpPr>
        <p:spPr>
          <a:xfrm>
            <a:off x="9445667" y="4083829"/>
            <a:ext cx="550200" cy="8925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1026" name="Picture 2" descr="https://www.clipartmax.com/png/full/142-1428937_%D1%83%D1%87%D0%B5%D0%BD%D0%B8%D0%BA%D0%B8-%D0%B7%D0%B2%D0%BE%D0%BD%D0%BE%D0%BA-%D0%BF%D0%B0%D1%80%D1%82%D0%B0-%D0%B3%D0%BB%D0%BE%D0%B1%D1%83%D1%81-%D1%88%D0%BA%D0%BE%D0%BB%D0%B0-cute-schoolgirl-clip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82" y="3842716"/>
            <a:ext cx="650474" cy="10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5520571" y="2146958"/>
            <a:ext cx="0" cy="58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8" idx="2"/>
          </p:cNvCxnSpPr>
          <p:nvPr/>
        </p:nvCxnSpPr>
        <p:spPr>
          <a:xfrm flipV="1">
            <a:off x="5657932" y="2146958"/>
            <a:ext cx="0" cy="54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744404" y="4062899"/>
            <a:ext cx="1046284" cy="72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836980" y="4160476"/>
            <a:ext cx="1069903" cy="72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675536" y="3954061"/>
            <a:ext cx="448408" cy="86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7542938" y="4035328"/>
            <a:ext cx="497586" cy="88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923284" y="5156978"/>
            <a:ext cx="5064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863694" y="5307639"/>
            <a:ext cx="5082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Заголовок 1"/>
          <p:cNvSpPr txBox="1">
            <a:spLocks/>
          </p:cNvSpPr>
          <p:nvPr/>
        </p:nvSpPr>
        <p:spPr>
          <a:xfrm>
            <a:off x="360484" y="6093834"/>
            <a:ext cx="7922917" cy="641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Цикл наставничества – 1 учебный год (сентябрь-май).</a:t>
            </a:r>
            <a:endParaRPr lang="ru-RU" sz="2400" dirty="0"/>
          </a:p>
        </p:txBody>
      </p:sp>
      <p:sp>
        <p:nvSpPr>
          <p:cNvPr id="44" name="Google Shape;174;p33"/>
          <p:cNvSpPr/>
          <p:nvPr/>
        </p:nvSpPr>
        <p:spPr>
          <a:xfrm>
            <a:off x="8655765" y="3935845"/>
            <a:ext cx="535500" cy="1083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643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2507" y="1039091"/>
            <a:ext cx="8932658" cy="1098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наставнической деятельности</a:t>
            </a:r>
            <a:br>
              <a:rPr lang="ru-RU" dirty="0" smtClean="0"/>
            </a:br>
            <a:r>
              <a:rPr lang="ru-RU" dirty="0" smtClean="0"/>
              <a:t>Этап 1. Подготовка условий для запуска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015"/>
            <a:ext cx="8596668" cy="43735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Информировать </a:t>
            </a:r>
            <a:r>
              <a:rPr lang="ru-RU" dirty="0"/>
              <a:t>педагогов, обучающихся и родителей о подготовке </a:t>
            </a:r>
            <a:r>
              <a:rPr lang="ru-RU" dirty="0" smtClean="0"/>
              <a:t>программы путем размещения информации на сайт школы, социальные сети, информационный стенд.</a:t>
            </a:r>
          </a:p>
          <a:p>
            <a:r>
              <a:rPr lang="ru-RU" dirty="0" smtClean="0"/>
              <a:t>Определить </a:t>
            </a:r>
            <a:r>
              <a:rPr lang="ru-RU" dirty="0"/>
              <a:t>цель, задачи, ожидаемые </a:t>
            </a:r>
            <a:r>
              <a:rPr lang="ru-RU" dirty="0" smtClean="0"/>
              <a:t>результаты</a:t>
            </a:r>
          </a:p>
          <a:p>
            <a:r>
              <a:rPr lang="ru-RU" dirty="0" smtClean="0"/>
              <a:t>Создать </a:t>
            </a:r>
            <a:r>
              <a:rPr lang="ru-RU" dirty="0"/>
              <a:t>организационные условия для осуществления </a:t>
            </a:r>
            <a:r>
              <a:rPr lang="ru-RU" dirty="0" smtClean="0"/>
              <a:t>программы</a:t>
            </a:r>
          </a:p>
          <a:p>
            <a:pPr>
              <a:buFontTx/>
              <a:buChar char="-"/>
            </a:pPr>
            <a:r>
              <a:rPr lang="ru-RU" dirty="0" smtClean="0"/>
              <a:t>Издание </a:t>
            </a:r>
            <a:r>
              <a:rPr lang="ru-RU" dirty="0"/>
              <a:t>приказа «Внедрение целевой модели наставничества в МБОУ СОШ </a:t>
            </a:r>
            <a:r>
              <a:rPr lang="ru-RU" dirty="0" err="1" smtClean="0"/>
              <a:t>Гайтерского</a:t>
            </a:r>
            <a:r>
              <a:rPr lang="ru-RU" dirty="0" smtClean="0"/>
              <a:t> </a:t>
            </a:r>
            <a:r>
              <a:rPr lang="ru-RU" dirty="0" err="1" smtClean="0"/>
              <a:t>с.п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/>
              <a:t>Разработка и утверждение Положения о наставничестве в МБОУ СОШ </a:t>
            </a:r>
            <a:r>
              <a:rPr lang="ru-RU" dirty="0" err="1"/>
              <a:t>Гайтерского</a:t>
            </a:r>
            <a:r>
              <a:rPr lang="ru-RU" dirty="0"/>
              <a:t> </a:t>
            </a:r>
            <a:r>
              <a:rPr lang="ru-RU" dirty="0" err="1"/>
              <a:t>с.п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и утверждение Целевой модели наставничества в МБОУ СОШ </a:t>
            </a:r>
            <a:r>
              <a:rPr lang="ru-RU" dirty="0" err="1"/>
              <a:t>Гайтерского</a:t>
            </a:r>
            <a:r>
              <a:rPr lang="ru-RU" dirty="0"/>
              <a:t> </a:t>
            </a:r>
            <a:r>
              <a:rPr lang="ru-RU" dirty="0" err="1"/>
              <a:t>с.п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</a:t>
            </a:r>
            <a:r>
              <a:rPr lang="ru-RU" dirty="0"/>
              <a:t>и утверждение «дорожной карты» внедрения системы наставничества в МБОУ СОШ </a:t>
            </a:r>
            <a:r>
              <a:rPr lang="ru-RU" dirty="0" err="1"/>
              <a:t>Гайтерского</a:t>
            </a:r>
            <a:r>
              <a:rPr lang="ru-RU" dirty="0"/>
              <a:t> </a:t>
            </a:r>
            <a:r>
              <a:rPr lang="ru-RU" dirty="0" err="1"/>
              <a:t>с.п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70" y="0"/>
            <a:ext cx="3447830" cy="23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3780"/>
            <a:ext cx="8610600" cy="1293028"/>
          </a:xfrm>
        </p:spPr>
        <p:txBody>
          <a:bodyPr/>
          <a:lstStyle/>
          <a:p>
            <a:r>
              <a:rPr lang="ru-RU" dirty="0" smtClean="0"/>
              <a:t>Этап 2. Формирование базы наставляемых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450077" cy="45680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Информировать родителей, педагогов, обучающихся о возможностях и целях программы путем размещения информации на сайт школы, социальные сети, информационный стенд</a:t>
            </a:r>
            <a:r>
              <a:rPr lang="ru-RU" dirty="0" smtClean="0"/>
              <a:t>.</a:t>
            </a:r>
          </a:p>
          <a:p>
            <a:r>
              <a:rPr lang="ru-RU" dirty="0"/>
              <a:t>Организовать сбор данных о </a:t>
            </a:r>
            <a:r>
              <a:rPr lang="ru-RU" dirty="0" smtClean="0"/>
              <a:t>наставляемых путем анкетирования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Выявить конкретные проблемы </a:t>
            </a:r>
            <a:r>
              <a:rPr lang="ru-RU" dirty="0" smtClean="0"/>
              <a:t>учеников (анализ анкет, беседы)</a:t>
            </a:r>
            <a:endParaRPr lang="ru-RU" dirty="0"/>
          </a:p>
          <a:p>
            <a:r>
              <a:rPr lang="ru-RU" dirty="0" smtClean="0"/>
              <a:t>Составить список наставляемых, которые выразили добровольное желание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27255"/>
              </p:ext>
            </p:extLst>
          </p:nvPr>
        </p:nvGraphicFramePr>
        <p:xfrm>
          <a:off x="677334" y="3747849"/>
          <a:ext cx="8128001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92884062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069041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4058039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431498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359592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1170080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99955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r>
                        <a:rPr lang="ru-RU" baseline="0" dirty="0" smtClean="0"/>
                        <a:t> наставляемого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Контактные 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рождения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законного</a:t>
                      </a:r>
                      <a:r>
                        <a:rPr lang="ru-RU" baseline="0" dirty="0" smtClean="0"/>
                        <a:t> представителя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Контактные 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 запрос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1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5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766"/>
            <a:ext cx="8610600" cy="1293028"/>
          </a:xfrm>
        </p:spPr>
        <p:txBody>
          <a:bodyPr/>
          <a:lstStyle/>
          <a:p>
            <a:r>
              <a:rPr lang="ru-RU" dirty="0" smtClean="0"/>
              <a:t>Этап 3. Формирование базы наставников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Круглый стол для вовлечения потенциальных наставников (личное желание, совещание)</a:t>
            </a:r>
          </a:p>
          <a:p>
            <a:r>
              <a:rPr lang="ru-RU" dirty="0" smtClean="0"/>
              <a:t>Сформировать базу наставников путем анкетирования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Получить согласие на внесение в базу наставников</a:t>
            </a:r>
          </a:p>
          <a:p>
            <a:r>
              <a:rPr lang="ru-RU" dirty="0" smtClean="0"/>
              <a:t>Внести данные наставника в базу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6816"/>
              </p:ext>
            </p:extLst>
          </p:nvPr>
        </p:nvGraphicFramePr>
        <p:xfrm>
          <a:off x="677334" y="3458355"/>
          <a:ext cx="812800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320984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65655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097519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14126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313239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08908312"/>
                    </a:ext>
                  </a:extLst>
                </a:gridCol>
              </a:tblGrid>
              <a:tr h="685106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наставника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Контактные 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рождения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Стаж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</a:t>
                      </a:r>
                      <a:r>
                        <a:rPr lang="ru-RU" baseline="0" dirty="0" smtClean="0"/>
                        <a:t> запрос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Ожидаемый результат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6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63938"/>
                  </a:ext>
                </a:extLst>
              </a:tr>
            </a:tbl>
          </a:graphicData>
        </a:graphic>
      </p:graphicFrame>
      <p:pic>
        <p:nvPicPr>
          <p:cNvPr id="5" name="Picture 10" descr="https://jurmarketing.ru/wp-content/uploads/2018/01/privet-1024x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05" y="0"/>
            <a:ext cx="3386595" cy="30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4. Отбор и обучение наставников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0997"/>
            <a:ext cx="8596668" cy="4540366"/>
          </a:xfrm>
        </p:spPr>
        <p:txBody>
          <a:bodyPr/>
          <a:lstStyle/>
          <a:p>
            <a:r>
              <a:rPr lang="ru-RU" dirty="0" smtClean="0"/>
              <a:t>Раскрыть все качества наставников путем собеседования</a:t>
            </a:r>
          </a:p>
          <a:p>
            <a:r>
              <a:rPr lang="ru-RU" dirty="0" smtClean="0"/>
              <a:t>Отбор наставников по </a:t>
            </a:r>
            <a:r>
              <a:rPr lang="ru-RU" dirty="0"/>
              <a:t>и</a:t>
            </a:r>
            <a:r>
              <a:rPr lang="ru-RU" dirty="0" smtClean="0"/>
              <a:t>нтересам (анкетирование)</a:t>
            </a:r>
          </a:p>
          <a:p>
            <a:r>
              <a:rPr lang="ru-RU" dirty="0" smtClean="0"/>
              <a:t>Выявить уровень подготовки к работе с наставляемыми</a:t>
            </a:r>
          </a:p>
          <a:p>
            <a:r>
              <a:rPr lang="ru-RU" dirty="0" smtClean="0"/>
              <a:t>Обучение наставников необходимо разделить на:</a:t>
            </a:r>
          </a:p>
          <a:p>
            <a:pPr>
              <a:buFontTx/>
              <a:buChar char="-"/>
            </a:pPr>
            <a:r>
              <a:rPr lang="ru-RU" dirty="0" smtClean="0"/>
              <a:t>первичное, при приобретении статуса «Наставник»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истематическое, в процессе ведения наставничества (не менее 1 раза в год).</a:t>
            </a:r>
            <a:endParaRPr lang="ru-RU" dirty="0"/>
          </a:p>
        </p:txBody>
      </p:sp>
      <p:pic>
        <p:nvPicPr>
          <p:cNvPr id="4" name="Picture 6" descr="https://assets.entrepreneur.com/content/3x2/2000/1394495949-7-things-great-entrepreneurs-k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61" y="4724400"/>
            <a:ext cx="3078842" cy="20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5. Формирование наставнических пар/групп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Подбор пар наставник-наставляемый по целям/желаемому результату</a:t>
            </a:r>
          </a:p>
          <a:p>
            <a:r>
              <a:rPr lang="ru-RU" dirty="0" smtClean="0"/>
              <a:t>Организовать первые встречи наставника и наставляемого</a:t>
            </a:r>
          </a:p>
          <a:p>
            <a:r>
              <a:rPr lang="ru-RU" dirty="0" smtClean="0"/>
              <a:t>Составить список сформированных пар, желающих работать вместе</a:t>
            </a:r>
            <a:endParaRPr lang="ru-RU" dirty="0"/>
          </a:p>
        </p:txBody>
      </p:sp>
      <p:pic>
        <p:nvPicPr>
          <p:cNvPr id="4" name="Picture 4" descr="http://1.bp.blogspot.com/-e0VXqb6qlGY/T0d2xXSlpBI/AAAAAAAAAQ4/IdY3rRDAdOo/s1600/%25D0%25BD%25D0%25B0%25D1%2581%25D1%2582%25D0%25B0%25D0%25B2%25D0%25BD%25D0%25B8%25D0%25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 bwMode="auto">
          <a:xfrm>
            <a:off x="3942823" y="3639928"/>
            <a:ext cx="2444434" cy="32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6. </a:t>
            </a:r>
            <a:r>
              <a:rPr lang="ru-RU" dirty="0"/>
              <a:t>О</a:t>
            </a:r>
            <a:r>
              <a:rPr lang="ru-RU" dirty="0" smtClean="0"/>
              <a:t>рганизация работы наставнических пар/групп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Организовать регулярные встречи наставника и наставляемого один раз в неделю (установленный день)</a:t>
            </a:r>
          </a:p>
          <a:p>
            <a:r>
              <a:rPr lang="ru-RU" dirty="0" smtClean="0"/>
              <a:t>Организовать контроль достижения планируемых результатов один раз в  недели в виде заполнения дневника наставника и наставляемого</a:t>
            </a:r>
            <a:endParaRPr lang="ru-RU" dirty="0"/>
          </a:p>
        </p:txBody>
      </p:sp>
      <p:pic>
        <p:nvPicPr>
          <p:cNvPr id="4" name="Picture 4" descr="http://xn--56-jlcef1agqb7l.xn--p1ai/assets/templates/images/news/april/3iStock-164155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97" y="4100975"/>
            <a:ext cx="3850542" cy="25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506</TotalTime>
  <Words>494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След самолета</vt:lpstr>
      <vt:lpstr>Наставничество как форма социально-педагогического сопровождения детей и молодежи на базе общего и профессионального образования</vt:lpstr>
      <vt:lpstr>Выявленная проблема</vt:lpstr>
      <vt:lpstr>Структура управления</vt:lpstr>
      <vt:lpstr>Цикл наставнической деятельности Этап 1. Подготовка условий для запуска программы </vt:lpstr>
      <vt:lpstr>Этап 2. Формирование базы наставляемых</vt:lpstr>
      <vt:lpstr>Этап 3. Формирование базы наставников</vt:lpstr>
      <vt:lpstr>Этап 4. Отбор и обучение наставников </vt:lpstr>
      <vt:lpstr>Этап 5. Формирование наставнических пар/групп</vt:lpstr>
      <vt:lpstr>Этап 6. Организация работы наставнических пар/групп</vt:lpstr>
      <vt:lpstr>Этап 7. Завершение наставничества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T1000</dc:creator>
  <cp:lastModifiedBy>ASUS</cp:lastModifiedBy>
  <cp:revision>30</cp:revision>
  <dcterms:created xsi:type="dcterms:W3CDTF">2020-11-22T05:51:44Z</dcterms:created>
  <dcterms:modified xsi:type="dcterms:W3CDTF">2020-12-08T02:46:17Z</dcterms:modified>
</cp:coreProperties>
</file>