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2" r:id="rId3"/>
    <p:sldId id="263" r:id="rId4"/>
    <p:sldId id="274" r:id="rId5"/>
    <p:sldId id="277" r:id="rId6"/>
    <p:sldId id="265" r:id="rId7"/>
    <p:sldId id="259" r:id="rId8"/>
    <p:sldId id="260" r:id="rId9"/>
    <p:sldId id="261" r:id="rId10"/>
    <p:sldId id="273" r:id="rId11"/>
    <p:sldId id="275" r:id="rId12"/>
    <p:sldId id="257" r:id="rId13"/>
    <p:sldId id="258" r:id="rId14"/>
    <p:sldId id="267" r:id="rId15"/>
    <p:sldId id="276" r:id="rId16"/>
    <p:sldId id="278" r:id="rId17"/>
    <p:sldId id="269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39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835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049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1743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4384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074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357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78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30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87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069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2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66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32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114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33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164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0595" y="764704"/>
            <a:ext cx="5826719" cy="2664296"/>
          </a:xfrm>
        </p:spPr>
        <p:txBody>
          <a:bodyPr/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Самопрезентация деятельности краевой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инновационной площадки 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dirty="0" smtClean="0">
                <a:solidFill>
                  <a:srgbClr val="002060"/>
                </a:solidFill>
              </a:rPr>
              <a:t>«Лаборатория успешного обучения»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МБОУ лицей «Вектор»</a:t>
            </a:r>
          </a:p>
          <a:p>
            <a:r>
              <a:rPr lang="ru-RU" sz="2400" dirty="0" smtClean="0"/>
              <a:t>23 ноября 2016 г.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15917"/>
            <a:ext cx="1710267" cy="171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88641"/>
            <a:ext cx="644750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Технологическая карта урока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312012"/>
              </p:ext>
            </p:extLst>
          </p:nvPr>
        </p:nvGraphicFramePr>
        <p:xfrm>
          <a:off x="508001" y="764705"/>
          <a:ext cx="8240462" cy="64956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80023"/>
                <a:gridCol w="1656184"/>
                <a:gridCol w="2304255"/>
              </a:tblGrid>
              <a:tr h="648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Деятельность учителя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9" marR="48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Деятельность ученика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9" marR="48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Методические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</a:rPr>
                        <a:t>приемы УУД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9" marR="48429" marT="0" marB="0"/>
                </a:tc>
              </a:tr>
              <a:tr h="29886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Операционно-деятельностный этап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9" marR="4842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40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Я предлагаю вам текст, из которого вы должны узнать, по каким деталям одежды определялось социальное положение хозяина халата.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Выберите из предложенного  текста  ключевые слова, которые содержат основную   информацию. Заполните схему</a:t>
                      </a:r>
                      <a:r>
                        <a:rPr lang="ru-RU" sz="20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9" marR="484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Читают текст, заполняют схему.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9" marR="4842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Прием СЧ: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Изучающее чтение.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Работа с ключевыми словами</a:t>
                      </a:r>
                    </a:p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Компрессия.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Познавательные УУД: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Поиск необходимой информации для выполнения учебных заданий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Представление информации в разных формах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9" marR="48429" marT="0" marB="0"/>
                </a:tc>
              </a:tr>
            </a:tbl>
          </a:graphicData>
        </a:graphic>
      </p:graphicFrame>
      <p:pic>
        <p:nvPicPr>
          <p:cNvPr id="6" name="Рисунок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8" t="22099" r="19257" b="32166"/>
          <a:stretch>
            <a:fillRect/>
          </a:stretch>
        </p:blipFill>
        <p:spPr bwMode="auto">
          <a:xfrm>
            <a:off x="1438926" y="5085184"/>
            <a:ext cx="3024337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28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332657"/>
            <a:ext cx="6447501" cy="5760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Отражение приемов СЧ в КТП по географии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750506"/>
              </p:ext>
            </p:extLst>
          </p:nvPr>
        </p:nvGraphicFramePr>
        <p:xfrm>
          <a:off x="178130" y="833888"/>
          <a:ext cx="8642343" cy="5835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2036"/>
                <a:gridCol w="3107688"/>
                <a:gridCol w="530581"/>
                <a:gridCol w="4472038"/>
              </a:tblGrid>
              <a:tr h="53589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Тема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Час 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Приемы смыслового чтения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03451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400" dirty="0" smtClean="0"/>
                        <a:t>1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География в жизни человека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Прием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компрессии</a:t>
                      </a:r>
                      <a:r>
                        <a:rPr lang="ru-RU" sz="18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текста: передача  </a:t>
                      </a: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целостной  сути текста в  рамках краткого абзаца.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1435" marR="51435" marT="0" marB="0"/>
                </a:tc>
              </a:tr>
              <a:tr h="39624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400" dirty="0" smtClean="0"/>
                        <a:t>2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География в древности.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Прием компрессии текста: представление содержания текста с помощью рисунка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</a:tr>
              <a:tr h="373698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400" dirty="0" smtClean="0"/>
                        <a:t>3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География в средние века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9624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400" dirty="0" smtClean="0"/>
                        <a:t>4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География сегодня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конспекта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68967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Мы во вселенной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Построение цепочки «ключевые понятия – смысловые ряды»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396244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400" dirty="0" smtClean="0"/>
                        <a:t>6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Движения Земли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 rowSpan="2"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Прием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послетекстовой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стратегии: прогнозирование последствий существования описанного явления.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</a:tr>
              <a:tr h="59971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Солнечный свет на Земле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L="68580" marR="68580" marT="34290" marB="3429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30585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400" dirty="0" smtClean="0"/>
                        <a:t>8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Обобщающий урок по теме «На какой Земле мы живем»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Интерпретация полученной информации в форме рассказа и иллюстраций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  <a:tr h="68264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ru-RU" sz="1400" dirty="0" smtClean="0"/>
                        <a:t>9</a:t>
                      </a:r>
                      <a:endParaRPr lang="ru-RU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Ориентирование на местности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Поисково-просмотровое чтение «островками»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435" marR="514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90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Курсы повышения квалификации</a:t>
            </a:r>
            <a:endParaRPr lang="ru-RU" dirty="0"/>
          </a:p>
        </p:txBody>
      </p:sp>
      <p:pic>
        <p:nvPicPr>
          <p:cNvPr id="1026" name="Picture 2" descr="C:\Users\админ\Desktop\IMG-20160927-WA00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1711"/>
          <a:stretch>
            <a:fillRect/>
          </a:stretch>
        </p:blipFill>
        <p:spPr bwMode="auto">
          <a:xfrm>
            <a:off x="395536" y="2276872"/>
            <a:ext cx="8240736" cy="36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esktop\IMG-20160927-WA0009.jpg"/>
          <p:cNvPicPr>
            <a:picLocks noChangeAspect="1" noChangeArrowheads="1"/>
          </p:cNvPicPr>
          <p:nvPr/>
        </p:nvPicPr>
        <p:blipFill>
          <a:blip r:embed="rId2"/>
          <a:srcRect l="33594" t="23611"/>
          <a:stretch>
            <a:fillRect/>
          </a:stretch>
        </p:blipFill>
        <p:spPr bwMode="auto">
          <a:xfrm>
            <a:off x="539552" y="1577389"/>
            <a:ext cx="7776864" cy="503209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9599" y="116632"/>
            <a:ext cx="6347713" cy="12961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Курсы повышения квалификации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\Pictures\2016-11-20\001.jpg"/>
          <p:cNvPicPr>
            <a:picLocks noChangeAspect="1" noChangeArrowheads="1"/>
          </p:cNvPicPr>
          <p:nvPr/>
        </p:nvPicPr>
        <p:blipFill>
          <a:blip r:embed="rId2"/>
          <a:srcRect t="22056" r="50000" b="23549"/>
          <a:stretch>
            <a:fillRect/>
          </a:stretch>
        </p:blipFill>
        <p:spPr bwMode="auto">
          <a:xfrm>
            <a:off x="527536" y="428604"/>
            <a:ext cx="7973554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50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1" y="188641"/>
            <a:ext cx="6447501" cy="720080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>
                <a:solidFill>
                  <a:srgbClr val="92D050"/>
                </a:solidFill>
              </a:rPr>
              <a:t>Результаты анкетирования</a:t>
            </a:r>
            <a:endParaRPr lang="ru-RU" u="sng" dirty="0">
              <a:solidFill>
                <a:srgbClr val="92D050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2913544"/>
              </p:ext>
            </p:extLst>
          </p:nvPr>
        </p:nvGraphicFramePr>
        <p:xfrm>
          <a:off x="363142" y="998897"/>
          <a:ext cx="7881267" cy="672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089"/>
                <a:gridCol w="2627089"/>
                <a:gridCol w="2627089"/>
              </a:tblGrid>
              <a:tr h="291154"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регулятивные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коммуникативные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познавательные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52352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Контролировать свои действия.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Научился чувствовать себя уверенным.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Концентрировать внимание.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3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3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Общаться с одноклассниками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Подружился с другими.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Нашел общий язык с учителем.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Совместно обсуждать.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Работать командой.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Договариваться.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Доверять  учителю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Понимать текст.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Работать с информацией.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Составлять</a:t>
                      </a:r>
                      <a:r>
                        <a:rPr lang="ru-RU" sz="2300" baseline="0" dirty="0" smtClean="0"/>
                        <a:t> схемы.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baseline="0" dirty="0" smtClean="0"/>
                        <a:t>Составлять план текста.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Написанная статья.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Интервью.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 smtClean="0"/>
                        <a:t>Составлять конспект.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300" dirty="0" smtClean="0"/>
                        <a:t>Работать с документами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300" baseline="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300" baseline="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300" dirty="0" smtClean="0"/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23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9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260648"/>
            <a:ext cx="6914729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Передовые методики и лучшие практики по русскому языку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t="38365" b="4428"/>
          <a:stretch/>
        </p:blipFill>
        <p:spPr bwMode="auto">
          <a:xfrm>
            <a:off x="609600" y="1340768"/>
            <a:ext cx="7994848" cy="5328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392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3264762"/>
              </p:ext>
            </p:extLst>
          </p:nvPr>
        </p:nvGraphicFramePr>
        <p:xfrm>
          <a:off x="539552" y="764704"/>
          <a:ext cx="7977465" cy="5428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581"/>
                <a:gridCol w="1165365"/>
                <a:gridCol w="5686519"/>
              </a:tblGrid>
              <a:tr h="630786">
                <a:tc>
                  <a:txBody>
                    <a:bodyPr/>
                    <a:lstStyle/>
                    <a:p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часы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</a:t>
                      </a:r>
                      <a:endParaRPr lang="ru-RU" dirty="0"/>
                    </a:p>
                  </a:txBody>
                  <a:tcPr/>
                </a:tc>
              </a:tr>
              <a:tr h="11994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Стратегии чтения</a:t>
                      </a:r>
                      <a:endParaRPr lang="ru-RU" sz="2400" dirty="0"/>
                    </a:p>
                  </a:txBody>
                  <a:tcPr/>
                </a:tc>
              </a:tr>
              <a:tr h="11994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Преобразование и интерпретация информации</a:t>
                      </a:r>
                      <a:endParaRPr lang="ru-RU" sz="2400" dirty="0"/>
                    </a:p>
                  </a:txBody>
                  <a:tcPr/>
                </a:tc>
              </a:tr>
              <a:tr h="11994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Оценка информации, 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работа с устными текстами</a:t>
                      </a:r>
                      <a:endParaRPr lang="ru-RU" sz="2400" dirty="0"/>
                    </a:p>
                  </a:txBody>
                  <a:tcPr/>
                </a:tc>
              </a:tr>
              <a:tr h="11994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Создание собственных текстов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6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Autofit/>
          </a:bodyPr>
          <a:lstStyle/>
          <a:p>
            <a:endParaRPr lang="en-US" sz="3600" dirty="0" smtClean="0"/>
          </a:p>
          <a:p>
            <a:r>
              <a:rPr lang="ru-RU" sz="3600" dirty="0" smtClean="0"/>
              <a:t>Будь </a:t>
            </a:r>
            <a:r>
              <a:rPr lang="ru-RU" sz="3600" dirty="0"/>
              <a:t>первым и сделай эту технологию стандартом в отрасли</a:t>
            </a:r>
            <a:r>
              <a:rPr lang="ru-RU" sz="3600" dirty="0" smtClean="0"/>
              <a:t>...</a:t>
            </a:r>
            <a:endParaRPr lang="en-US" sz="3600" dirty="0" smtClean="0"/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            </a:t>
            </a:r>
            <a:r>
              <a:rPr lang="ru-RU" sz="3600" dirty="0" smtClean="0"/>
              <a:t>Стив Джобс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4610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5" y="765175"/>
            <a:ext cx="7200800" cy="5360988"/>
          </a:xfrm>
        </p:spPr>
        <p:txBody>
          <a:bodyPr>
            <a:norm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ru-RU" sz="2800" b="1" dirty="0" smtClean="0"/>
              <a:t>Идеей </a:t>
            </a:r>
            <a:r>
              <a:rPr lang="ru-RU" sz="2800" b="1" dirty="0"/>
              <a:t>нашей</a:t>
            </a:r>
            <a:r>
              <a:rPr lang="ru-RU" sz="2800" dirty="0"/>
              <a:t>  инновации </a:t>
            </a:r>
            <a:endParaRPr lang="en-US" sz="2800" dirty="0" smtClean="0"/>
          </a:p>
          <a:p>
            <a:pPr marL="0" indent="0" algn="ctr">
              <a:buNone/>
            </a:pPr>
            <a:r>
              <a:rPr lang="ru-RU" sz="2800" dirty="0" smtClean="0"/>
              <a:t>стала разработка и апробация </a:t>
            </a:r>
            <a:r>
              <a:rPr lang="ru-RU" sz="2800" dirty="0"/>
              <a:t>образовательных практик формирования и развития умений смыслового чтения как инструментальной  основы   формирования универсальных учебных действий.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97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440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Инновационная деятельность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599" y="1772816"/>
            <a:ext cx="6347714" cy="426854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2015 год - «Лаборатория </a:t>
            </a:r>
            <a:r>
              <a:rPr lang="ru-RU" sz="2400" dirty="0"/>
              <a:t>успешного обучения: формирование стратегии смыслового чтения» под патронажем кафедры теории и методики обучения  ХК ИРО (Фисенко Т.И., </a:t>
            </a:r>
            <a:r>
              <a:rPr lang="ru-RU" sz="2400" dirty="0" err="1"/>
              <a:t>Паневина</a:t>
            </a:r>
            <a:r>
              <a:rPr lang="ru-RU" sz="2400" dirty="0"/>
              <a:t> Г.М</a:t>
            </a:r>
            <a:r>
              <a:rPr lang="ru-RU" sz="2400" dirty="0" smtClean="0"/>
              <a:t>.)</a:t>
            </a:r>
          </a:p>
          <a:p>
            <a:r>
              <a:rPr lang="ru-RU" sz="2400" dirty="0" smtClean="0"/>
              <a:t>2016 год - база </a:t>
            </a:r>
            <a:r>
              <a:rPr lang="ru-RU" sz="2400" dirty="0"/>
              <a:t>Федеральной </a:t>
            </a:r>
            <a:r>
              <a:rPr lang="ru-RU" sz="2400" dirty="0" err="1"/>
              <a:t>стажировочной</a:t>
            </a:r>
            <a:r>
              <a:rPr lang="ru-RU" sz="2400" dirty="0"/>
              <a:t> площадки по направлению «Модернизация технологий и содержания обучения в соответствии с новым  ФГОС»</a:t>
            </a:r>
          </a:p>
        </p:txBody>
      </p:sp>
    </p:spTree>
    <p:extLst>
      <p:ext uri="{BB962C8B-B14F-4D97-AF65-F5344CB8AC3E}">
        <p14:creationId xmlns:p14="http://schemas.microsoft.com/office/powerpoint/2010/main" val="114371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5977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Обновление нормативно-правовой базы по инновационной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Приказы «О работе КИП», «О создании экспериментальных групп», «О работе ФСП» </a:t>
            </a:r>
          </a:p>
          <a:p>
            <a:r>
              <a:rPr lang="ru-RU" sz="2400" dirty="0" smtClean="0"/>
              <a:t>Положение «Об организации инновационной деятельности», «О деятельности ФБП» </a:t>
            </a:r>
          </a:p>
          <a:p>
            <a:r>
              <a:rPr lang="ru-RU" sz="2400" dirty="0" smtClean="0"/>
              <a:t>План деятельности КИП, ФБП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0807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1640" y="387039"/>
            <a:ext cx="4320480" cy="624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93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32656"/>
            <a:ext cx="6347713" cy="129614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«Стратегии смыслового чтения и работа с текстом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tretch/>
        </p:blipFill>
        <p:spPr bwMode="auto">
          <a:xfrm>
            <a:off x="609600" y="1988840"/>
            <a:ext cx="7058744" cy="4248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200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iceumvector.ru/innovacii/IMG-20160229-WA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892" y="188640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Семинары для учителей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505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liceumvector.ru/innovacii/IMG-20160229-WA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416824" cy="556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/>
              <a:t>Семинары для учителей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92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ceumvector.ru/innovacii/IMG-20160229-WA0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7037355" cy="527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/>
              <a:t>Семинары для учителей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81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215</TotalTime>
  <Words>466</Words>
  <Application>Microsoft Office PowerPoint</Application>
  <PresentationFormat>Экран (4:3)</PresentationFormat>
  <Paragraphs>121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Грань</vt:lpstr>
      <vt:lpstr>Самопрезентация деятельности краевой инновационной площадки  «Лаборатория успешного обучения»</vt:lpstr>
      <vt:lpstr>Презентация PowerPoint</vt:lpstr>
      <vt:lpstr>Инновационная деятельность</vt:lpstr>
      <vt:lpstr>Обновление нормативно-правовой базы по инновационной деятельности</vt:lpstr>
      <vt:lpstr>Презентация PowerPoint</vt:lpstr>
      <vt:lpstr>«Стратегии смыслового чтения и работа с текстом»</vt:lpstr>
      <vt:lpstr>Семинары для учителей</vt:lpstr>
      <vt:lpstr>Семинары для учителей</vt:lpstr>
      <vt:lpstr>Семинары для учителей</vt:lpstr>
      <vt:lpstr>Технологическая карта урока</vt:lpstr>
      <vt:lpstr>Отражение приемов СЧ в КТП по географии</vt:lpstr>
      <vt:lpstr>Курсы повышения квалификации</vt:lpstr>
      <vt:lpstr>Курсы повышения квалификации</vt:lpstr>
      <vt:lpstr>Презентация PowerPoint</vt:lpstr>
      <vt:lpstr>Результаты анкетирования</vt:lpstr>
      <vt:lpstr>Передовые методики и лучшие практики по русскому языку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desktop</cp:lastModifiedBy>
  <cp:revision>26</cp:revision>
  <dcterms:created xsi:type="dcterms:W3CDTF">2016-11-20T07:59:49Z</dcterms:created>
  <dcterms:modified xsi:type="dcterms:W3CDTF">2016-11-12T16:36:42Z</dcterms:modified>
</cp:coreProperties>
</file>