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3/17/2016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3/17/2016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8000" dirty="0" smtClean="0"/>
              <a:t>Проект </a:t>
            </a:r>
            <a:br>
              <a:rPr lang="ru-RU" sz="8000" dirty="0" smtClean="0"/>
            </a:br>
            <a:r>
              <a:rPr lang="ru-RU" sz="8000" dirty="0" smtClean="0"/>
              <a:t>«Я шагаю к профессии»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8" y="4458149"/>
            <a:ext cx="4209153" cy="2399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46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6736" y="174389"/>
            <a:ext cx="11571890" cy="160934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Направление развития личности– социальное </a:t>
            </a:r>
            <a:br>
              <a:rPr lang="ru-RU" sz="3600" dirty="0" smtClean="0"/>
            </a:br>
            <a:r>
              <a:rPr lang="ru-RU" sz="3600" dirty="0" smtClean="0"/>
              <a:t>«Компас самоопределения)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050" y="1600199"/>
            <a:ext cx="11315700" cy="512717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/>
              <a:t>Видение:</a:t>
            </a:r>
            <a:endParaRPr lang="ru-RU" sz="2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Каждый школьник имеет возможность попробовать себя в разных профессиях и сферах, в т</a:t>
            </a:r>
            <a:r>
              <a:rPr lang="ru-RU" sz="2400" dirty="0" smtClean="0"/>
              <a:t>. ч</a:t>
            </a:r>
            <a:r>
              <a:rPr lang="ru-RU" sz="2400" dirty="0"/>
              <a:t>. профессиях будущего, обучаясь у профессионалов; а также углубленно освоить и даже получить к окончанию школы профессию.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/>
              <a:t>Цели программы:</a:t>
            </a:r>
            <a:endParaRPr lang="ru-RU" sz="2400" dirty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/>
              <a:t>Создание новых возможностей для профориентации и освоения школьниками современных и будущих профессиональных компетенций на основе инструментов движения </a:t>
            </a:r>
            <a:r>
              <a:rPr lang="en-US" sz="2400" dirty="0"/>
              <a:t>Junior</a:t>
            </a:r>
            <a:r>
              <a:rPr lang="ru-RU" sz="2400" dirty="0" err="1"/>
              <a:t>Skills</a:t>
            </a:r>
            <a:r>
              <a:rPr lang="ru-RU" sz="2400" dirty="0"/>
              <a:t> с опорой на передовой опыт лучших школ района, края.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/>
              <a:t>Ресурсы: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/>
              <a:t>договора </a:t>
            </a:r>
            <a:r>
              <a:rPr lang="ru-RU" sz="2400" dirty="0"/>
              <a:t>с </a:t>
            </a:r>
            <a:r>
              <a:rPr lang="ru-RU" sz="2400" dirty="0" smtClean="0"/>
              <a:t>предприятиями (ОАО «</a:t>
            </a:r>
            <a:r>
              <a:rPr lang="ru-RU" sz="2400" dirty="0" err="1" smtClean="0"/>
              <a:t>Ургалуголь</a:t>
            </a:r>
            <a:r>
              <a:rPr lang="ru-RU" sz="2400" dirty="0" smtClean="0"/>
              <a:t>», ДВЖД, КГБУЗ «Районная больница», ГИБДД, Следственное управление района), родители</a:t>
            </a:r>
            <a:r>
              <a:rPr lang="ru-RU" sz="2400" dirty="0"/>
              <a:t>,</a:t>
            </a:r>
            <a:r>
              <a:rPr lang="ru-RU" sz="2400" dirty="0" smtClean="0"/>
              <a:t> педагоги, педагоги-психологи, МСП ЦПП, Центр занятости, создание бизнес-центра…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13229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018469"/>
              </p:ext>
            </p:extLst>
          </p:nvPr>
        </p:nvGraphicFramePr>
        <p:xfrm>
          <a:off x="440872" y="386801"/>
          <a:ext cx="11348357" cy="5893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4592"/>
                <a:gridCol w="2808515"/>
                <a:gridCol w="4056062"/>
                <a:gridCol w="3659188"/>
              </a:tblGrid>
              <a:tr h="96615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Класс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34" marR="38034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Содержание 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34" marR="38034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Формы реализации содержания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34" marR="38034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Ресурсы 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34" marR="38034" marT="0" marB="0"/>
                </a:tc>
              </a:tr>
              <a:tr h="1635169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34" marR="38034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очное/ заочное знакомство с профессиями района, края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34" marR="38034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Лекции, классные часы, беседы, ознакомительные экскурсии (предприятия поселка, музей, библиотеки)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34" marR="38034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 договора с предприятиями,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 родители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- работники культуры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34" marR="38034" marT="0" marB="0"/>
                </a:tc>
              </a:tr>
              <a:tr h="2898476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34" marR="38034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1125" algn="l"/>
                        </a:tabLst>
                      </a:pPr>
                      <a:r>
                        <a:rPr lang="ru-RU" sz="2400">
                          <a:effectLst/>
                        </a:rPr>
                        <a:t>- последовательное формирование профориентационных компетенций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34" marR="38034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Лекции, классные часы, встречи с людьми трудовых династий, уроки технологии, психологические тренинги, тесты на выявление склонностей и способностей к виду деятельности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34" marR="38034" marT="0" marB="0"/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400" dirty="0" smtClean="0">
                          <a:effectLst/>
                        </a:rPr>
                        <a:t>Книги по профориентации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400" dirty="0" smtClean="0">
                          <a:effectLst/>
                        </a:rPr>
                        <a:t>Сайт «Компас самоопределения)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- </a:t>
                      </a:r>
                      <a:r>
                        <a:rPr lang="ru-RU" sz="2400" dirty="0">
                          <a:effectLst/>
                        </a:rPr>
                        <a:t>договора с предприятиями,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родители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педагоги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педагоги-психологи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034" marR="3803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896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084096"/>
              </p:ext>
            </p:extLst>
          </p:nvPr>
        </p:nvGraphicFramePr>
        <p:xfrm>
          <a:off x="403902" y="655147"/>
          <a:ext cx="11145327" cy="5486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6877"/>
                <a:gridCol w="5641522"/>
                <a:gridCol w="4576928"/>
              </a:tblGrid>
              <a:tr h="200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Класс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8" marR="33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Содержание 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8" marR="33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Формы реализации содержания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8" marR="33808" marT="0" marB="0"/>
                </a:tc>
              </a:tr>
              <a:tr h="32386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7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8" marR="3380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Формирование профессионально-ориентированных </a:t>
                      </a:r>
                      <a:r>
                        <a:rPr lang="ru-RU" sz="2400" dirty="0" err="1">
                          <a:effectLst/>
                        </a:rPr>
                        <a:t>СЗУНов</a:t>
                      </a:r>
                      <a:r>
                        <a:rPr lang="ru-RU" sz="2400" dirty="0">
                          <a:effectLst/>
                        </a:rPr>
                        <a:t>: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соотнесение интересов и склонностей со способностями,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формирование успешного опыта создания полезных продуктов в результате практической деятельности и на этой основе мотива стремления к успеху в деятельности,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проверка способностей в социально-значимых видах деятельности. 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-выработка нравственного отношения к людям разных сословий и профессий. </a:t>
                      </a:r>
                    </a:p>
                  </a:txBody>
                  <a:tcPr marL="33808" marR="33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- факультативы с привлечением специалистов предприятий 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- </a:t>
                      </a:r>
                      <a:r>
                        <a:rPr lang="ru-RU" sz="2400" dirty="0">
                          <a:effectLst/>
                        </a:rPr>
                        <a:t>профессиональные тесты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- </a:t>
                      </a:r>
                      <a:r>
                        <a:rPr lang="ru-RU" sz="2400" dirty="0">
                          <a:effectLst/>
                        </a:rPr>
                        <a:t>система ориентационных проектов,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реализуемых во внеклассной деятельности.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- </a:t>
                      </a:r>
                      <a:r>
                        <a:rPr lang="ru-RU" sz="2400" dirty="0">
                          <a:effectLst/>
                        </a:rPr>
                        <a:t>социальные практики (помощь ветеранам труда)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 </a:t>
                      </a:r>
                      <a:r>
                        <a:rPr lang="ru-RU" sz="2400" dirty="0" smtClean="0">
                          <a:effectLst/>
                        </a:rPr>
                        <a:t>- </a:t>
                      </a:r>
                      <a:r>
                        <a:rPr lang="ru-RU" sz="2400" dirty="0">
                          <a:effectLst/>
                        </a:rPr>
                        <a:t>родительские мастер-классы по профессиям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8" marR="338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84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543139"/>
              </p:ext>
            </p:extLst>
          </p:nvPr>
        </p:nvGraphicFramePr>
        <p:xfrm>
          <a:off x="310243" y="231539"/>
          <a:ext cx="11552465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9180"/>
                <a:gridCol w="4425902"/>
                <a:gridCol w="6157383"/>
              </a:tblGrid>
              <a:tr h="2001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 smtClean="0">
                          <a:effectLst/>
                        </a:rPr>
                        <a:t>Класс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8" marR="33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Содержание 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8" marR="33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Формы реализации содержания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8" marR="33808" marT="0" marB="0"/>
                </a:tc>
              </a:tr>
              <a:tr h="28325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8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8" marR="33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- формирование профессиональной направленности,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- определение мотивов и личностных смыслов в выбираемых сферах профессиональной деятельности,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- определение границ своих возможностей и ограничений.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- формирование образа “идеальной” профессии и разработка профессионального личного плана.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>
                          <a:effectLst/>
                        </a:rPr>
                        <a:t>- проверка своих возможностей и ограничений в выбираемых видах профессиональной деятельности</a:t>
                      </a:r>
                      <a:endParaRPr lang="ru-RU" sz="2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8" marR="33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- социальная практика (</a:t>
                      </a:r>
                      <a:r>
                        <a:rPr lang="ru-RU" sz="2200" dirty="0" err="1">
                          <a:effectLst/>
                        </a:rPr>
                        <a:t>волонтерство</a:t>
                      </a:r>
                      <a:r>
                        <a:rPr lang="ru-RU" sz="2200" dirty="0">
                          <a:effectLst/>
                        </a:rPr>
                        <a:t> в рамках программы «Чистый поселок», летнее трудоустройство на ОАО «</a:t>
                      </a:r>
                      <a:r>
                        <a:rPr lang="ru-RU" sz="2200" dirty="0" err="1">
                          <a:effectLst/>
                        </a:rPr>
                        <a:t>Ургалуголь</a:t>
                      </a:r>
                      <a:r>
                        <a:rPr lang="ru-RU" sz="2200" dirty="0">
                          <a:effectLst/>
                        </a:rPr>
                        <a:t>», ЧП «Цветы», индивидуальное предпринимательство: поделки своими руками (</a:t>
                      </a:r>
                      <a:r>
                        <a:rPr lang="ru-RU" sz="2200" dirty="0" err="1">
                          <a:effectLst/>
                        </a:rPr>
                        <a:t>скрапбукинг</a:t>
                      </a:r>
                      <a:r>
                        <a:rPr lang="ru-RU" sz="2200" dirty="0">
                          <a:effectLst/>
                        </a:rPr>
                        <a:t>, мыловарение, растениеводство, компьютерный сервис и т.д.)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- образовательные экскурсии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- система </a:t>
                      </a:r>
                      <a:r>
                        <a:rPr lang="ru-RU" sz="2200" dirty="0" err="1">
                          <a:effectLst/>
                        </a:rPr>
                        <a:t>предпрофильных</a:t>
                      </a:r>
                      <a:r>
                        <a:rPr lang="ru-RU" sz="2200" dirty="0">
                          <a:effectLst/>
                        </a:rPr>
                        <a:t> элективных мини-курсов профессиональной направленности (курсы «Основы психолого-педагогических знаний»)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200" dirty="0">
                          <a:effectLst/>
                        </a:rPr>
                        <a:t>- творческие конкурсы профессионально-практической направленности (районные конференции, краевые научно-практические конференции, краевые фестивали и выставки)</a:t>
                      </a:r>
                      <a:endParaRPr lang="ru-RU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8" marR="338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34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797462"/>
              </p:ext>
            </p:extLst>
          </p:nvPr>
        </p:nvGraphicFramePr>
        <p:xfrm>
          <a:off x="57150" y="146959"/>
          <a:ext cx="12066815" cy="65662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1937"/>
                <a:gridCol w="4931228"/>
                <a:gridCol w="6343650"/>
              </a:tblGrid>
              <a:tr h="2944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Класс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8" marR="33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Содержание 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8" marR="3380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Формы реализации содержания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808" marR="33808" marT="0" marB="0"/>
                </a:tc>
              </a:tr>
              <a:tr h="62614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уточнение выбираемой профессии обучения, корректировка и конкретизация личного проф. плана и способов овладения профессией. 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реализация профессиональных проб и профессионально ориентированных проектов.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Формирование учащимися собственной жизненной позиции на этапе первичного профессионального выбора и проектирования успешной карьеры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-построение учащимися личной профессиональной перспективы (включая альтернативные варианты построения образовательной и профессиональной траектории).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Исследование регионального рынка труда, рынка профессий, рынка образовательных услуг. Принятие осознанного решения о выборе профиля обучения или учреждения СПО. 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профессиональные пробы (День тени)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посещение </a:t>
                      </a:r>
                      <a:r>
                        <a:rPr lang="ru-RU" sz="19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профконсультационного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центра (консультации, тесты, семинары, Очно-заочная психолого-педагогическая школа)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элективные курсы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Творческие конкурсы профессионально-практической направленности (веб-</a:t>
                      </a:r>
                      <a:r>
                        <a:rPr lang="ru-RU" sz="19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квесты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профессиональной направленности, марафон предприимчивости, фестивали робототехники, Конференция социальных проектов)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менторская поддержка и </a:t>
                      </a:r>
                      <a:r>
                        <a:rPr lang="ru-RU" sz="19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допрофессиональная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подготовка со стороны предприятий (взаимодействие с ОАО «</a:t>
                      </a:r>
                      <a:r>
                        <a:rPr lang="ru-RU" sz="19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Ургалуголь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», ДВЖД, предприятиями района (леспромхозы, лесхозы, лесозаготовка и т.д.)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9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профориентационные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лагеря (сотрудничество с Детской железной дорогой, СУЭК, Санкт-Петербургский горнотехнический институт)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Дни открытых дверей (ВУЗы, предприятия), ярмарка профессий (представители СПО, НПО, ВПО </a:t>
                      </a:r>
                      <a:r>
                        <a:rPr lang="ru-RU" sz="19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г.Хабаровска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9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г.Комсомольска</a:t>
                      </a: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-на-Амуре, ЕАО Биробиджан)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встречи с работниками Службы занятости</a:t>
                      </a:r>
                      <a:endParaRPr lang="ru-RU" sz="1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31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TM03090434[[fn=Дерево]]</Template>
  <TotalTime>87</TotalTime>
  <Words>636</Words>
  <Application>Microsoft Office PowerPoint</Application>
  <PresentationFormat>Произвольный</PresentationFormat>
  <Paragraphs>72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Дерево</vt:lpstr>
      <vt:lpstr>Проект  «Я шагаю к профессии»</vt:lpstr>
      <vt:lpstr>Направление развития личности– социальное  «Компас самоопределения)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«»</dc:title>
  <dc:creator>Пользователь</dc:creator>
  <cp:lastModifiedBy>  Жога Татьяна Николаевна</cp:lastModifiedBy>
  <cp:revision>7</cp:revision>
  <dcterms:created xsi:type="dcterms:W3CDTF">2016-03-16T02:47:30Z</dcterms:created>
  <dcterms:modified xsi:type="dcterms:W3CDTF">2016-03-17T00:27:03Z</dcterms:modified>
</cp:coreProperties>
</file>