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1" r:id="rId3"/>
    <p:sldId id="272" r:id="rId4"/>
    <p:sldId id="257" r:id="rId5"/>
    <p:sldId id="274" r:id="rId6"/>
    <p:sldId id="276" r:id="rId7"/>
    <p:sldId id="277" r:id="rId8"/>
    <p:sldId id="260" r:id="rId9"/>
    <p:sldId id="278" r:id="rId10"/>
    <p:sldId id="286" r:id="rId11"/>
    <p:sldId id="279" r:id="rId12"/>
    <p:sldId id="289" r:id="rId13"/>
    <p:sldId id="280" r:id="rId14"/>
    <p:sldId id="287" r:id="rId15"/>
    <p:sldId id="288" r:id="rId16"/>
    <p:sldId id="281" r:id="rId17"/>
    <p:sldId id="282" r:id="rId18"/>
    <p:sldId id="285" r:id="rId19"/>
    <p:sldId id="283" r:id="rId20"/>
    <p:sldId id="284" r:id="rId21"/>
  </p:sldIdLst>
  <p:sldSz cx="9144000" cy="5143500" type="screen16x9"/>
  <p:notesSz cx="6858000" cy="9144000"/>
  <p:custDataLst>
    <p:tags r:id="rId2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68" d="100"/>
          <a:sy n="68" d="100"/>
        </p:scale>
        <p:origin x="-1446" y="-462"/>
      </p:cViewPr>
      <p:guideLst>
        <p:guide orient="horz" pos="162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0D9B2D-BA19-4C77-A3F4-65FDED2C8D56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CA2397-FB59-4271-8A22-3EEE7E1186AA}">
      <dgm:prSet/>
      <dgm:spPr/>
      <dgm:t>
        <a:bodyPr/>
        <a:lstStyle/>
        <a:p>
          <a:endParaRPr lang="ru-RU"/>
        </a:p>
      </dgm:t>
    </dgm:pt>
    <dgm:pt modelId="{32ABEB4A-C9E3-447D-AB1C-40B7AA07C1A6}" type="parTrans" cxnId="{A11E1C51-C50A-4099-9B1D-DAF5DDC3B248}">
      <dgm:prSet/>
      <dgm:spPr/>
      <dgm:t>
        <a:bodyPr/>
        <a:lstStyle/>
        <a:p>
          <a:endParaRPr lang="ru-RU"/>
        </a:p>
      </dgm:t>
    </dgm:pt>
    <dgm:pt modelId="{22DA62C2-41F2-42CE-8B18-3D8E6E057683}" type="sibTrans" cxnId="{A11E1C51-C50A-4099-9B1D-DAF5DDC3B248}">
      <dgm:prSet/>
      <dgm:spPr>
        <a:blipFill>
          <a:blip xmlns:r="http://schemas.openxmlformats.org/officeDocument/2006/relationships" r:embed="rId1">
            <a:lum bright="9000" contrast="14000"/>
          </a:blip>
          <a:srcRect/>
          <a:stretch>
            <a:fillRect l="-15000" r="-15000"/>
          </a:stretch>
        </a:blipFill>
      </dgm:spPr>
      <dgm:t>
        <a:bodyPr/>
        <a:lstStyle/>
        <a:p>
          <a:endParaRPr lang="ru-RU"/>
        </a:p>
      </dgm:t>
    </dgm:pt>
    <dgm:pt modelId="{1864970B-BAF4-4B52-BA31-F765833817DA}" type="pres">
      <dgm:prSet presAssocID="{3F0D9B2D-BA19-4C77-A3F4-65FDED2C8D56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485E13F3-8AD8-4243-A0DD-39600C5428D3}" type="pres">
      <dgm:prSet presAssocID="{2CCA2397-FB59-4271-8A22-3EEE7E1186AA}" presName="text1" presStyleCnt="0"/>
      <dgm:spPr/>
    </dgm:pt>
    <dgm:pt modelId="{735981F0-D083-4283-B33B-5796982EB9EE}" type="pres">
      <dgm:prSet presAssocID="{2CCA2397-FB59-4271-8A22-3EEE7E1186AA}" presName="textRepeatNode" presStyleLbl="alignNode1" presStyleIdx="0" presStyleCnt="1" custScaleX="58913" custScaleY="64085" custLinFactNeighborX="24450" custLinFactNeighborY="-973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2C3249-4466-4F0E-8EFE-71B3B6E144C0}" type="pres">
      <dgm:prSet presAssocID="{2CCA2397-FB59-4271-8A22-3EEE7E1186AA}" presName="textaccent1" presStyleCnt="0"/>
      <dgm:spPr/>
    </dgm:pt>
    <dgm:pt modelId="{FF638DF0-BF06-4C41-AF4E-EAC227214828}" type="pres">
      <dgm:prSet presAssocID="{2CCA2397-FB59-4271-8A22-3EEE7E1186AA}" presName="accentRepeatNode" presStyleLbl="solidAlignAcc1" presStyleIdx="0" presStyleCnt="2" custScaleX="64871" custScaleY="66730" custLinFactX="353142" custLinFactY="-200000" custLinFactNeighborX="400000" custLinFactNeighborY="-267569"/>
      <dgm:spPr/>
      <dgm:t>
        <a:bodyPr/>
        <a:lstStyle/>
        <a:p>
          <a:endParaRPr lang="ru-RU"/>
        </a:p>
      </dgm:t>
    </dgm:pt>
    <dgm:pt modelId="{9C979EA0-BD00-4A16-9F31-1C2776F40181}" type="pres">
      <dgm:prSet presAssocID="{22DA62C2-41F2-42CE-8B18-3D8E6E057683}" presName="image1" presStyleCnt="0"/>
      <dgm:spPr/>
    </dgm:pt>
    <dgm:pt modelId="{F77F8DFD-4592-437F-BDFC-49B763E1E89D}" type="pres">
      <dgm:prSet presAssocID="{22DA62C2-41F2-42CE-8B18-3D8E6E057683}" presName="imageRepeatNode" presStyleLbl="alignAcc1" presStyleIdx="0" presStyleCnt="1" custScaleX="56861" custScaleY="59404" custLinFactX="2484" custLinFactNeighborX="100000" custLinFactNeighborY="-29884"/>
      <dgm:spPr/>
      <dgm:t>
        <a:bodyPr/>
        <a:lstStyle/>
        <a:p>
          <a:endParaRPr lang="ru-RU"/>
        </a:p>
      </dgm:t>
    </dgm:pt>
    <dgm:pt modelId="{9AD10C08-C78F-4F92-8E80-62B6E6F28B29}" type="pres">
      <dgm:prSet presAssocID="{22DA62C2-41F2-42CE-8B18-3D8E6E057683}" presName="imageaccent1" presStyleCnt="0"/>
      <dgm:spPr/>
    </dgm:pt>
    <dgm:pt modelId="{1D445EB6-1378-4851-8E27-918FA3E75D10}" type="pres">
      <dgm:prSet presAssocID="{22DA62C2-41F2-42CE-8B18-3D8E6E057683}" presName="accentRepeatNode" presStyleLbl="solidAlignAcc1" presStyleIdx="1" presStyleCnt="2" custLinFactX="200000" custLinFactY="-400000" custLinFactNeighborX="257516" custLinFactNeighborY="-423686"/>
      <dgm:spPr/>
    </dgm:pt>
  </dgm:ptLst>
  <dgm:cxnLst>
    <dgm:cxn modelId="{C20FE0A7-272B-4199-A1C0-43975AE36244}" type="presOf" srcId="{22DA62C2-41F2-42CE-8B18-3D8E6E057683}" destId="{F77F8DFD-4592-437F-BDFC-49B763E1E89D}" srcOrd="0" destOrd="0" presId="urn:microsoft.com/office/officeart/2008/layout/HexagonCluster"/>
    <dgm:cxn modelId="{D3BACEFD-D077-433F-855F-2A3DB73728F3}" type="presOf" srcId="{2CCA2397-FB59-4271-8A22-3EEE7E1186AA}" destId="{735981F0-D083-4283-B33B-5796982EB9EE}" srcOrd="0" destOrd="0" presId="urn:microsoft.com/office/officeart/2008/layout/HexagonCluster"/>
    <dgm:cxn modelId="{175504DE-75EC-45A3-9817-1291DEB53560}" type="presOf" srcId="{3F0D9B2D-BA19-4C77-A3F4-65FDED2C8D56}" destId="{1864970B-BAF4-4B52-BA31-F765833817DA}" srcOrd="0" destOrd="0" presId="urn:microsoft.com/office/officeart/2008/layout/HexagonCluster"/>
    <dgm:cxn modelId="{A11E1C51-C50A-4099-9B1D-DAF5DDC3B248}" srcId="{3F0D9B2D-BA19-4C77-A3F4-65FDED2C8D56}" destId="{2CCA2397-FB59-4271-8A22-3EEE7E1186AA}" srcOrd="0" destOrd="0" parTransId="{32ABEB4A-C9E3-447D-AB1C-40B7AA07C1A6}" sibTransId="{22DA62C2-41F2-42CE-8B18-3D8E6E057683}"/>
    <dgm:cxn modelId="{037FE39C-184D-4707-AF65-51D818310251}" type="presParOf" srcId="{1864970B-BAF4-4B52-BA31-F765833817DA}" destId="{485E13F3-8AD8-4243-A0DD-39600C5428D3}" srcOrd="0" destOrd="0" presId="urn:microsoft.com/office/officeart/2008/layout/HexagonCluster"/>
    <dgm:cxn modelId="{813F9376-9E22-4BB6-9E20-AB7230BE5FD3}" type="presParOf" srcId="{485E13F3-8AD8-4243-A0DD-39600C5428D3}" destId="{735981F0-D083-4283-B33B-5796982EB9EE}" srcOrd="0" destOrd="0" presId="urn:microsoft.com/office/officeart/2008/layout/HexagonCluster"/>
    <dgm:cxn modelId="{FCA5EE09-60D2-492D-8F02-553804B5EFD3}" type="presParOf" srcId="{1864970B-BAF4-4B52-BA31-F765833817DA}" destId="{212C3249-4466-4F0E-8EFE-71B3B6E144C0}" srcOrd="1" destOrd="0" presId="urn:microsoft.com/office/officeart/2008/layout/HexagonCluster"/>
    <dgm:cxn modelId="{A06D01EF-8C02-481F-A682-3B847145219B}" type="presParOf" srcId="{212C3249-4466-4F0E-8EFE-71B3B6E144C0}" destId="{FF638DF0-BF06-4C41-AF4E-EAC227214828}" srcOrd="0" destOrd="0" presId="urn:microsoft.com/office/officeart/2008/layout/HexagonCluster"/>
    <dgm:cxn modelId="{14DC1359-9B24-450F-BCD9-89CBD26F5D6C}" type="presParOf" srcId="{1864970B-BAF4-4B52-BA31-F765833817DA}" destId="{9C979EA0-BD00-4A16-9F31-1C2776F40181}" srcOrd="2" destOrd="0" presId="urn:microsoft.com/office/officeart/2008/layout/HexagonCluster"/>
    <dgm:cxn modelId="{5BE5A6B9-D10E-4456-918D-66F5787DF606}" type="presParOf" srcId="{9C979EA0-BD00-4A16-9F31-1C2776F40181}" destId="{F77F8DFD-4592-437F-BDFC-49B763E1E89D}" srcOrd="0" destOrd="0" presId="urn:microsoft.com/office/officeart/2008/layout/HexagonCluster"/>
    <dgm:cxn modelId="{103B7D13-2CD8-4D60-ABC1-B759E6F70474}" type="presParOf" srcId="{1864970B-BAF4-4B52-BA31-F765833817DA}" destId="{9AD10C08-C78F-4F92-8E80-62B6E6F28B29}" srcOrd="3" destOrd="0" presId="urn:microsoft.com/office/officeart/2008/layout/HexagonCluster"/>
    <dgm:cxn modelId="{2A0570B5-B56C-4BB5-A96A-9460DF525408}" type="presParOf" srcId="{9AD10C08-C78F-4F92-8E80-62B6E6F28B29}" destId="{1D445EB6-1378-4851-8E27-918FA3E75D10}" srcOrd="0" destOrd="0" presId="urn:microsoft.com/office/officeart/2008/layout/HexagonCluster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0D9B2D-BA19-4C77-A3F4-65FDED2C8D56}" type="doc">
      <dgm:prSet loTypeId="urn:microsoft.com/office/officeart/2005/8/layout/process4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B47FA1B7-0019-42E4-BD8F-5782B47B548B}">
      <dgm:prSet phldrT="[Текст]" custT="1"/>
      <dgm:spPr/>
      <dgm:t>
        <a:bodyPr/>
        <a:lstStyle/>
        <a:p>
          <a:r>
            <a:rPr lang="ru-RU" sz="2500" b="0" dirty="0" smtClean="0"/>
            <a:t>Создание организационно-управленческой основы КИК</a:t>
          </a:r>
          <a:endParaRPr lang="ru-RU" sz="2500" b="0" dirty="0"/>
        </a:p>
      </dgm:t>
    </dgm:pt>
    <dgm:pt modelId="{5A36704D-58DB-497E-B9EC-C0EE85FB0F3A}" type="parTrans" cxnId="{49178415-5EF5-4C8F-877F-9E607C7D3748}">
      <dgm:prSet/>
      <dgm:spPr/>
      <dgm:t>
        <a:bodyPr/>
        <a:lstStyle/>
        <a:p>
          <a:endParaRPr lang="ru-RU"/>
        </a:p>
      </dgm:t>
    </dgm:pt>
    <dgm:pt modelId="{BD51B535-BC85-4853-A966-E611CA5E3ECE}" type="sibTrans" cxnId="{49178415-5EF5-4C8F-877F-9E607C7D3748}">
      <dgm:prSet/>
      <dgm:spPr/>
      <dgm:t>
        <a:bodyPr/>
        <a:lstStyle/>
        <a:p>
          <a:endParaRPr lang="ru-RU"/>
        </a:p>
      </dgm:t>
    </dgm:pt>
    <dgm:pt modelId="{32D4E5E9-D01C-44C4-A915-0B5EC8DAB712}">
      <dgm:prSet custT="1"/>
      <dgm:spPr/>
      <dgm:t>
        <a:bodyPr/>
        <a:lstStyle/>
        <a:p>
          <a:r>
            <a:rPr lang="ru-RU" sz="2500" dirty="0" smtClean="0"/>
            <a:t>Разработка нормативно-целевых. организационных и содержательных аспектов реализации модели профессионального образования</a:t>
          </a:r>
          <a:endParaRPr lang="ru-RU" sz="2500" dirty="0"/>
        </a:p>
      </dgm:t>
    </dgm:pt>
    <dgm:pt modelId="{718F5314-F0A0-4936-9BE7-479285A47E70}" type="parTrans" cxnId="{4415B738-5014-464B-8A8C-B068B1A60BC8}">
      <dgm:prSet/>
      <dgm:spPr/>
      <dgm:t>
        <a:bodyPr/>
        <a:lstStyle/>
        <a:p>
          <a:endParaRPr lang="ru-RU"/>
        </a:p>
      </dgm:t>
    </dgm:pt>
    <dgm:pt modelId="{902956BD-7805-448B-990E-F19B3EB207CF}" type="sibTrans" cxnId="{4415B738-5014-464B-8A8C-B068B1A60BC8}">
      <dgm:prSet/>
      <dgm:spPr/>
      <dgm:t>
        <a:bodyPr/>
        <a:lstStyle/>
        <a:p>
          <a:endParaRPr lang="ru-RU"/>
        </a:p>
      </dgm:t>
    </dgm:pt>
    <dgm:pt modelId="{37AB9F0B-C3D3-46FC-9D12-6B1823EC0E6C}">
      <dgm:prSet custT="1"/>
      <dgm:spPr/>
      <dgm:t>
        <a:bodyPr/>
        <a:lstStyle/>
        <a:p>
          <a:r>
            <a:rPr lang="ru-RU" sz="2500" dirty="0" smtClean="0"/>
            <a:t>Апробация и внедрение модели профессионального образования на базе СКОУ</a:t>
          </a:r>
          <a:endParaRPr lang="ru-RU" sz="2500" dirty="0"/>
        </a:p>
      </dgm:t>
    </dgm:pt>
    <dgm:pt modelId="{162A5E15-34FE-443F-88FF-444536E02682}" type="parTrans" cxnId="{005D61AF-D196-4A12-8AB2-EE87B74356C2}">
      <dgm:prSet/>
      <dgm:spPr/>
      <dgm:t>
        <a:bodyPr/>
        <a:lstStyle/>
        <a:p>
          <a:endParaRPr lang="ru-RU"/>
        </a:p>
      </dgm:t>
    </dgm:pt>
    <dgm:pt modelId="{EE390D13-E81E-4A11-8F99-2D0F2F7F8165}" type="sibTrans" cxnId="{005D61AF-D196-4A12-8AB2-EE87B74356C2}">
      <dgm:prSet/>
      <dgm:spPr/>
      <dgm:t>
        <a:bodyPr/>
        <a:lstStyle/>
        <a:p>
          <a:endParaRPr lang="ru-RU"/>
        </a:p>
      </dgm:t>
    </dgm:pt>
    <dgm:pt modelId="{A41EAD2A-36F2-4A75-A950-4294E47A9FEF}">
      <dgm:prSet custT="1"/>
      <dgm:spPr/>
      <dgm:t>
        <a:bodyPr/>
        <a:lstStyle/>
        <a:p>
          <a:r>
            <a:rPr lang="ru-RU" sz="2500" dirty="0" smtClean="0"/>
            <a:t>Разработка системы оценки результативности и эффективности проекта;</a:t>
          </a:r>
          <a:endParaRPr lang="ru-RU" sz="2500" dirty="0"/>
        </a:p>
      </dgm:t>
    </dgm:pt>
    <dgm:pt modelId="{85EA6636-F060-43E8-95B7-BDF07A0E9442}" type="parTrans" cxnId="{0103BE43-5881-42A9-96D0-90EDE3BB5D8E}">
      <dgm:prSet/>
      <dgm:spPr/>
      <dgm:t>
        <a:bodyPr/>
        <a:lstStyle/>
        <a:p>
          <a:endParaRPr lang="ru-RU"/>
        </a:p>
      </dgm:t>
    </dgm:pt>
    <dgm:pt modelId="{145F0261-1F05-4A21-868C-61378617C4EC}" type="sibTrans" cxnId="{0103BE43-5881-42A9-96D0-90EDE3BB5D8E}">
      <dgm:prSet/>
      <dgm:spPr/>
      <dgm:t>
        <a:bodyPr/>
        <a:lstStyle/>
        <a:p>
          <a:endParaRPr lang="ru-RU"/>
        </a:p>
      </dgm:t>
    </dgm:pt>
    <dgm:pt modelId="{84C36D42-3554-4013-B60C-CF21FB40B262}">
      <dgm:prSet/>
      <dgm:spPr/>
      <dgm:t>
        <a:bodyPr/>
        <a:lstStyle/>
        <a:p>
          <a:endParaRPr lang="ru-RU" dirty="0"/>
        </a:p>
      </dgm:t>
    </dgm:pt>
    <dgm:pt modelId="{3DD143C1-4C05-4C5E-8736-1E3FD0661217}" type="parTrans" cxnId="{496F4195-4504-4BCA-9532-188644C398D0}">
      <dgm:prSet/>
      <dgm:spPr/>
      <dgm:t>
        <a:bodyPr/>
        <a:lstStyle/>
        <a:p>
          <a:endParaRPr lang="ru-RU"/>
        </a:p>
      </dgm:t>
    </dgm:pt>
    <dgm:pt modelId="{11CF20E1-CA22-4594-83DF-BB09D6E7602C}" type="sibTrans" cxnId="{496F4195-4504-4BCA-9532-188644C398D0}">
      <dgm:prSet/>
      <dgm:spPr/>
      <dgm:t>
        <a:bodyPr/>
        <a:lstStyle/>
        <a:p>
          <a:endParaRPr lang="ru-RU"/>
        </a:p>
      </dgm:t>
    </dgm:pt>
    <dgm:pt modelId="{B8FE8983-735E-4231-A671-D3EE898BA960}" type="pres">
      <dgm:prSet presAssocID="{3F0D9B2D-BA19-4C77-A3F4-65FDED2C8D5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EBCA3E-47B5-4765-B19B-26C9A1DB3AE5}" type="pres">
      <dgm:prSet presAssocID="{84C36D42-3554-4013-B60C-CF21FB40B262}" presName="boxAndChildren" presStyleCnt="0"/>
      <dgm:spPr/>
      <dgm:t>
        <a:bodyPr/>
        <a:lstStyle/>
        <a:p>
          <a:endParaRPr lang="ru-RU"/>
        </a:p>
      </dgm:t>
    </dgm:pt>
    <dgm:pt modelId="{D2784920-D2AA-49A4-86BA-637CFEAD8CFF}" type="pres">
      <dgm:prSet presAssocID="{84C36D42-3554-4013-B60C-CF21FB40B262}" presName="parentTextBox" presStyleLbl="node1" presStyleIdx="0" presStyleCnt="5"/>
      <dgm:spPr/>
      <dgm:t>
        <a:bodyPr/>
        <a:lstStyle/>
        <a:p>
          <a:endParaRPr lang="ru-RU"/>
        </a:p>
      </dgm:t>
    </dgm:pt>
    <dgm:pt modelId="{8348F098-A3EF-436B-B006-4FFD42F236B8}" type="pres">
      <dgm:prSet presAssocID="{EE390D13-E81E-4A11-8F99-2D0F2F7F8165}" presName="sp" presStyleCnt="0"/>
      <dgm:spPr/>
      <dgm:t>
        <a:bodyPr/>
        <a:lstStyle/>
        <a:p>
          <a:endParaRPr lang="ru-RU"/>
        </a:p>
      </dgm:t>
    </dgm:pt>
    <dgm:pt modelId="{563499E1-B667-4188-A61A-C4F56FB4B523}" type="pres">
      <dgm:prSet presAssocID="{37AB9F0B-C3D3-46FC-9D12-6B1823EC0E6C}" presName="arrowAndChildren" presStyleCnt="0"/>
      <dgm:spPr/>
      <dgm:t>
        <a:bodyPr/>
        <a:lstStyle/>
        <a:p>
          <a:endParaRPr lang="ru-RU"/>
        </a:p>
      </dgm:t>
    </dgm:pt>
    <dgm:pt modelId="{14FEBF8B-8904-456F-8468-ED1360C2FF84}" type="pres">
      <dgm:prSet presAssocID="{37AB9F0B-C3D3-46FC-9D12-6B1823EC0E6C}" presName="parentTextArrow" presStyleLbl="node1" presStyleIdx="1" presStyleCnt="5" custLinFactNeighborX="136" custLinFactNeighborY="-11743"/>
      <dgm:spPr/>
      <dgm:t>
        <a:bodyPr/>
        <a:lstStyle/>
        <a:p>
          <a:endParaRPr lang="ru-RU"/>
        </a:p>
      </dgm:t>
    </dgm:pt>
    <dgm:pt modelId="{DB4CB472-A3D8-41A1-A9A1-6872C8F6D801}" type="pres">
      <dgm:prSet presAssocID="{145F0261-1F05-4A21-868C-61378617C4EC}" presName="sp" presStyleCnt="0"/>
      <dgm:spPr/>
      <dgm:t>
        <a:bodyPr/>
        <a:lstStyle/>
        <a:p>
          <a:endParaRPr lang="ru-RU"/>
        </a:p>
      </dgm:t>
    </dgm:pt>
    <dgm:pt modelId="{6D433579-11F3-47AA-B5BE-C8FFE0BFF807}" type="pres">
      <dgm:prSet presAssocID="{A41EAD2A-36F2-4A75-A950-4294E47A9FEF}" presName="arrowAndChildren" presStyleCnt="0"/>
      <dgm:spPr/>
      <dgm:t>
        <a:bodyPr/>
        <a:lstStyle/>
        <a:p>
          <a:endParaRPr lang="ru-RU"/>
        </a:p>
      </dgm:t>
    </dgm:pt>
    <dgm:pt modelId="{754968CD-F42D-41AE-8D61-49EC9FCEA9EA}" type="pres">
      <dgm:prSet presAssocID="{A41EAD2A-36F2-4A75-A950-4294E47A9FEF}" presName="parentTextArrow" presStyleLbl="node1" presStyleIdx="2" presStyleCnt="5" custLinFactNeighborX="136" custLinFactNeighborY="-8023"/>
      <dgm:spPr/>
      <dgm:t>
        <a:bodyPr/>
        <a:lstStyle/>
        <a:p>
          <a:endParaRPr lang="ru-RU"/>
        </a:p>
      </dgm:t>
    </dgm:pt>
    <dgm:pt modelId="{FD4F71AE-C50A-4E3C-9B3A-C5818C9DD7D1}" type="pres">
      <dgm:prSet presAssocID="{902956BD-7805-448B-990E-F19B3EB207CF}" presName="sp" presStyleCnt="0"/>
      <dgm:spPr/>
      <dgm:t>
        <a:bodyPr/>
        <a:lstStyle/>
        <a:p>
          <a:endParaRPr lang="ru-RU"/>
        </a:p>
      </dgm:t>
    </dgm:pt>
    <dgm:pt modelId="{76283515-78AD-4810-867B-34708B42B7D7}" type="pres">
      <dgm:prSet presAssocID="{32D4E5E9-D01C-44C4-A915-0B5EC8DAB712}" presName="arrowAndChildren" presStyleCnt="0"/>
      <dgm:spPr/>
      <dgm:t>
        <a:bodyPr/>
        <a:lstStyle/>
        <a:p>
          <a:endParaRPr lang="ru-RU"/>
        </a:p>
      </dgm:t>
    </dgm:pt>
    <dgm:pt modelId="{7528D4B4-DDE5-43A5-91AE-3398110B6E01}" type="pres">
      <dgm:prSet presAssocID="{32D4E5E9-D01C-44C4-A915-0B5EC8DAB712}" presName="parentTextArrow" presStyleLbl="node1" presStyleIdx="3" presStyleCnt="5" custScaleY="130418" custLinFactNeighborX="136" custLinFactNeighborY="-3377"/>
      <dgm:spPr/>
      <dgm:t>
        <a:bodyPr/>
        <a:lstStyle/>
        <a:p>
          <a:endParaRPr lang="ru-RU"/>
        </a:p>
      </dgm:t>
    </dgm:pt>
    <dgm:pt modelId="{58EFC36E-A954-42CA-B024-0025BAE67645}" type="pres">
      <dgm:prSet presAssocID="{BD51B535-BC85-4853-A966-E611CA5E3ECE}" presName="sp" presStyleCnt="0"/>
      <dgm:spPr/>
      <dgm:t>
        <a:bodyPr/>
        <a:lstStyle/>
        <a:p>
          <a:endParaRPr lang="ru-RU"/>
        </a:p>
      </dgm:t>
    </dgm:pt>
    <dgm:pt modelId="{4E881B96-7B17-4CFE-8415-58726BC976D3}" type="pres">
      <dgm:prSet presAssocID="{B47FA1B7-0019-42E4-BD8F-5782B47B548B}" presName="arrowAndChildren" presStyleCnt="0"/>
      <dgm:spPr/>
      <dgm:t>
        <a:bodyPr/>
        <a:lstStyle/>
        <a:p>
          <a:endParaRPr lang="ru-RU"/>
        </a:p>
      </dgm:t>
    </dgm:pt>
    <dgm:pt modelId="{9DE5E3C3-DD01-43C6-9F02-3BA1AEE7E5C6}" type="pres">
      <dgm:prSet presAssocID="{B47FA1B7-0019-42E4-BD8F-5782B47B548B}" presName="parentTextArrow" presStyleLbl="node1" presStyleIdx="4" presStyleCnt="5" custScaleY="83720"/>
      <dgm:spPr/>
      <dgm:t>
        <a:bodyPr/>
        <a:lstStyle/>
        <a:p>
          <a:endParaRPr lang="ru-RU"/>
        </a:p>
      </dgm:t>
    </dgm:pt>
  </dgm:ptLst>
  <dgm:cxnLst>
    <dgm:cxn modelId="{0103BE43-5881-42A9-96D0-90EDE3BB5D8E}" srcId="{3F0D9B2D-BA19-4C77-A3F4-65FDED2C8D56}" destId="{A41EAD2A-36F2-4A75-A950-4294E47A9FEF}" srcOrd="2" destOrd="0" parTransId="{85EA6636-F060-43E8-95B7-BDF07A0E9442}" sibTransId="{145F0261-1F05-4A21-868C-61378617C4EC}"/>
    <dgm:cxn modelId="{496F4195-4504-4BCA-9532-188644C398D0}" srcId="{3F0D9B2D-BA19-4C77-A3F4-65FDED2C8D56}" destId="{84C36D42-3554-4013-B60C-CF21FB40B262}" srcOrd="4" destOrd="0" parTransId="{3DD143C1-4C05-4C5E-8736-1E3FD0661217}" sibTransId="{11CF20E1-CA22-4594-83DF-BB09D6E7602C}"/>
    <dgm:cxn modelId="{4415B738-5014-464B-8A8C-B068B1A60BC8}" srcId="{3F0D9B2D-BA19-4C77-A3F4-65FDED2C8D56}" destId="{32D4E5E9-D01C-44C4-A915-0B5EC8DAB712}" srcOrd="1" destOrd="0" parTransId="{718F5314-F0A0-4936-9BE7-479285A47E70}" sibTransId="{902956BD-7805-448B-990E-F19B3EB207CF}"/>
    <dgm:cxn modelId="{75F221E6-422C-42AA-A7AA-3F2BE05AAD49}" type="presOf" srcId="{84C36D42-3554-4013-B60C-CF21FB40B262}" destId="{D2784920-D2AA-49A4-86BA-637CFEAD8CFF}" srcOrd="0" destOrd="0" presId="urn:microsoft.com/office/officeart/2005/8/layout/process4"/>
    <dgm:cxn modelId="{005D61AF-D196-4A12-8AB2-EE87B74356C2}" srcId="{3F0D9B2D-BA19-4C77-A3F4-65FDED2C8D56}" destId="{37AB9F0B-C3D3-46FC-9D12-6B1823EC0E6C}" srcOrd="3" destOrd="0" parTransId="{162A5E15-34FE-443F-88FF-444536E02682}" sibTransId="{EE390D13-E81E-4A11-8F99-2D0F2F7F8165}"/>
    <dgm:cxn modelId="{09C34BFE-015C-4E2B-B698-2F156D2DD305}" type="presOf" srcId="{A41EAD2A-36F2-4A75-A950-4294E47A9FEF}" destId="{754968CD-F42D-41AE-8D61-49EC9FCEA9EA}" srcOrd="0" destOrd="0" presId="urn:microsoft.com/office/officeart/2005/8/layout/process4"/>
    <dgm:cxn modelId="{09F43067-53E0-49A3-A73E-F8C01AE84179}" type="presOf" srcId="{B47FA1B7-0019-42E4-BD8F-5782B47B548B}" destId="{9DE5E3C3-DD01-43C6-9F02-3BA1AEE7E5C6}" srcOrd="0" destOrd="0" presId="urn:microsoft.com/office/officeart/2005/8/layout/process4"/>
    <dgm:cxn modelId="{358E2AF3-17A2-4E96-ABCE-52D8F57516E4}" type="presOf" srcId="{32D4E5E9-D01C-44C4-A915-0B5EC8DAB712}" destId="{7528D4B4-DDE5-43A5-91AE-3398110B6E01}" srcOrd="0" destOrd="0" presId="urn:microsoft.com/office/officeart/2005/8/layout/process4"/>
    <dgm:cxn modelId="{49178415-5EF5-4C8F-877F-9E607C7D3748}" srcId="{3F0D9B2D-BA19-4C77-A3F4-65FDED2C8D56}" destId="{B47FA1B7-0019-42E4-BD8F-5782B47B548B}" srcOrd="0" destOrd="0" parTransId="{5A36704D-58DB-497E-B9EC-C0EE85FB0F3A}" sibTransId="{BD51B535-BC85-4853-A966-E611CA5E3ECE}"/>
    <dgm:cxn modelId="{6CBC65EE-9D4F-4376-8B51-59B8D19DF483}" type="presOf" srcId="{3F0D9B2D-BA19-4C77-A3F4-65FDED2C8D56}" destId="{B8FE8983-735E-4231-A671-D3EE898BA960}" srcOrd="0" destOrd="0" presId="urn:microsoft.com/office/officeart/2005/8/layout/process4"/>
    <dgm:cxn modelId="{676AB167-F32B-41FA-B824-6284F33EF5E4}" type="presOf" srcId="{37AB9F0B-C3D3-46FC-9D12-6B1823EC0E6C}" destId="{14FEBF8B-8904-456F-8468-ED1360C2FF84}" srcOrd="0" destOrd="0" presId="urn:microsoft.com/office/officeart/2005/8/layout/process4"/>
    <dgm:cxn modelId="{979CFF2B-613B-4DF3-9A2C-790ECADA18EE}" type="presParOf" srcId="{B8FE8983-735E-4231-A671-D3EE898BA960}" destId="{DDEBCA3E-47B5-4765-B19B-26C9A1DB3AE5}" srcOrd="0" destOrd="0" presId="urn:microsoft.com/office/officeart/2005/8/layout/process4"/>
    <dgm:cxn modelId="{88D2F56B-1A7D-4968-B778-089DEAC5C6DF}" type="presParOf" srcId="{DDEBCA3E-47B5-4765-B19B-26C9A1DB3AE5}" destId="{D2784920-D2AA-49A4-86BA-637CFEAD8CFF}" srcOrd="0" destOrd="0" presId="urn:microsoft.com/office/officeart/2005/8/layout/process4"/>
    <dgm:cxn modelId="{C5903892-F706-4C67-BEE3-A56A2754FBE0}" type="presParOf" srcId="{B8FE8983-735E-4231-A671-D3EE898BA960}" destId="{8348F098-A3EF-436B-B006-4FFD42F236B8}" srcOrd="1" destOrd="0" presId="urn:microsoft.com/office/officeart/2005/8/layout/process4"/>
    <dgm:cxn modelId="{9BD52EBA-4017-43AF-9B97-8168C5C3278E}" type="presParOf" srcId="{B8FE8983-735E-4231-A671-D3EE898BA960}" destId="{563499E1-B667-4188-A61A-C4F56FB4B523}" srcOrd="2" destOrd="0" presId="urn:microsoft.com/office/officeart/2005/8/layout/process4"/>
    <dgm:cxn modelId="{9785268F-8218-4264-A7E3-437BDC1450B2}" type="presParOf" srcId="{563499E1-B667-4188-A61A-C4F56FB4B523}" destId="{14FEBF8B-8904-456F-8468-ED1360C2FF84}" srcOrd="0" destOrd="0" presId="urn:microsoft.com/office/officeart/2005/8/layout/process4"/>
    <dgm:cxn modelId="{39A518B3-01F1-4663-B3D1-3878DACDFC0A}" type="presParOf" srcId="{B8FE8983-735E-4231-A671-D3EE898BA960}" destId="{DB4CB472-A3D8-41A1-A9A1-6872C8F6D801}" srcOrd="3" destOrd="0" presId="urn:microsoft.com/office/officeart/2005/8/layout/process4"/>
    <dgm:cxn modelId="{FFA8FE68-AAB9-44C2-B8B5-BB21F7020C0C}" type="presParOf" srcId="{B8FE8983-735E-4231-A671-D3EE898BA960}" destId="{6D433579-11F3-47AA-B5BE-C8FFE0BFF807}" srcOrd="4" destOrd="0" presId="urn:microsoft.com/office/officeart/2005/8/layout/process4"/>
    <dgm:cxn modelId="{5C9D6653-C90F-41F5-AC49-E4C238D0CD36}" type="presParOf" srcId="{6D433579-11F3-47AA-B5BE-C8FFE0BFF807}" destId="{754968CD-F42D-41AE-8D61-49EC9FCEA9EA}" srcOrd="0" destOrd="0" presId="urn:microsoft.com/office/officeart/2005/8/layout/process4"/>
    <dgm:cxn modelId="{23E0EF21-15FE-415D-B9AD-91124D93165E}" type="presParOf" srcId="{B8FE8983-735E-4231-A671-D3EE898BA960}" destId="{FD4F71AE-C50A-4E3C-9B3A-C5818C9DD7D1}" srcOrd="5" destOrd="0" presId="urn:microsoft.com/office/officeart/2005/8/layout/process4"/>
    <dgm:cxn modelId="{0CDD995C-1103-4081-A622-3E154B892D16}" type="presParOf" srcId="{B8FE8983-735E-4231-A671-D3EE898BA960}" destId="{76283515-78AD-4810-867B-34708B42B7D7}" srcOrd="6" destOrd="0" presId="urn:microsoft.com/office/officeart/2005/8/layout/process4"/>
    <dgm:cxn modelId="{C700BBB8-CCB1-477F-A2EC-DF386EFE65DE}" type="presParOf" srcId="{76283515-78AD-4810-867B-34708B42B7D7}" destId="{7528D4B4-DDE5-43A5-91AE-3398110B6E01}" srcOrd="0" destOrd="0" presId="urn:microsoft.com/office/officeart/2005/8/layout/process4"/>
    <dgm:cxn modelId="{DC20BFE0-894D-4E1B-982E-F5342AEE03ED}" type="presParOf" srcId="{B8FE8983-735E-4231-A671-D3EE898BA960}" destId="{58EFC36E-A954-42CA-B024-0025BAE67645}" srcOrd="7" destOrd="0" presId="urn:microsoft.com/office/officeart/2005/8/layout/process4"/>
    <dgm:cxn modelId="{ED4B018C-A71D-474F-996F-192FF859A9B5}" type="presParOf" srcId="{B8FE8983-735E-4231-A671-D3EE898BA960}" destId="{4E881B96-7B17-4CFE-8415-58726BC976D3}" srcOrd="8" destOrd="0" presId="urn:microsoft.com/office/officeart/2005/8/layout/process4"/>
    <dgm:cxn modelId="{1B93E693-779C-4A90-9B8D-43891878A141}" type="presParOf" srcId="{4E881B96-7B17-4CFE-8415-58726BC976D3}" destId="{9DE5E3C3-DD01-43C6-9F02-3BA1AEE7E5C6}" srcOrd="0" destOrd="0" presId="urn:microsoft.com/office/officeart/2005/8/layout/process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0D9B2D-BA19-4C77-A3F4-65FDED2C8D56}" type="doc">
      <dgm:prSet loTypeId="urn:microsoft.com/office/officeart/2005/8/layout/process4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B47FA1B7-0019-42E4-BD8F-5782B47B548B}">
      <dgm:prSet phldrT="[Текст]" custT="1"/>
      <dgm:spPr/>
      <dgm:t>
        <a:bodyPr/>
        <a:lstStyle/>
        <a:p>
          <a:r>
            <a:rPr lang="ru-RU" sz="2500" dirty="0" smtClean="0"/>
            <a:t>Обеспечение условий для повышения уровня профессиональных компетенций педагогических и управленческих кадров</a:t>
          </a:r>
          <a:endParaRPr lang="ru-RU" sz="2500" b="0" dirty="0"/>
        </a:p>
      </dgm:t>
    </dgm:pt>
    <dgm:pt modelId="{5A36704D-58DB-497E-B9EC-C0EE85FB0F3A}" type="parTrans" cxnId="{49178415-5EF5-4C8F-877F-9E607C7D3748}">
      <dgm:prSet/>
      <dgm:spPr/>
      <dgm:t>
        <a:bodyPr/>
        <a:lstStyle/>
        <a:p>
          <a:endParaRPr lang="ru-RU"/>
        </a:p>
      </dgm:t>
    </dgm:pt>
    <dgm:pt modelId="{BD51B535-BC85-4853-A966-E611CA5E3ECE}" type="sibTrans" cxnId="{49178415-5EF5-4C8F-877F-9E607C7D3748}">
      <dgm:prSet/>
      <dgm:spPr/>
      <dgm:t>
        <a:bodyPr/>
        <a:lstStyle/>
        <a:p>
          <a:endParaRPr lang="ru-RU"/>
        </a:p>
      </dgm:t>
    </dgm:pt>
    <dgm:pt modelId="{F6D35289-E1B8-42F0-B6D7-27F9C39043D0}">
      <dgm:prSet custT="1"/>
      <dgm:spPr/>
      <dgm:t>
        <a:bodyPr/>
        <a:lstStyle/>
        <a:p>
          <a:r>
            <a:rPr lang="ru-RU" sz="2500" dirty="0" smtClean="0"/>
            <a:t>Диссеминация опыта инновационной деятельности КИК</a:t>
          </a:r>
          <a:endParaRPr lang="ru-RU" sz="2500" dirty="0"/>
        </a:p>
      </dgm:t>
    </dgm:pt>
    <dgm:pt modelId="{81E76C86-8E2A-4530-918F-1FAF78754EE0}" type="parTrans" cxnId="{ED8DAEE9-2BC0-484C-8068-B673E6D35A99}">
      <dgm:prSet/>
      <dgm:spPr/>
      <dgm:t>
        <a:bodyPr/>
        <a:lstStyle/>
        <a:p>
          <a:endParaRPr lang="ru-RU"/>
        </a:p>
      </dgm:t>
    </dgm:pt>
    <dgm:pt modelId="{87707E7E-89EE-49C4-879A-5CC5F68CBF85}" type="sibTrans" cxnId="{ED8DAEE9-2BC0-484C-8068-B673E6D35A99}">
      <dgm:prSet/>
      <dgm:spPr/>
      <dgm:t>
        <a:bodyPr/>
        <a:lstStyle/>
        <a:p>
          <a:endParaRPr lang="ru-RU"/>
        </a:p>
      </dgm:t>
    </dgm:pt>
    <dgm:pt modelId="{A70A339E-B485-4B7F-985A-2903BFF532AC}">
      <dgm:prSet custT="1"/>
      <dgm:spPr/>
      <dgm:t>
        <a:bodyPr/>
        <a:lstStyle/>
        <a:p>
          <a:r>
            <a:rPr lang="ru-RU" sz="2500" dirty="0" smtClean="0"/>
            <a:t>Тиражирование продуктов инновационной деятельности </a:t>
          </a:r>
          <a:endParaRPr lang="ru-RU" sz="2500" dirty="0"/>
        </a:p>
      </dgm:t>
    </dgm:pt>
    <dgm:pt modelId="{078BF530-EBE7-4A5C-80E4-121552904A68}" type="parTrans" cxnId="{5BCD3319-EF96-426A-8873-DC0E2000787A}">
      <dgm:prSet/>
      <dgm:spPr/>
      <dgm:t>
        <a:bodyPr/>
        <a:lstStyle/>
        <a:p>
          <a:endParaRPr lang="ru-RU"/>
        </a:p>
      </dgm:t>
    </dgm:pt>
    <dgm:pt modelId="{2EA72EC7-7CF9-474A-9A9E-A4993480F94F}" type="sibTrans" cxnId="{5BCD3319-EF96-426A-8873-DC0E2000787A}">
      <dgm:prSet/>
      <dgm:spPr/>
      <dgm:t>
        <a:bodyPr/>
        <a:lstStyle/>
        <a:p>
          <a:endParaRPr lang="ru-RU"/>
        </a:p>
      </dgm:t>
    </dgm:pt>
    <dgm:pt modelId="{0C5E661B-352C-473D-9FDB-7D4F61DDCB7F}">
      <dgm:prSet custT="1"/>
      <dgm:spPr/>
      <dgm:t>
        <a:bodyPr/>
        <a:lstStyle/>
        <a:p>
          <a:r>
            <a:rPr lang="ru-RU" sz="2500" dirty="0" smtClean="0"/>
            <a:t>Осуществление аналитического мониторинга результатов инновационной деятельности </a:t>
          </a:r>
          <a:endParaRPr lang="ru-RU" sz="2500" dirty="0"/>
        </a:p>
      </dgm:t>
    </dgm:pt>
    <dgm:pt modelId="{D5081675-1F84-4DC3-B4D6-210BF37875FD}" type="parTrans" cxnId="{79330BAE-4A73-4A85-B9E9-3E5F44E77F57}">
      <dgm:prSet/>
      <dgm:spPr/>
      <dgm:t>
        <a:bodyPr/>
        <a:lstStyle/>
        <a:p>
          <a:endParaRPr lang="ru-RU"/>
        </a:p>
      </dgm:t>
    </dgm:pt>
    <dgm:pt modelId="{8E88FB9F-4C76-4381-850E-AD29E43E9BF3}" type="sibTrans" cxnId="{79330BAE-4A73-4A85-B9E9-3E5F44E77F57}">
      <dgm:prSet/>
      <dgm:spPr/>
      <dgm:t>
        <a:bodyPr/>
        <a:lstStyle/>
        <a:p>
          <a:endParaRPr lang="ru-RU"/>
        </a:p>
      </dgm:t>
    </dgm:pt>
    <dgm:pt modelId="{B8FE8983-735E-4231-A671-D3EE898BA960}" type="pres">
      <dgm:prSet presAssocID="{3F0D9B2D-BA19-4C77-A3F4-65FDED2C8D5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7BA0E1-8574-4199-97F1-0CD9DCE79718}" type="pres">
      <dgm:prSet presAssocID="{0C5E661B-352C-473D-9FDB-7D4F61DDCB7F}" presName="boxAndChildren" presStyleCnt="0"/>
      <dgm:spPr/>
      <dgm:t>
        <a:bodyPr/>
        <a:lstStyle/>
        <a:p>
          <a:endParaRPr lang="ru-RU"/>
        </a:p>
      </dgm:t>
    </dgm:pt>
    <dgm:pt modelId="{628509ED-78B9-4B15-9B3A-78844A7E98A8}" type="pres">
      <dgm:prSet presAssocID="{0C5E661B-352C-473D-9FDB-7D4F61DDCB7F}" presName="parentTextBox" presStyleLbl="node1" presStyleIdx="0" presStyleCnt="4"/>
      <dgm:spPr/>
      <dgm:t>
        <a:bodyPr/>
        <a:lstStyle/>
        <a:p>
          <a:endParaRPr lang="ru-RU"/>
        </a:p>
      </dgm:t>
    </dgm:pt>
    <dgm:pt modelId="{C08A7E5E-C1F8-4EE4-BA2A-6E962CE69D13}" type="pres">
      <dgm:prSet presAssocID="{2EA72EC7-7CF9-474A-9A9E-A4993480F94F}" presName="sp" presStyleCnt="0"/>
      <dgm:spPr/>
      <dgm:t>
        <a:bodyPr/>
        <a:lstStyle/>
        <a:p>
          <a:endParaRPr lang="ru-RU"/>
        </a:p>
      </dgm:t>
    </dgm:pt>
    <dgm:pt modelId="{7BF42DAB-260B-4009-B89B-D5775F55D05F}" type="pres">
      <dgm:prSet presAssocID="{A70A339E-B485-4B7F-985A-2903BFF532AC}" presName="arrowAndChildren" presStyleCnt="0"/>
      <dgm:spPr/>
      <dgm:t>
        <a:bodyPr/>
        <a:lstStyle/>
        <a:p>
          <a:endParaRPr lang="ru-RU"/>
        </a:p>
      </dgm:t>
    </dgm:pt>
    <dgm:pt modelId="{B524E1FC-BB3E-43CA-ADD0-6152458BEE1F}" type="pres">
      <dgm:prSet presAssocID="{A70A339E-B485-4B7F-985A-2903BFF532AC}" presName="parentTextArrow" presStyleLbl="node1" presStyleIdx="1" presStyleCnt="4" custScaleY="84537"/>
      <dgm:spPr/>
      <dgm:t>
        <a:bodyPr/>
        <a:lstStyle/>
        <a:p>
          <a:endParaRPr lang="ru-RU"/>
        </a:p>
      </dgm:t>
    </dgm:pt>
    <dgm:pt modelId="{E2064BC2-CCF6-4FC6-87A6-B48AA952D65A}" type="pres">
      <dgm:prSet presAssocID="{87707E7E-89EE-49C4-879A-5CC5F68CBF85}" presName="sp" presStyleCnt="0"/>
      <dgm:spPr/>
      <dgm:t>
        <a:bodyPr/>
        <a:lstStyle/>
        <a:p>
          <a:endParaRPr lang="ru-RU"/>
        </a:p>
      </dgm:t>
    </dgm:pt>
    <dgm:pt modelId="{E4DAB88F-ABB6-46AC-BD4B-414844234003}" type="pres">
      <dgm:prSet presAssocID="{F6D35289-E1B8-42F0-B6D7-27F9C39043D0}" presName="arrowAndChildren" presStyleCnt="0"/>
      <dgm:spPr/>
      <dgm:t>
        <a:bodyPr/>
        <a:lstStyle/>
        <a:p>
          <a:endParaRPr lang="ru-RU"/>
        </a:p>
      </dgm:t>
    </dgm:pt>
    <dgm:pt modelId="{BDD3F40B-3EE6-4AE7-A46F-F5ECB95401FD}" type="pres">
      <dgm:prSet presAssocID="{F6D35289-E1B8-42F0-B6D7-27F9C39043D0}" presName="parentTextArrow" presStyleLbl="node1" presStyleIdx="2" presStyleCnt="4" custScaleY="92888"/>
      <dgm:spPr/>
      <dgm:t>
        <a:bodyPr/>
        <a:lstStyle/>
        <a:p>
          <a:endParaRPr lang="ru-RU"/>
        </a:p>
      </dgm:t>
    </dgm:pt>
    <dgm:pt modelId="{58EFC36E-A954-42CA-B024-0025BAE67645}" type="pres">
      <dgm:prSet presAssocID="{BD51B535-BC85-4853-A966-E611CA5E3ECE}" presName="sp" presStyleCnt="0"/>
      <dgm:spPr/>
      <dgm:t>
        <a:bodyPr/>
        <a:lstStyle/>
        <a:p>
          <a:endParaRPr lang="ru-RU"/>
        </a:p>
      </dgm:t>
    </dgm:pt>
    <dgm:pt modelId="{4E881B96-7B17-4CFE-8415-58726BC976D3}" type="pres">
      <dgm:prSet presAssocID="{B47FA1B7-0019-42E4-BD8F-5782B47B548B}" presName="arrowAndChildren" presStyleCnt="0"/>
      <dgm:spPr/>
      <dgm:t>
        <a:bodyPr/>
        <a:lstStyle/>
        <a:p>
          <a:endParaRPr lang="ru-RU"/>
        </a:p>
      </dgm:t>
    </dgm:pt>
    <dgm:pt modelId="{9DE5E3C3-DD01-43C6-9F02-3BA1AEE7E5C6}" type="pres">
      <dgm:prSet presAssocID="{B47FA1B7-0019-42E4-BD8F-5782B47B548B}" presName="parentTextArrow" presStyleLbl="node1" presStyleIdx="3" presStyleCnt="4" custScaleY="171893"/>
      <dgm:spPr/>
      <dgm:t>
        <a:bodyPr/>
        <a:lstStyle/>
        <a:p>
          <a:endParaRPr lang="ru-RU"/>
        </a:p>
      </dgm:t>
    </dgm:pt>
  </dgm:ptLst>
  <dgm:cxnLst>
    <dgm:cxn modelId="{79330BAE-4A73-4A85-B9E9-3E5F44E77F57}" srcId="{3F0D9B2D-BA19-4C77-A3F4-65FDED2C8D56}" destId="{0C5E661B-352C-473D-9FDB-7D4F61DDCB7F}" srcOrd="3" destOrd="0" parTransId="{D5081675-1F84-4DC3-B4D6-210BF37875FD}" sibTransId="{8E88FB9F-4C76-4381-850E-AD29E43E9BF3}"/>
    <dgm:cxn modelId="{365E3F3F-8107-4903-9B8A-0A4B6D5E23D1}" type="presOf" srcId="{A70A339E-B485-4B7F-985A-2903BFF532AC}" destId="{B524E1FC-BB3E-43CA-ADD0-6152458BEE1F}" srcOrd="0" destOrd="0" presId="urn:microsoft.com/office/officeart/2005/8/layout/process4"/>
    <dgm:cxn modelId="{ED8DAEE9-2BC0-484C-8068-B673E6D35A99}" srcId="{3F0D9B2D-BA19-4C77-A3F4-65FDED2C8D56}" destId="{F6D35289-E1B8-42F0-B6D7-27F9C39043D0}" srcOrd="1" destOrd="0" parTransId="{81E76C86-8E2A-4530-918F-1FAF78754EE0}" sibTransId="{87707E7E-89EE-49C4-879A-5CC5F68CBF85}"/>
    <dgm:cxn modelId="{BC493997-AC0F-44CD-8B63-2D79C28ACB4B}" type="presOf" srcId="{F6D35289-E1B8-42F0-B6D7-27F9C39043D0}" destId="{BDD3F40B-3EE6-4AE7-A46F-F5ECB95401FD}" srcOrd="0" destOrd="0" presId="urn:microsoft.com/office/officeart/2005/8/layout/process4"/>
    <dgm:cxn modelId="{4510144F-C810-4747-ABFE-B8B1A07F354F}" type="presOf" srcId="{0C5E661B-352C-473D-9FDB-7D4F61DDCB7F}" destId="{628509ED-78B9-4B15-9B3A-78844A7E98A8}" srcOrd="0" destOrd="0" presId="urn:microsoft.com/office/officeart/2005/8/layout/process4"/>
    <dgm:cxn modelId="{11052A75-346B-4946-80D8-FC3D3DA28EBC}" type="presOf" srcId="{3F0D9B2D-BA19-4C77-A3F4-65FDED2C8D56}" destId="{B8FE8983-735E-4231-A671-D3EE898BA960}" srcOrd="0" destOrd="0" presId="urn:microsoft.com/office/officeart/2005/8/layout/process4"/>
    <dgm:cxn modelId="{1B18DC9C-CB4D-4B79-945B-1ECCE87EBA87}" type="presOf" srcId="{B47FA1B7-0019-42E4-BD8F-5782B47B548B}" destId="{9DE5E3C3-DD01-43C6-9F02-3BA1AEE7E5C6}" srcOrd="0" destOrd="0" presId="urn:microsoft.com/office/officeart/2005/8/layout/process4"/>
    <dgm:cxn modelId="{5BCD3319-EF96-426A-8873-DC0E2000787A}" srcId="{3F0D9B2D-BA19-4C77-A3F4-65FDED2C8D56}" destId="{A70A339E-B485-4B7F-985A-2903BFF532AC}" srcOrd="2" destOrd="0" parTransId="{078BF530-EBE7-4A5C-80E4-121552904A68}" sibTransId="{2EA72EC7-7CF9-474A-9A9E-A4993480F94F}"/>
    <dgm:cxn modelId="{49178415-5EF5-4C8F-877F-9E607C7D3748}" srcId="{3F0D9B2D-BA19-4C77-A3F4-65FDED2C8D56}" destId="{B47FA1B7-0019-42E4-BD8F-5782B47B548B}" srcOrd="0" destOrd="0" parTransId="{5A36704D-58DB-497E-B9EC-C0EE85FB0F3A}" sibTransId="{BD51B535-BC85-4853-A966-E611CA5E3ECE}"/>
    <dgm:cxn modelId="{01FC025C-908F-45B5-AF75-4AA718788D8F}" type="presParOf" srcId="{B8FE8983-735E-4231-A671-D3EE898BA960}" destId="{B87BA0E1-8574-4199-97F1-0CD9DCE79718}" srcOrd="0" destOrd="0" presId="urn:microsoft.com/office/officeart/2005/8/layout/process4"/>
    <dgm:cxn modelId="{8EB78AC0-816E-4A92-815C-7DF23CCF6D7E}" type="presParOf" srcId="{B87BA0E1-8574-4199-97F1-0CD9DCE79718}" destId="{628509ED-78B9-4B15-9B3A-78844A7E98A8}" srcOrd="0" destOrd="0" presId="urn:microsoft.com/office/officeart/2005/8/layout/process4"/>
    <dgm:cxn modelId="{7675C231-DEFA-4033-BC09-8B519347A239}" type="presParOf" srcId="{B8FE8983-735E-4231-A671-D3EE898BA960}" destId="{C08A7E5E-C1F8-4EE4-BA2A-6E962CE69D13}" srcOrd="1" destOrd="0" presId="urn:microsoft.com/office/officeart/2005/8/layout/process4"/>
    <dgm:cxn modelId="{DF756609-F5DD-44F1-8CE8-7C6B564950CE}" type="presParOf" srcId="{B8FE8983-735E-4231-A671-D3EE898BA960}" destId="{7BF42DAB-260B-4009-B89B-D5775F55D05F}" srcOrd="2" destOrd="0" presId="urn:microsoft.com/office/officeart/2005/8/layout/process4"/>
    <dgm:cxn modelId="{508187DA-82C3-4CF2-BC3B-248636E6693D}" type="presParOf" srcId="{7BF42DAB-260B-4009-B89B-D5775F55D05F}" destId="{B524E1FC-BB3E-43CA-ADD0-6152458BEE1F}" srcOrd="0" destOrd="0" presId="urn:microsoft.com/office/officeart/2005/8/layout/process4"/>
    <dgm:cxn modelId="{67C05FB3-8766-4B1F-A1B0-B3EF40E4AE5A}" type="presParOf" srcId="{B8FE8983-735E-4231-A671-D3EE898BA960}" destId="{E2064BC2-CCF6-4FC6-87A6-B48AA952D65A}" srcOrd="3" destOrd="0" presId="urn:microsoft.com/office/officeart/2005/8/layout/process4"/>
    <dgm:cxn modelId="{68692CDA-5E73-4F85-A751-118F47D05AAD}" type="presParOf" srcId="{B8FE8983-735E-4231-A671-D3EE898BA960}" destId="{E4DAB88F-ABB6-46AC-BD4B-414844234003}" srcOrd="4" destOrd="0" presId="urn:microsoft.com/office/officeart/2005/8/layout/process4"/>
    <dgm:cxn modelId="{3440ACC6-3B4D-4288-9015-888A046BB717}" type="presParOf" srcId="{E4DAB88F-ABB6-46AC-BD4B-414844234003}" destId="{BDD3F40B-3EE6-4AE7-A46F-F5ECB95401FD}" srcOrd="0" destOrd="0" presId="urn:microsoft.com/office/officeart/2005/8/layout/process4"/>
    <dgm:cxn modelId="{608AD957-3071-428D-855A-E76787C63FD6}" type="presParOf" srcId="{B8FE8983-735E-4231-A671-D3EE898BA960}" destId="{58EFC36E-A954-42CA-B024-0025BAE67645}" srcOrd="5" destOrd="0" presId="urn:microsoft.com/office/officeart/2005/8/layout/process4"/>
    <dgm:cxn modelId="{0AFD82FE-CEFB-4488-8A10-1986E54C12F9}" type="presParOf" srcId="{B8FE8983-735E-4231-A671-D3EE898BA960}" destId="{4E881B96-7B17-4CFE-8415-58726BC976D3}" srcOrd="6" destOrd="0" presId="urn:microsoft.com/office/officeart/2005/8/layout/process4"/>
    <dgm:cxn modelId="{FB9A1422-B7E6-42D7-A308-CF566152C33C}" type="presParOf" srcId="{4E881B96-7B17-4CFE-8415-58726BC976D3}" destId="{9DE5E3C3-DD01-43C6-9F02-3BA1AEE7E5C6}" srcOrd="0" destOrd="0" presId="urn:microsoft.com/office/officeart/2005/8/layout/process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5981F0-D083-4283-B33B-5796982EB9EE}">
      <dsp:nvSpPr>
        <dsp:cNvPr id="0" name=""/>
        <dsp:cNvSpPr/>
      </dsp:nvSpPr>
      <dsp:spPr>
        <a:xfrm>
          <a:off x="5230157" y="0"/>
          <a:ext cx="2490187" cy="233272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550" rIns="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5230157" y="0"/>
        <a:ext cx="2490187" cy="2332722"/>
      </dsp:txXfrm>
    </dsp:sp>
    <dsp:sp modelId="{FF638DF0-BF06-4C41-AF4E-EAC227214828}">
      <dsp:nvSpPr>
        <dsp:cNvPr id="0" name=""/>
        <dsp:cNvSpPr/>
      </dsp:nvSpPr>
      <dsp:spPr>
        <a:xfrm>
          <a:off x="7372530" y="2095326"/>
          <a:ext cx="320028" cy="28412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7F8DFD-4592-437F-BDFC-49B763E1E89D}">
      <dsp:nvSpPr>
        <dsp:cNvPr id="0" name=""/>
        <dsp:cNvSpPr/>
      </dsp:nvSpPr>
      <dsp:spPr>
        <a:xfrm>
          <a:off x="5215798" y="133326"/>
          <a:ext cx="2400378" cy="216167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lum bright="9000" contrast="14000"/>
          </a:blip>
          <a:srcRect/>
          <a:stretch>
            <a:fillRect l="-15000" r="-15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445EB6-1378-4851-8E27-918FA3E75D10}">
      <dsp:nvSpPr>
        <dsp:cNvPr id="0" name=""/>
        <dsp:cNvSpPr/>
      </dsp:nvSpPr>
      <dsp:spPr>
        <a:xfrm>
          <a:off x="5094034" y="110248"/>
          <a:ext cx="493330" cy="42578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784920-D2AA-49A4-86BA-637CFEAD8CFF}">
      <dsp:nvSpPr>
        <dsp:cNvPr id="0" name=""/>
        <dsp:cNvSpPr/>
      </dsp:nvSpPr>
      <dsp:spPr>
        <a:xfrm>
          <a:off x="0" y="6099551"/>
          <a:ext cx="8581292" cy="9290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>
        <a:off x="0" y="6099551"/>
        <a:ext cx="8581292" cy="929031"/>
      </dsp:txXfrm>
    </dsp:sp>
    <dsp:sp modelId="{14FEBF8B-8904-456F-8468-ED1360C2FF84}">
      <dsp:nvSpPr>
        <dsp:cNvPr id="0" name=""/>
        <dsp:cNvSpPr/>
      </dsp:nvSpPr>
      <dsp:spPr>
        <a:xfrm rot="10800000">
          <a:off x="0" y="4516846"/>
          <a:ext cx="8581292" cy="1428849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Апробация и внедрение модели профессионального образования на базе СКОУ</a:t>
          </a:r>
          <a:endParaRPr lang="ru-RU" sz="2500" kern="1200" dirty="0"/>
        </a:p>
      </dsp:txBody>
      <dsp:txXfrm rot="10800000">
        <a:off x="0" y="4516846"/>
        <a:ext cx="8581292" cy="1428849"/>
      </dsp:txXfrm>
    </dsp:sp>
    <dsp:sp modelId="{754968CD-F42D-41AE-8D61-49EC9FCEA9EA}">
      <dsp:nvSpPr>
        <dsp:cNvPr id="0" name=""/>
        <dsp:cNvSpPr/>
      </dsp:nvSpPr>
      <dsp:spPr>
        <a:xfrm rot="10800000">
          <a:off x="0" y="3155085"/>
          <a:ext cx="8581292" cy="1428849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Разработка системы оценки результативности и эффективности проекта;</a:t>
          </a:r>
          <a:endParaRPr lang="ru-RU" sz="2500" kern="1200" dirty="0"/>
        </a:p>
      </dsp:txBody>
      <dsp:txXfrm rot="10800000">
        <a:off x="0" y="3155085"/>
        <a:ext cx="8581292" cy="1428849"/>
      </dsp:txXfrm>
    </dsp:sp>
    <dsp:sp modelId="{7528D4B4-DDE5-43A5-91AE-3398110B6E01}">
      <dsp:nvSpPr>
        <dsp:cNvPr id="0" name=""/>
        <dsp:cNvSpPr/>
      </dsp:nvSpPr>
      <dsp:spPr>
        <a:xfrm rot="10800000">
          <a:off x="0" y="1371927"/>
          <a:ext cx="8581292" cy="1863477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Разработка нормативно-целевых. организационных и содержательных аспектов реализации модели профессионального образования</a:t>
          </a:r>
          <a:endParaRPr lang="ru-RU" sz="2500" kern="1200" dirty="0"/>
        </a:p>
      </dsp:txBody>
      <dsp:txXfrm rot="10800000">
        <a:off x="0" y="1371927"/>
        <a:ext cx="8581292" cy="1863477"/>
      </dsp:txXfrm>
    </dsp:sp>
    <dsp:sp modelId="{9DE5E3C3-DD01-43C6-9F02-3BA1AEE7E5C6}">
      <dsp:nvSpPr>
        <dsp:cNvPr id="0" name=""/>
        <dsp:cNvSpPr/>
      </dsp:nvSpPr>
      <dsp:spPr>
        <a:xfrm rot="10800000">
          <a:off x="0" y="5265"/>
          <a:ext cx="8581292" cy="1428849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0" kern="1200" dirty="0" smtClean="0"/>
            <a:t>Создание организационно-управленческой основы КИК</a:t>
          </a:r>
          <a:endParaRPr lang="ru-RU" sz="2500" b="0" kern="1200" dirty="0"/>
        </a:p>
      </dsp:txBody>
      <dsp:txXfrm rot="10800000">
        <a:off x="0" y="5265"/>
        <a:ext cx="8581292" cy="142884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8509ED-78B9-4B15-9B3A-78844A7E98A8}">
      <dsp:nvSpPr>
        <dsp:cNvPr id="0" name=""/>
        <dsp:cNvSpPr/>
      </dsp:nvSpPr>
      <dsp:spPr>
        <a:xfrm>
          <a:off x="0" y="4528038"/>
          <a:ext cx="8581292" cy="10503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Осуществление аналитического мониторинга результатов инновационной деятельности </a:t>
          </a:r>
          <a:endParaRPr lang="ru-RU" sz="2500" kern="1200" dirty="0"/>
        </a:p>
      </dsp:txBody>
      <dsp:txXfrm>
        <a:off x="0" y="4528038"/>
        <a:ext cx="8581292" cy="1050371"/>
      </dsp:txXfrm>
    </dsp:sp>
    <dsp:sp modelId="{B524E1FC-BB3E-43CA-ADD0-6152458BEE1F}">
      <dsp:nvSpPr>
        <dsp:cNvPr id="0" name=""/>
        <dsp:cNvSpPr/>
      </dsp:nvSpPr>
      <dsp:spPr>
        <a:xfrm rot="10800000">
          <a:off x="0" y="3178122"/>
          <a:ext cx="8581292" cy="1365671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Тиражирование продуктов инновационной деятельности </a:t>
          </a:r>
          <a:endParaRPr lang="ru-RU" sz="2600" kern="1200" dirty="0"/>
        </a:p>
      </dsp:txBody>
      <dsp:txXfrm rot="10800000">
        <a:off x="0" y="3178122"/>
        <a:ext cx="8581292" cy="1365671"/>
      </dsp:txXfrm>
    </dsp:sp>
    <dsp:sp modelId="{BDD3F40B-3EE6-4AE7-A46F-F5ECB95401FD}">
      <dsp:nvSpPr>
        <dsp:cNvPr id="0" name=""/>
        <dsp:cNvSpPr/>
      </dsp:nvSpPr>
      <dsp:spPr>
        <a:xfrm rot="10800000">
          <a:off x="0" y="1889642"/>
          <a:ext cx="8581292" cy="1304234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Диссеминация опыта инновационной деятельности КИК</a:t>
          </a:r>
          <a:endParaRPr lang="ru-RU" sz="2600" kern="1200" dirty="0"/>
        </a:p>
      </dsp:txBody>
      <dsp:txXfrm rot="10800000">
        <a:off x="0" y="1889642"/>
        <a:ext cx="8581292" cy="1304234"/>
      </dsp:txXfrm>
    </dsp:sp>
    <dsp:sp modelId="{9DE5E3C3-DD01-43C6-9F02-3BA1AEE7E5C6}">
      <dsp:nvSpPr>
        <dsp:cNvPr id="0" name=""/>
        <dsp:cNvSpPr/>
      </dsp:nvSpPr>
      <dsp:spPr>
        <a:xfrm rot="10800000">
          <a:off x="0" y="1775"/>
          <a:ext cx="8581292" cy="1903623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Обеспечение условий для повышения уровня профессиональных компетенций педагогических и управленческих кадров</a:t>
          </a:r>
          <a:endParaRPr lang="ru-RU" sz="2500" b="0" kern="1200" dirty="0"/>
        </a:p>
      </dsp:txBody>
      <dsp:txXfrm rot="10800000">
        <a:off x="0" y="1775"/>
        <a:ext cx="8581292" cy="19036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9A0F-C80B-4A39-91E1-B68E26DA52C7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B39F-B570-4FA0-A6D3-F87A83017F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768858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9A0F-C80B-4A39-91E1-B68E26DA52C7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B39F-B570-4FA0-A6D3-F87A83017F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8530594"/>
      </p:ext>
    </p:extLst>
  </p:cSld>
  <p:clrMapOvr>
    <a:masterClrMapping/>
  </p:clrMapOvr>
  <p:transition advTm="2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9A0F-C80B-4A39-91E1-B68E26DA52C7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B39F-B570-4FA0-A6D3-F87A83017F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7770837"/>
      </p:ext>
    </p:extLst>
  </p:cSld>
  <p:clrMapOvr>
    <a:masterClrMapping/>
  </p:clrMapOvr>
  <p:transition advTm="2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9A0F-C80B-4A39-91E1-B68E26DA52C7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B39F-B570-4FA0-A6D3-F87A83017F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8155520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9A0F-C80B-4A39-91E1-B68E26DA52C7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B39F-B570-4FA0-A6D3-F87A83017F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1801372"/>
      </p:ext>
    </p:extLst>
  </p:cSld>
  <p:clrMapOvr>
    <a:masterClrMapping/>
  </p:clrMapOvr>
  <p:transition advTm="2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9A0F-C80B-4A39-91E1-B68E26DA52C7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B39F-B570-4FA0-A6D3-F87A83017F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0907455"/>
      </p:ext>
    </p:extLst>
  </p:cSld>
  <p:clrMapOvr>
    <a:masterClrMapping/>
  </p:clrMapOvr>
  <p:transition advTm="2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9A0F-C80B-4A39-91E1-B68E26DA52C7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B39F-B570-4FA0-A6D3-F87A83017F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6300131"/>
      </p:ext>
    </p:extLst>
  </p:cSld>
  <p:clrMapOvr>
    <a:masterClrMapping/>
  </p:clrMapOvr>
  <p:transition advTm="2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9A0F-C80B-4A39-91E1-B68E26DA52C7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B39F-B570-4FA0-A6D3-F87A83017F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9567971"/>
      </p:ext>
    </p:extLst>
  </p:cSld>
  <p:clrMapOvr>
    <a:masterClrMapping/>
  </p:clrMapOvr>
  <p:transition advTm="2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9A0F-C80B-4A39-91E1-B68E26DA52C7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B39F-B570-4FA0-A6D3-F87A83017F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0590519"/>
      </p:ext>
    </p:extLst>
  </p:cSld>
  <p:clrMapOvr>
    <a:masterClrMapping/>
  </p:clrMapOvr>
  <p:transition advTm="2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9A0F-C80B-4A39-91E1-B68E26DA52C7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B39F-B570-4FA0-A6D3-F87A83017F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9911752"/>
      </p:ext>
    </p:extLst>
  </p:cSld>
  <p:clrMapOvr>
    <a:masterClrMapping/>
  </p:clrMapOvr>
  <p:transition advTm="2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9A0F-C80B-4A39-91E1-B68E26DA52C7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B39F-B570-4FA0-A6D3-F87A83017F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9386994"/>
      </p:ext>
    </p:extLst>
  </p:cSld>
  <p:clrMapOvr>
    <a:masterClrMapping/>
  </p:clrMapOvr>
  <p:transition advTm="2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F9A0F-C80B-4A39-91E1-B68E26DA52C7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8B39F-B570-4FA0-A6D3-F87A83017F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0973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20000"/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748" y="1408522"/>
            <a:ext cx="8510287" cy="1241822"/>
          </a:xfrm>
        </p:spPr>
        <p:txBody>
          <a:bodyPr>
            <a:noAutofit/>
          </a:bodyPr>
          <a:lstStyle/>
          <a:p>
            <a:r>
              <a:rPr lang="ru-RU" sz="2800" dirty="0" smtClean="0"/>
              <a:t>Интеграция программ профессионального обучения в образовательный процесс коррекционной организации, как один из механизмов успешной социализации выпускников специальных коррекционных школ 8 вида</a:t>
            </a:r>
            <a:endParaRPr lang="ru-RU" sz="2800" dirty="0"/>
          </a:p>
        </p:txBody>
      </p:sp>
      <p:pic>
        <p:nvPicPr>
          <p:cNvPr id="1026" name="Picture 2" descr="http://minobr.khb.ru/files/template/bg_to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0916" cy="546904"/>
          </a:xfrm>
          <a:prstGeom prst="rect">
            <a:avLst/>
          </a:prstGeom>
          <a:noFill/>
        </p:spPr>
      </p:pic>
      <p:pic>
        <p:nvPicPr>
          <p:cNvPr id="1028" name="Picture 4" descr="http://minobr.khb.ru/files/template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468" y="86808"/>
            <a:ext cx="532438" cy="39932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8182" y="131152"/>
            <a:ext cx="8495818" cy="118958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КРАЕВОЙ  ИННОВАЦИОННЫЙ  КОМПЛЕКС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 smtClean="0"/>
              <a:t>при инновационной инфраструктуре сферы образования Хабаровского края</a:t>
            </a:r>
            <a:endParaRPr lang="ru-RU" sz="2400" dirty="0"/>
          </a:p>
        </p:txBody>
      </p:sp>
      <p:pic>
        <p:nvPicPr>
          <p:cNvPr id="4" name="Picture 2" descr="K:\Инновационная деятельность\Общая_информация\Сборник_фоток\Профподготовка и трудовые конкурсы\DSC007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358" y="3470892"/>
            <a:ext cx="2729456" cy="1672608"/>
          </a:xfrm>
          <a:prstGeom prst="rect">
            <a:avLst/>
          </a:prstGeom>
          <a:noFill/>
        </p:spPr>
      </p:pic>
      <p:pic>
        <p:nvPicPr>
          <p:cNvPr id="1027" name="Picture 3" descr="K:\Инновационная деятельность\Общая_информация\Сборник_фоток\Профподготовка и трудовые конкурсы\DSC03274.JPG"/>
          <p:cNvPicPr>
            <a:picLocks noChangeAspect="1" noChangeArrowheads="1"/>
          </p:cNvPicPr>
          <p:nvPr/>
        </p:nvPicPr>
        <p:blipFill>
          <a:blip r:embed="rId5" cstate="print"/>
          <a:srcRect b="7119"/>
          <a:stretch>
            <a:fillRect/>
          </a:stretch>
        </p:blipFill>
        <p:spPr bwMode="auto">
          <a:xfrm>
            <a:off x="2971942" y="3447394"/>
            <a:ext cx="1489040" cy="1696106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 l="17152" r="5616" b="9179"/>
          <a:stretch>
            <a:fillRect/>
          </a:stretch>
        </p:blipFill>
        <p:spPr bwMode="auto">
          <a:xfrm>
            <a:off x="4591265" y="3436884"/>
            <a:ext cx="2676194" cy="1706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E:\Инновационная деятельность\Общая_информация\Сборник_фоток\Профподготовка и трудовые конкурсы\DSC03184.JPG"/>
          <p:cNvPicPr>
            <a:picLocks noChangeAspect="1" noChangeArrowheads="1"/>
          </p:cNvPicPr>
          <p:nvPr/>
        </p:nvPicPr>
        <p:blipFill>
          <a:blip r:embed="rId7" cstate="print"/>
          <a:srcRect t="15917" b="12380"/>
          <a:stretch>
            <a:fillRect/>
          </a:stretch>
        </p:blipFill>
        <p:spPr bwMode="auto">
          <a:xfrm>
            <a:off x="7403044" y="3432517"/>
            <a:ext cx="1590902" cy="1710983"/>
          </a:xfrm>
          <a:prstGeom prst="rect">
            <a:avLst/>
          </a:prstGeom>
          <a:noFill/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2875"/>
            <a:ext cx="6972300" cy="1199868"/>
          </a:xfrm>
        </p:spPr>
        <p:txBody>
          <a:bodyPr>
            <a:normAutofit/>
          </a:bodyPr>
          <a:lstStyle/>
          <a:p>
            <a:pPr lvl="0"/>
            <a:r>
              <a:rPr lang="ru-RU" sz="3200" dirty="0" smtClean="0"/>
              <a:t>Организационные аспекты деятельности КИК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36631" y="1"/>
            <a:ext cx="1707368" cy="1447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1633" y="1051812"/>
            <a:ext cx="61206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Проект КГКОУ Школа №3 г. Комсомольска  занял 3 место на конкурсе Время выбирать </a:t>
            </a:r>
          </a:p>
          <a:p>
            <a:r>
              <a:rPr lang="ru-RU" sz="2800" dirty="0" smtClean="0"/>
              <a:t>профессию, место – Дальний Восток</a:t>
            </a:r>
            <a:endParaRPr lang="ru-RU" sz="2800" dirty="0"/>
          </a:p>
        </p:txBody>
      </p:sp>
      <p:pic>
        <p:nvPicPr>
          <p:cNvPr id="27650" name="Picture 2" descr="C:\Users\123\Desktop\p365_gramotamsproekt16.jpg"/>
          <p:cNvPicPr>
            <a:picLocks noChangeAspect="1" noChangeArrowheads="1"/>
          </p:cNvPicPr>
          <p:nvPr/>
        </p:nvPicPr>
        <p:blipFill>
          <a:blip r:embed="rId3" cstate="print"/>
          <a:srcRect l="3515" t="2815" r="1304"/>
          <a:stretch>
            <a:fillRect/>
          </a:stretch>
        </p:blipFill>
        <p:spPr bwMode="auto">
          <a:xfrm rot="60000">
            <a:off x="5849167" y="716769"/>
            <a:ext cx="1438790" cy="184782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8813" y="3006969"/>
            <a:ext cx="71182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800" dirty="0" smtClean="0"/>
              <a:t>Проект и бизнес-план высокотехнологичного школьного </a:t>
            </a:r>
            <a:r>
              <a:rPr lang="ru-RU" sz="2800" dirty="0" err="1" smtClean="0"/>
              <a:t>агропроизводства</a:t>
            </a:r>
            <a:r>
              <a:rPr lang="ru-RU" sz="2800" dirty="0" smtClean="0"/>
              <a:t> ШИ 12 завоевал диплом </a:t>
            </a:r>
            <a:r>
              <a:rPr lang="en-US" sz="2800" dirty="0" smtClean="0"/>
              <a:t>I</a:t>
            </a:r>
            <a:r>
              <a:rPr lang="ru-RU" sz="2800" dirty="0" smtClean="0"/>
              <a:t> степени на XIV Международном конкурсе  имени А.С. Макаренко 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606" y="3193365"/>
            <a:ext cx="1354568" cy="1812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10698364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42875"/>
            <a:ext cx="7500395" cy="119986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Содержательные аспекты деятельности КИК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36631" y="1"/>
            <a:ext cx="1707368" cy="1447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0051" y="1055076"/>
            <a:ext cx="729719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Разработаны учебные планы, рабочие программы, программы внеурочной деятельности, учитывающие местную специфику:</a:t>
            </a:r>
          </a:p>
          <a:p>
            <a:r>
              <a:rPr lang="ru-RU" sz="2800" dirty="0" smtClean="0"/>
              <a:t>КГКОУ Школа №3 г. Комсомольска – «Швея», «Мастер отделочных строительных работ (штукатур-маляр)», «Столяр строительный», «Обувщик по ремонту обуви», «Младший обслуживающий персонал»;</a:t>
            </a:r>
            <a:endParaRPr lang="ru-RU" sz="2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 l="26423" r="20156"/>
          <a:stretch>
            <a:fillRect/>
          </a:stretch>
        </p:blipFill>
        <p:spPr bwMode="auto">
          <a:xfrm>
            <a:off x="7652825" y="3432517"/>
            <a:ext cx="1491175" cy="1710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 descr="K:\Инновационная деятельность\Общая_информация\к странице\профиль2.png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 l="46739"/>
          <a:stretch>
            <a:fillRect/>
          </a:stretch>
        </p:blipFill>
        <p:spPr bwMode="auto">
          <a:xfrm>
            <a:off x="7652825" y="1535343"/>
            <a:ext cx="1491175" cy="1887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75340459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42875"/>
            <a:ext cx="7500395" cy="119986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Содержательные аспекты деятельности КИК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36631" y="1"/>
            <a:ext cx="1707368" cy="1447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4119" y="1182589"/>
            <a:ext cx="89498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Разработаны учебные планы, рабочие программы, программы внеурочной деятельности, учитывающие местную специфику:</a:t>
            </a:r>
          </a:p>
          <a:p>
            <a:r>
              <a:rPr lang="ru-RU" sz="2800" dirty="0" smtClean="0"/>
              <a:t>КГКОУ ШИ № 12 г. Вяземский – «Животновод»;</a:t>
            </a:r>
          </a:p>
          <a:p>
            <a:r>
              <a:rPr lang="ru-RU" sz="2800" dirty="0" smtClean="0"/>
              <a:t>КГКОУ ШИ №10 г. Бикин – «Швея», «Столяр строительный»</a:t>
            </a:r>
            <a:endParaRPr lang="ru-RU" sz="2800" dirty="0"/>
          </a:p>
        </p:txBody>
      </p:sp>
      <p:pic>
        <p:nvPicPr>
          <p:cNvPr id="10244" name="Picture 4" descr="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9040" y="3409902"/>
            <a:ext cx="2654960" cy="17335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75340459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2875"/>
            <a:ext cx="6972300" cy="1199868"/>
          </a:xfrm>
        </p:spPr>
        <p:txBody>
          <a:bodyPr>
            <a:normAutofit/>
          </a:bodyPr>
          <a:lstStyle/>
          <a:p>
            <a:pPr lvl="0"/>
            <a:r>
              <a:rPr lang="ru-RU" sz="3200" dirty="0" smtClean="0"/>
              <a:t>Трансляция опыта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36631" y="1"/>
            <a:ext cx="1707368" cy="1447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49935"/>
            <a:ext cx="91439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Разработаны и проведены курсы повышения </a:t>
            </a:r>
          </a:p>
          <a:p>
            <a:r>
              <a:rPr lang="ru-RU" sz="2400" dirty="0" smtClean="0"/>
              <a:t>квалификации (КПК):</a:t>
            </a:r>
          </a:p>
          <a:p>
            <a:r>
              <a:rPr lang="ru-RU" sz="2400" dirty="0" smtClean="0"/>
              <a:t>Школа 3 – внутрикорпоративные КПК,</a:t>
            </a:r>
          </a:p>
          <a:p>
            <a:r>
              <a:rPr lang="ru-RU" sz="2400" dirty="0" smtClean="0"/>
              <a:t>ШИ – </a:t>
            </a:r>
            <a:r>
              <a:rPr lang="ru-RU" sz="2400" dirty="0"/>
              <a:t>12 </a:t>
            </a:r>
            <a:r>
              <a:rPr lang="ru-RU" sz="2400" dirty="0" smtClean="0"/>
              <a:t>– КПК (стажерская </a:t>
            </a:r>
            <a:r>
              <a:rPr lang="ru-RU" sz="2400" dirty="0"/>
              <a:t>практика) для педагогов образовательных организаций Вяземского муниципального </a:t>
            </a:r>
            <a:r>
              <a:rPr lang="ru-RU" sz="2400" dirty="0" smtClean="0"/>
              <a:t>района.</a:t>
            </a:r>
          </a:p>
          <a:p>
            <a:r>
              <a:rPr lang="ru-RU" sz="2400" dirty="0" smtClean="0"/>
              <a:t>Школа 3 – </a:t>
            </a:r>
            <a:r>
              <a:rPr lang="ru-RU" sz="2400" dirty="0" err="1" smtClean="0"/>
              <a:t>вебинар</a:t>
            </a:r>
            <a:r>
              <a:rPr lang="ru-RU" sz="2400" dirty="0" smtClean="0"/>
              <a:t> для учреждений края;</a:t>
            </a:r>
          </a:p>
          <a:p>
            <a:r>
              <a:rPr lang="ru-RU" sz="2400" dirty="0" smtClean="0"/>
              <a:t>ШИ – 12 – </a:t>
            </a:r>
            <a:r>
              <a:rPr lang="ru-RU" sz="2400" dirty="0"/>
              <a:t>выступление </a:t>
            </a:r>
            <a:r>
              <a:rPr lang="ru-RU" sz="2400" dirty="0" smtClean="0"/>
              <a:t>на Всероссийском семинаре-совещании </a:t>
            </a:r>
            <a:r>
              <a:rPr lang="ru-RU" sz="2400" dirty="0"/>
              <a:t>«Школа новых возможностей: реализация права на образование детей с ОВЗ и детей-инвалидов» </a:t>
            </a:r>
            <a:endParaRPr lang="ru-RU" sz="24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98438"/>
            <a:ext cx="2346068" cy="12450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/>
          <a:srcRect l="9582" r="7053"/>
          <a:stretch/>
        </p:blipFill>
        <p:spPr>
          <a:xfrm>
            <a:off x="6781045" y="3890663"/>
            <a:ext cx="2362955" cy="12528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042" r="9999"/>
          <a:stretch/>
        </p:blipFill>
        <p:spPr>
          <a:xfrm>
            <a:off x="2450512" y="3890663"/>
            <a:ext cx="2344847" cy="12528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/>
          <a:srcRect r="27481"/>
          <a:stretch/>
        </p:blipFill>
        <p:spPr>
          <a:xfrm>
            <a:off x="4913426" y="3887234"/>
            <a:ext cx="1740780" cy="12562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75340459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2875"/>
            <a:ext cx="6972300" cy="1199868"/>
          </a:xfrm>
        </p:spPr>
        <p:txBody>
          <a:bodyPr>
            <a:normAutofit/>
          </a:bodyPr>
          <a:lstStyle/>
          <a:p>
            <a:pPr lvl="0"/>
            <a:r>
              <a:rPr lang="ru-RU" sz="3200" dirty="0" smtClean="0"/>
              <a:t>Трансляция опыта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36631" y="1"/>
            <a:ext cx="1707368" cy="1447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6190" y="654148"/>
            <a:ext cx="83206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Школа 3 – выступление на круглом столе</a:t>
            </a:r>
          </a:p>
          <a:p>
            <a:r>
              <a:rPr lang="ru-RU" sz="2800" dirty="0" smtClean="0"/>
              <a:t>«Участие органов государственной власти в обеспечении социальной защиты инвалидов»</a:t>
            </a:r>
          </a:p>
          <a:p>
            <a:endParaRPr lang="ru-RU" sz="2800" dirty="0" smtClean="0"/>
          </a:p>
          <a:p>
            <a:r>
              <a:rPr lang="ru-RU" sz="2800" dirty="0" smtClean="0"/>
              <a:t>Налажено взаимодействие и обмен опытом</a:t>
            </a:r>
          </a:p>
          <a:p>
            <a:r>
              <a:rPr lang="ru-RU" sz="2800" dirty="0" smtClean="0"/>
              <a:t>с краевыми учреждениями КГКОУ Школа 1 Комсомольск, ШИ 19 Березовый, ШИ 16 Николаевск-на-Амуре; ШОИ 12 - с образовательными организациями и управлением образования Вяземского муниципального района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251295730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2875"/>
            <a:ext cx="6972300" cy="1199868"/>
          </a:xfrm>
        </p:spPr>
        <p:txBody>
          <a:bodyPr>
            <a:normAutofit/>
          </a:bodyPr>
          <a:lstStyle/>
          <a:p>
            <a:pPr lvl="0"/>
            <a:r>
              <a:rPr lang="ru-RU" sz="3200" dirty="0" smtClean="0"/>
              <a:t>Трансляция опыта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8417" y="1"/>
            <a:ext cx="1575581" cy="13360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880" y="606300"/>
            <a:ext cx="87320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Публикации:</a:t>
            </a:r>
          </a:p>
          <a:p>
            <a:r>
              <a:rPr lang="ru-RU" sz="2400" dirty="0" smtClean="0"/>
              <a:t>Школа 3 - статья на Всероссийскую научно-практическую конференцию «</a:t>
            </a:r>
            <a:r>
              <a:rPr lang="ru-RU" sz="2400" dirty="0"/>
              <a:t>Профессиональная ориентация инвалидов и лиц с ОВЗ в системе многоуровневого образования: организационные и методические аспекты</a:t>
            </a:r>
            <a:r>
              <a:rPr lang="ru-RU" sz="2400" dirty="0" smtClean="0"/>
              <a:t>» </a:t>
            </a:r>
          </a:p>
          <a:p>
            <a:r>
              <a:rPr lang="ru-RU" sz="2400" dirty="0" smtClean="0"/>
              <a:t>ШИ 10 – статья на Межрегиональную научно-практическую конференцию </a:t>
            </a:r>
            <a:r>
              <a:rPr lang="ru-RU" sz="2400" dirty="0"/>
              <a:t>«Информационно-технические механизмы </a:t>
            </a:r>
            <a:r>
              <a:rPr lang="ru-RU" sz="2400" dirty="0" err="1"/>
              <a:t>тьюторского</a:t>
            </a:r>
            <a:r>
              <a:rPr lang="ru-RU" sz="2400" dirty="0"/>
              <a:t> сопровождения социализации и профессионально-трудовой подготовки детей с нарушениями интеллекта</a:t>
            </a:r>
            <a:r>
              <a:rPr lang="ru-RU" sz="2400" dirty="0" smtClean="0"/>
              <a:t>»</a:t>
            </a:r>
          </a:p>
          <a:p>
            <a:r>
              <a:rPr lang="ru-RU" sz="2400" dirty="0" smtClean="0"/>
              <a:t>ШИ 12 - с</a:t>
            </a:r>
            <a:r>
              <a:rPr lang="ru-RU" sz="2400" dirty="0" smtClean="0">
                <a:cs typeface="Times New Roman" pitchFamily="18" charset="0"/>
              </a:rPr>
              <a:t>татья  в Вестник образования «</a:t>
            </a:r>
            <a:r>
              <a:rPr lang="ru-RU" sz="2400" dirty="0">
                <a:cs typeface="Times New Roman" pitchFamily="18" charset="0"/>
              </a:rPr>
              <a:t>Агрошкола как модель социализации и </a:t>
            </a:r>
            <a:r>
              <a:rPr lang="ru-RU" sz="2400" dirty="0" smtClean="0">
                <a:cs typeface="Times New Roman" pitchFamily="18" charset="0"/>
              </a:rPr>
              <a:t>развития </a:t>
            </a:r>
            <a:r>
              <a:rPr lang="ru-RU" sz="2400" dirty="0">
                <a:cs typeface="Times New Roman" pitchFamily="18" charset="0"/>
              </a:rPr>
              <a:t>жизненных компетенций обучающихся </a:t>
            </a:r>
            <a:endParaRPr lang="en-US" sz="2400" dirty="0"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400" dirty="0">
                <a:cs typeface="Times New Roman" pitchFamily="18" charset="0"/>
              </a:rPr>
              <a:t>с умственной </a:t>
            </a:r>
            <a:r>
              <a:rPr lang="ru-RU" sz="2400" dirty="0" smtClean="0">
                <a:cs typeface="Times New Roman" pitchFamily="18" charset="0"/>
              </a:rPr>
              <a:t>отсталостью (</a:t>
            </a:r>
            <a:r>
              <a:rPr lang="ru-RU" sz="2400" dirty="0">
                <a:cs typeface="Times New Roman" pitchFamily="18" charset="0"/>
              </a:rPr>
              <a:t>интеллектуальными нарушениями</a:t>
            </a:r>
            <a:r>
              <a:rPr lang="ru-RU" sz="2400" dirty="0" smtClean="0">
                <a:cs typeface="Times New Roman" pitchFamily="18" charset="0"/>
              </a:rPr>
              <a:t>)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638951592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42876"/>
            <a:ext cx="6889687" cy="61082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Работа со СМИ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36631" y="1"/>
            <a:ext cx="1707368" cy="1447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723901"/>
            <a:ext cx="90353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Информация о проектах опубликована на </a:t>
            </a:r>
          </a:p>
          <a:p>
            <a:r>
              <a:rPr lang="ru-RU" sz="2400" dirty="0" smtClean="0"/>
              <a:t>сайтах ОО, созданы виртуальные переговорные площадки для заинтересованных лиц;</a:t>
            </a:r>
          </a:p>
          <a:p>
            <a:r>
              <a:rPr lang="ru-RU" sz="2400" dirty="0"/>
              <a:t>У</a:t>
            </a:r>
            <a:r>
              <a:rPr lang="ru-RU" sz="2400" dirty="0" smtClean="0"/>
              <a:t>чреждения представили информацию на выставку при расширенном заседании Правительства края 23.06.16 </a:t>
            </a:r>
          </a:p>
          <a:p>
            <a:r>
              <a:rPr lang="ru-RU" sz="2400" dirty="0" smtClean="0"/>
              <a:t>«О реализации права на образование детей с ОВЗ»</a:t>
            </a:r>
          </a:p>
          <a:p>
            <a:r>
              <a:rPr lang="ru-RU" sz="2400" dirty="0"/>
              <a:t>КГКОУ ШИ 12</a:t>
            </a:r>
            <a:r>
              <a:rPr lang="ru-RU" sz="2400" dirty="0" smtClean="0"/>
              <a:t>: Репортаж </a:t>
            </a:r>
            <a:r>
              <a:rPr lang="ru-RU" sz="2400" dirty="0"/>
              <a:t>«Специалисты из «Агрошколы</a:t>
            </a:r>
            <a:r>
              <a:rPr lang="ru-RU" sz="2400" dirty="0" smtClean="0"/>
              <a:t>» на </a:t>
            </a:r>
            <a:r>
              <a:rPr lang="ru-RU" sz="2400" dirty="0"/>
              <a:t>телеканале Россия 1, Вести </a:t>
            </a:r>
            <a:r>
              <a:rPr lang="ru-RU" sz="2400" dirty="0" smtClean="0"/>
              <a:t>Хабаровск, статья </a:t>
            </a:r>
            <a:r>
              <a:rPr lang="ru-RU" sz="2400" dirty="0"/>
              <a:t>«Реализация модели «Агрошкола</a:t>
            </a:r>
            <a:r>
              <a:rPr lang="ru-RU" sz="2400" dirty="0" smtClean="0"/>
              <a:t>» в </a:t>
            </a:r>
            <a:r>
              <a:rPr lang="ru-RU" sz="2400" dirty="0"/>
              <a:t>газете «Вяземские вести</a:t>
            </a:r>
            <a:r>
              <a:rPr lang="ru-RU" sz="2400" dirty="0" smtClean="0"/>
              <a:t>», репортаж на радио </a:t>
            </a:r>
            <a:r>
              <a:rPr lang="ru-RU" sz="2400" dirty="0"/>
              <a:t>«Восток России» </a:t>
            </a:r>
            <a:endParaRPr lang="ru-RU" sz="2400" dirty="0" smtClean="0"/>
          </a:p>
          <a:p>
            <a:r>
              <a:rPr lang="ru-RU" sz="2400" dirty="0" smtClean="0"/>
              <a:t>ШИ 10 – информация об учреждении представлена на</a:t>
            </a:r>
            <a:r>
              <a:rPr lang="ru-RU" sz="2400" dirty="0"/>
              <a:t> </a:t>
            </a:r>
            <a:r>
              <a:rPr lang="ru-RU" sz="2400" dirty="0" smtClean="0"/>
              <a:t>Всероссийской выставке-форуме образовательных </a:t>
            </a:r>
            <a:r>
              <a:rPr lang="ru-RU" sz="2400" dirty="0"/>
              <a:t>учреждений </a:t>
            </a:r>
          </a:p>
        </p:txBody>
      </p:sp>
    </p:spTree>
    <p:extLst>
      <p:ext uri="{BB962C8B-B14F-4D97-AF65-F5344CB8AC3E}">
        <p14:creationId xmlns="" xmlns:p14="http://schemas.microsoft.com/office/powerpoint/2010/main" val="3275340459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2875"/>
            <a:ext cx="6972300" cy="119986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Успешность социализации и формирования проф. компетенций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36631" y="1"/>
            <a:ext cx="1707368" cy="1447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3200" y="1000125"/>
            <a:ext cx="894079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Участие в проф. конкурсах:</a:t>
            </a:r>
          </a:p>
          <a:p>
            <a:r>
              <a:rPr lang="ru-RU" sz="2600" dirty="0" smtClean="0"/>
              <a:t>Учреждения приняли участие в краевом конкурсе </a:t>
            </a:r>
            <a:r>
              <a:rPr lang="ru-RU" sz="2600" dirty="0"/>
              <a:t>«Лучший по профессии</a:t>
            </a:r>
            <a:r>
              <a:rPr lang="ru-RU" sz="2600" dirty="0" smtClean="0"/>
              <a:t>»;</a:t>
            </a:r>
          </a:p>
          <a:p>
            <a:r>
              <a:rPr lang="ru-RU" sz="2600" dirty="0" smtClean="0"/>
              <a:t>В 2016 г. впервые </a:t>
            </a:r>
            <a:r>
              <a:rPr lang="ru-RU" sz="2600" dirty="0"/>
              <a:t>прошел </a:t>
            </a:r>
            <a:r>
              <a:rPr lang="ru-RU" sz="2600" dirty="0" smtClean="0"/>
              <a:t>региональный чемпионат </a:t>
            </a:r>
            <a:r>
              <a:rPr lang="ru-RU" sz="2600" dirty="0"/>
              <a:t>по </a:t>
            </a:r>
            <a:r>
              <a:rPr lang="ru-RU" sz="2600" dirty="0" err="1"/>
              <a:t>профмастерству</a:t>
            </a:r>
            <a:r>
              <a:rPr lang="ru-RU" sz="2600" dirty="0"/>
              <a:t> </a:t>
            </a:r>
            <a:r>
              <a:rPr lang="ru-RU" sz="2600" dirty="0" smtClean="0"/>
              <a:t>среди лиц с ОВЗ «</a:t>
            </a:r>
            <a:r>
              <a:rPr lang="ru-RU" sz="2600" dirty="0" err="1" smtClean="0"/>
              <a:t>Абилимпикс</a:t>
            </a:r>
            <a:r>
              <a:rPr lang="ru-RU" sz="2600" dirty="0"/>
              <a:t>», </a:t>
            </a:r>
            <a:r>
              <a:rPr lang="ru-RU" sz="2600" dirty="0" smtClean="0"/>
              <a:t>компетенция «Декоративное </a:t>
            </a:r>
            <a:r>
              <a:rPr lang="ru-RU" sz="2600" dirty="0"/>
              <a:t>искусство» </a:t>
            </a:r>
            <a:endParaRPr lang="ru-RU" sz="2600" dirty="0" smtClean="0"/>
          </a:p>
          <a:p>
            <a:r>
              <a:rPr lang="ru-RU" sz="2600" dirty="0" smtClean="0"/>
              <a:t>– </a:t>
            </a:r>
            <a:r>
              <a:rPr lang="ru-RU" sz="2600" dirty="0"/>
              <a:t>бисероплетение, </a:t>
            </a:r>
            <a:endParaRPr lang="ru-RU" sz="2600" dirty="0" smtClean="0"/>
          </a:p>
          <a:p>
            <a:r>
              <a:rPr lang="ru-RU" sz="2600" dirty="0" smtClean="0"/>
              <a:t>– резьба </a:t>
            </a:r>
            <a:r>
              <a:rPr lang="ru-RU" sz="2600" dirty="0"/>
              <a:t>по </a:t>
            </a:r>
            <a:r>
              <a:rPr lang="ru-RU" sz="2600" dirty="0" smtClean="0"/>
              <a:t>дереву</a:t>
            </a:r>
          </a:p>
          <a:p>
            <a:r>
              <a:rPr lang="ru-RU" sz="2600" dirty="0" smtClean="0"/>
              <a:t>КГКОУ Школа 3 – 4 место</a:t>
            </a:r>
          </a:p>
          <a:p>
            <a:r>
              <a:rPr lang="ru-RU" sz="2600" dirty="0" smtClean="0"/>
              <a:t>ШИ 12 - победа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lum brigh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425" y="3404382"/>
            <a:ext cx="2405575" cy="1739118"/>
          </a:xfrm>
          <a:prstGeom prst="rect">
            <a:avLst/>
          </a:prstGeom>
        </p:spPr>
      </p:pic>
      <p:pic>
        <p:nvPicPr>
          <p:cNvPr id="5122" name="Picture 2" descr="http://int-vzm.ru/images/yakskyrsia/%D0%B0%D0%B1%D0%B8%D0%BB%D0%B8%D0%BC%D0%BF%D0%B8%D0%BA%D1%811.jpg"/>
          <p:cNvPicPr>
            <a:picLocks noChangeAspect="1" noChangeArrowheads="1"/>
          </p:cNvPicPr>
          <p:nvPr/>
        </p:nvPicPr>
        <p:blipFill>
          <a:blip r:embed="rId4" cstate="print">
            <a:lum bright="20000" contrast="10000"/>
          </a:blip>
          <a:srcRect/>
          <a:stretch>
            <a:fillRect/>
          </a:stretch>
        </p:blipFill>
        <p:spPr bwMode="auto">
          <a:xfrm>
            <a:off x="4951826" y="3418449"/>
            <a:ext cx="1674087" cy="1725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75340459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4399"/>
            <a:ext cx="6972300" cy="119986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Успешность социализации и формирования проф. компетенции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553" y="1"/>
            <a:ext cx="1547445" cy="13121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4900" y="873513"/>
            <a:ext cx="69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Трудоустройство</a:t>
            </a:r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991357426"/>
              </p:ext>
            </p:extLst>
          </p:nvPr>
        </p:nvGraphicFramePr>
        <p:xfrm>
          <a:off x="118792" y="1491175"/>
          <a:ext cx="8926732" cy="3665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0300"/>
                <a:gridCol w="2685446"/>
                <a:gridCol w="2419303"/>
                <a:gridCol w="2231683"/>
              </a:tblGrid>
              <a:tr h="67635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Уч. год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выпускников (чел.)</a:t>
                      </a:r>
                    </a:p>
                  </a:txBody>
                  <a:tcPr marT="34290" marB="3429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Трудоустроено по профилю, (чел)</a:t>
                      </a:r>
                    </a:p>
                  </a:txBody>
                  <a:tcPr marT="34290" marB="3429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Продолжили обучение в ПОУ</a:t>
                      </a:r>
                    </a:p>
                  </a:txBody>
                  <a:tcPr marT="34290" marB="3429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1997">
                <a:tc gridSpan="4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Школа 3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199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2013-2014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T="34290" marB="3429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199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2014-2015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T="34290" marB="3429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199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2015-2016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T="34290" marB="3429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1997">
                <a:tc gridSpan="4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КГКОУ ШИ 12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00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199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2015-2016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T="34290" marB="3429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4290" marB="3429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1997">
                <a:tc gridSpan="4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КГКОУ ШИ 10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00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199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2015-2016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T="34290" marB="3429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34290" marB="3429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32854390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2875"/>
            <a:ext cx="6972300" cy="119986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Выводы и предложения по реализации проекта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03200" y="1320086"/>
            <a:ext cx="8940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Вывод:</a:t>
            </a:r>
            <a:r>
              <a:rPr lang="ru-RU" sz="2800" dirty="0" smtClean="0"/>
              <a:t> Проект реализуется в рамках обозначенных целей и задач в соответствии с техническим заданием.</a:t>
            </a:r>
          </a:p>
          <a:p>
            <a:endParaRPr lang="ru-RU" sz="2800" dirty="0" smtClean="0"/>
          </a:p>
          <a:p>
            <a:r>
              <a:rPr lang="ru-RU" sz="2800" i="1" dirty="0" smtClean="0"/>
              <a:t>Предложения: </a:t>
            </a:r>
            <a:endParaRPr lang="ru-RU" sz="2800" i="1" dirty="0" smtClean="0"/>
          </a:p>
          <a:p>
            <a:r>
              <a:rPr lang="ru-RU" sz="2800" dirty="0" smtClean="0"/>
              <a:t>Платные </a:t>
            </a:r>
            <a:r>
              <a:rPr lang="ru-RU" sz="2800" dirty="0" smtClean="0"/>
              <a:t>образовательные  услуги по </a:t>
            </a:r>
            <a:r>
              <a:rPr lang="ru-RU" sz="2800" dirty="0" err="1" smtClean="0"/>
              <a:t>профподготовке</a:t>
            </a:r>
            <a:endParaRPr lang="ru-RU" sz="2800" dirty="0" smtClean="0"/>
          </a:p>
          <a:p>
            <a:r>
              <a:rPr lang="ru-RU" sz="2800" dirty="0" smtClean="0"/>
              <a:t>Разработка и апробация экспериментального трудового обучения для обучающихся с умеренной УО и ТМНР</a:t>
            </a:r>
          </a:p>
          <a:p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/>
          <a:srcRect l="257" r="3718"/>
          <a:stretch/>
        </p:blipFill>
        <p:spPr>
          <a:xfrm>
            <a:off x="7469944" y="1"/>
            <a:ext cx="1674055" cy="1022738"/>
          </a:xfrm>
          <a:prstGeom prst="roundRect">
            <a:avLst>
              <a:gd name="adj" fmla="val 20688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275340459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60558" y="408008"/>
            <a:ext cx="2083443" cy="18837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6466631" cy="9941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Учреждения в составе КИК: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3459" y="1362919"/>
            <a:ext cx="8064288" cy="3780581"/>
          </a:xfrm>
        </p:spPr>
        <p:txBody>
          <a:bodyPr/>
          <a:lstStyle/>
          <a:p>
            <a:r>
              <a:rPr lang="ru-RU" dirty="0" smtClean="0"/>
              <a:t>КГКОУ Школа 3 г. Комсомольск-на-Амуре, </a:t>
            </a:r>
          </a:p>
          <a:p>
            <a:r>
              <a:rPr lang="ru-RU" dirty="0" smtClean="0"/>
              <a:t>КГКОУ ШИ 12 г. Вяземский, </a:t>
            </a:r>
          </a:p>
          <a:p>
            <a:r>
              <a:rPr lang="ru-RU" dirty="0" smtClean="0"/>
              <a:t>КГКОУ ШИ 10 г. Бикин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59353" y="2795286"/>
            <a:ext cx="7037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Распоряжение  </a:t>
            </a:r>
            <a:r>
              <a:rPr lang="ru-RU" sz="2400" dirty="0" err="1" smtClean="0"/>
              <a:t>МинОбрНауки</a:t>
            </a:r>
            <a:r>
              <a:rPr lang="ru-RU" sz="2400" dirty="0" smtClean="0"/>
              <a:t> ХК № </a:t>
            </a:r>
            <a:r>
              <a:rPr lang="en-US" sz="2400" dirty="0" smtClean="0"/>
              <a:t>432</a:t>
            </a:r>
            <a:r>
              <a:rPr lang="ru-RU" sz="2400" dirty="0" smtClean="0"/>
              <a:t> от </a:t>
            </a:r>
            <a:r>
              <a:rPr lang="en-US" sz="2400" dirty="0" smtClean="0"/>
              <a:t>22</a:t>
            </a:r>
            <a:r>
              <a:rPr lang="ru-RU" sz="2400" dirty="0" smtClean="0"/>
              <a:t>.</a:t>
            </a:r>
            <a:r>
              <a:rPr lang="en-US" sz="2400" dirty="0" smtClean="0"/>
              <a:t>03</a:t>
            </a:r>
            <a:r>
              <a:rPr lang="ru-RU" sz="2400" dirty="0" smtClean="0"/>
              <a:t>.</a:t>
            </a:r>
            <a:r>
              <a:rPr lang="en-US" sz="2400" dirty="0" smtClean="0"/>
              <a:t>16</a:t>
            </a:r>
            <a:endParaRPr lang="ru-RU" sz="2400" dirty="0" smtClean="0"/>
          </a:p>
          <a:p>
            <a:pPr algn="r"/>
            <a:r>
              <a:rPr lang="ru-RU" sz="2400" dirty="0" smtClean="0"/>
              <a:t>на срок до 31.08.17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376808134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2875"/>
            <a:ext cx="6972300" cy="128194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Выводы и предложения по реализации проекта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66986" y="1167618"/>
            <a:ext cx="89770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Освоение новых, перспективных направлений профподготовки (малярное </a:t>
            </a:r>
            <a:r>
              <a:rPr lang="ru-RU" sz="2800" dirty="0"/>
              <a:t>дело</a:t>
            </a:r>
            <a:r>
              <a:rPr lang="ru-RU" sz="2800" dirty="0" smtClean="0"/>
              <a:t>; сухое </a:t>
            </a:r>
            <a:r>
              <a:rPr lang="ru-RU" sz="2800" dirty="0"/>
              <a:t>строительство и штукатурные </a:t>
            </a:r>
            <a:r>
              <a:rPr lang="ru-RU" sz="2800" dirty="0" smtClean="0"/>
              <a:t>работы; облицовка плиткой; ландшафтный дизайн и др.)</a:t>
            </a:r>
          </a:p>
          <a:p>
            <a:r>
              <a:rPr lang="ru-RU" sz="2800" dirty="0" smtClean="0"/>
              <a:t>Формирование </a:t>
            </a:r>
            <a:r>
              <a:rPr lang="ru-RU" sz="2800" dirty="0"/>
              <a:t>учебных групп с учетом перспектив на рынке труда </a:t>
            </a:r>
            <a:r>
              <a:rPr lang="ru-RU" sz="2800" dirty="0" smtClean="0"/>
              <a:t>(опережающее прогнозирование)</a:t>
            </a:r>
          </a:p>
          <a:p>
            <a:r>
              <a:rPr lang="ru-RU" sz="2800" dirty="0"/>
              <a:t>Организация </a:t>
            </a:r>
            <a:r>
              <a:rPr lang="ru-RU" sz="2800" dirty="0" smtClean="0"/>
              <a:t>населению </a:t>
            </a:r>
            <a:r>
              <a:rPr lang="ru-RU" sz="2800" dirty="0" smtClean="0"/>
              <a:t>услуг на базе учреждения (ремонт </a:t>
            </a:r>
            <a:r>
              <a:rPr lang="ru-RU" sz="2800" dirty="0"/>
              <a:t>обуви, </a:t>
            </a:r>
            <a:r>
              <a:rPr lang="ru-RU" sz="2800" dirty="0" smtClean="0"/>
              <a:t>пошив </a:t>
            </a:r>
            <a:r>
              <a:rPr lang="ru-RU" sz="2800" dirty="0"/>
              <a:t>и </a:t>
            </a:r>
            <a:r>
              <a:rPr lang="ru-RU" sz="2800" dirty="0" smtClean="0"/>
              <a:t>ремонт </a:t>
            </a:r>
            <a:r>
              <a:rPr lang="ru-RU" sz="2800" dirty="0"/>
              <a:t>одежды и т.д</a:t>
            </a:r>
            <a:r>
              <a:rPr lang="ru-RU" sz="2800" dirty="0" smtClean="0"/>
              <a:t>.), собственного </a:t>
            </a:r>
            <a:r>
              <a:rPr lang="ru-RU" sz="2800" dirty="0" smtClean="0"/>
              <a:t>производства</a:t>
            </a:r>
            <a:endParaRPr lang="ru-RU" sz="28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/>
          <a:srcRect l="257" r="3718"/>
          <a:stretch/>
        </p:blipFill>
        <p:spPr>
          <a:xfrm>
            <a:off x="7484012" y="0"/>
            <a:ext cx="1659988" cy="975812"/>
          </a:xfrm>
          <a:prstGeom prst="roundRect">
            <a:avLst>
              <a:gd name="adj" fmla="val 20688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176398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9775649"/>
              </p:ext>
            </p:extLst>
          </p:nvPr>
        </p:nvGraphicFramePr>
        <p:xfrm>
          <a:off x="1296910" y="90512"/>
          <a:ext cx="7720345" cy="4961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4838219" y="3889094"/>
            <a:ext cx="3935049" cy="1027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Gabriola" panose="04040605051002020D02" pitchFamily="82" charset="0"/>
              </a:rPr>
              <a:t>«Инновация отличает лидера от догоняющего»</a:t>
            </a:r>
          </a:p>
          <a:p>
            <a:pPr algn="r"/>
            <a:r>
              <a:rPr lang="ru-RU" i="1" dirty="0" smtClean="0">
                <a:latin typeface="Gabriola" panose="04040605051002020D02" pitchFamily="82" charset="0"/>
              </a:rPr>
              <a:t>Стив Джобс</a:t>
            </a:r>
            <a:endParaRPr lang="ru-RU" i="1" dirty="0">
              <a:latin typeface="Gabriola" panose="04040605051002020D02" pitchFamily="82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92985" y="265164"/>
            <a:ext cx="6466631" cy="5508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Цель проекта: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" y="954912"/>
            <a:ext cx="7627715" cy="31555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ru-RU" sz="2800" dirty="0" smtClean="0"/>
              <a:t>	</a:t>
            </a:r>
            <a:r>
              <a:rPr lang="ru-RU" sz="3200" dirty="0" smtClean="0"/>
              <a:t>разработка и реализация модели непрерывного образования, способствующего формированию и развитию профессиональных компетенций и дальнейшей успешной социализации выпускников специальных (коррекционных) школ.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9569419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36405662"/>
              </p:ext>
            </p:extLst>
          </p:nvPr>
        </p:nvGraphicFramePr>
        <p:xfrm>
          <a:off x="281354" y="738554"/>
          <a:ext cx="8581292" cy="5275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92985" y="108906"/>
            <a:ext cx="6466631" cy="5508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Задачи проекта: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19569419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9775649"/>
              </p:ext>
            </p:extLst>
          </p:nvPr>
        </p:nvGraphicFramePr>
        <p:xfrm>
          <a:off x="281354" y="668216"/>
          <a:ext cx="8581292" cy="4404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92985" y="85460"/>
            <a:ext cx="6466631" cy="5508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Задачи проекта: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19569419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67122958"/>
              </p:ext>
            </p:extLst>
          </p:nvPr>
        </p:nvGraphicFramePr>
        <p:xfrm>
          <a:off x="150607" y="104887"/>
          <a:ext cx="8799756" cy="4953093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913303"/>
                <a:gridCol w="2997793"/>
                <a:gridCol w="1888660"/>
              </a:tblGrid>
              <a:tr h="366243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100" dirty="0"/>
                        <a:t>Школа 3</a:t>
                      </a:r>
                      <a:endParaRPr lang="ru-RU" sz="2100" dirty="0">
                        <a:latin typeface="Times New Roman"/>
                        <a:ea typeface="Times New Roman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100"/>
                        <a:t>ШИ 12 Вяземский</a:t>
                      </a:r>
                      <a:endParaRPr lang="ru-RU" sz="2100">
                        <a:latin typeface="Times New Roman"/>
                        <a:ea typeface="Times New Roman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/>
                        <a:t>ШИ 10 Бикин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T="34290" marB="34290"/>
                </a:tc>
              </a:tr>
              <a:tr h="362428">
                <a:tc gridSpan="3"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100"/>
                        <a:t>Составление плана работы школьной команды по реализации проекта </a:t>
                      </a:r>
                      <a:endParaRPr lang="ru-RU" sz="2100">
                        <a:latin typeface="Times New Roman"/>
                        <a:ea typeface="Times New Roman"/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2428">
                <a:tc gridSpan="3"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100"/>
                        <a:t>Проведение заседаний Школьной команды по вопросам реализации проекта </a:t>
                      </a:r>
                      <a:endParaRPr lang="ru-RU" sz="2100">
                        <a:latin typeface="Times New Roman"/>
                        <a:ea typeface="Times New Roman"/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6357">
                <a:tc gridSpan="3"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100" dirty="0"/>
                        <a:t>Разработка  необходимого нормативно-правового, учебно-методического, информационного обеспечения инновационной </a:t>
                      </a:r>
                      <a:r>
                        <a:rPr lang="ru-RU" sz="2100" dirty="0" smtClean="0"/>
                        <a:t>деятельности</a:t>
                      </a:r>
                      <a:endParaRPr lang="ru-RU" sz="2100" dirty="0">
                        <a:latin typeface="Times New Roman"/>
                        <a:ea typeface="Times New Roman"/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1692">
                <a:tc gridSpan="3"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100" dirty="0"/>
                        <a:t>Информационная встреча с методистами ХК ИРО (по заявке)</a:t>
                      </a:r>
                      <a:endParaRPr lang="ru-RU" sz="2100" dirty="0">
                        <a:latin typeface="Times New Roman"/>
                        <a:ea typeface="Times New Roman"/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856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100" dirty="0"/>
                        <a:t>Планирование и проведение корпоративных курсов для образовательной организации </a:t>
                      </a:r>
                      <a:endParaRPr lang="ru-RU" sz="2100" dirty="0">
                        <a:latin typeface="Times New Roman"/>
                        <a:ea typeface="Times New Roman"/>
                      </a:endParaRPr>
                    </a:p>
                  </a:txBody>
                  <a:tcPr marT="34290" marB="3429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100" dirty="0"/>
                        <a:t>Разработка и представление плана внеурочной деятельности </a:t>
                      </a:r>
                      <a:r>
                        <a:rPr lang="ru-RU" sz="2100" dirty="0" smtClean="0"/>
                        <a:t> ОО</a:t>
                      </a:r>
                      <a:endParaRPr lang="ru-RU" sz="2100" dirty="0">
                        <a:latin typeface="Times New Roman"/>
                        <a:ea typeface="Times New Roman"/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856">
                <a:tc gridSpan="3"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100" dirty="0"/>
                        <a:t>Разработки и описание модели профессиональной подготовки обучающихся с умственной отсталостью (интеллектуальными нарушениями) образовательной организации </a:t>
                      </a:r>
                      <a:endParaRPr lang="ru-RU" sz="2100" dirty="0">
                        <a:latin typeface="Times New Roman"/>
                        <a:ea typeface="Times New Roman"/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7753">
                <a:tc gridSpan="3"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100" dirty="0"/>
                        <a:t>Разработка графика учебного процесса образовательной </a:t>
                      </a:r>
                      <a:r>
                        <a:rPr lang="ru-RU" sz="2100" dirty="0" smtClean="0"/>
                        <a:t>организации</a:t>
                      </a:r>
                      <a:endParaRPr lang="ru-RU" sz="2100" dirty="0">
                        <a:latin typeface="Times New Roman"/>
                        <a:ea typeface="Times New Roman"/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856">
                <a:tc gridSpan="3"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100" dirty="0"/>
                        <a:t>Участие в краевом конкурсе проектов и  программ профессионального самоопределения «Время выбирать профессию, место – Дальний Восток России</a:t>
                      </a:r>
                      <a:r>
                        <a:rPr lang="ru-RU" sz="2100" dirty="0" smtClean="0"/>
                        <a:t>»</a:t>
                      </a:r>
                      <a:endParaRPr lang="ru-RU" sz="2100" dirty="0">
                        <a:latin typeface="Times New Roman"/>
                        <a:ea typeface="Times New Roman"/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50174602"/>
              </p:ext>
            </p:extLst>
          </p:nvPr>
        </p:nvGraphicFramePr>
        <p:xfrm>
          <a:off x="150607" y="104887"/>
          <a:ext cx="8799756" cy="4802927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913303"/>
                <a:gridCol w="3043060"/>
                <a:gridCol w="1843393"/>
              </a:tblGrid>
              <a:tr h="259057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100" dirty="0"/>
                        <a:t>Школа 3</a:t>
                      </a:r>
                      <a:endParaRPr lang="ru-RU" sz="2100" dirty="0">
                        <a:latin typeface="Times New Roman"/>
                        <a:ea typeface="Times New Roman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100"/>
                        <a:t>ШИ 12 Вяземский</a:t>
                      </a:r>
                      <a:endParaRPr lang="ru-RU" sz="2100">
                        <a:latin typeface="Times New Roman"/>
                        <a:ea typeface="Times New Roman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/>
                        <a:t>ШИ 10 Бикин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30311" marR="30311" marT="0" marB="0"/>
                </a:tc>
              </a:tr>
              <a:tr h="446922">
                <a:tc gridSpan="3"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100" dirty="0"/>
                        <a:t>Подготовка школьной команды для участия в краевом конкурсе </a:t>
                      </a:r>
                      <a:r>
                        <a:rPr lang="ru-RU" sz="2100" dirty="0" smtClean="0"/>
                        <a:t>«</a:t>
                      </a:r>
                      <a:r>
                        <a:rPr lang="ru-RU" sz="2100" dirty="0" err="1" smtClean="0"/>
                        <a:t>Абилимпикс</a:t>
                      </a:r>
                      <a:r>
                        <a:rPr lang="ru-RU" sz="2100" dirty="0" smtClean="0"/>
                        <a:t>» </a:t>
                      </a:r>
                      <a:r>
                        <a:rPr lang="ru-RU" sz="2100" dirty="0"/>
                        <a:t>среди обучающихся с ОВЗ </a:t>
                      </a:r>
                      <a:endParaRPr lang="ru-RU" sz="2100" dirty="0">
                        <a:latin typeface="Times New Roman"/>
                        <a:ea typeface="Times New Roman"/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30311" marR="30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922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100" dirty="0" smtClean="0"/>
                        <a:t>Проведение краевого </a:t>
                      </a:r>
                      <a:r>
                        <a:rPr lang="ru-RU" sz="2100" smtClean="0"/>
                        <a:t>вебинара</a:t>
                      </a:r>
                      <a:endParaRPr lang="ru-RU" sz="2100" dirty="0">
                        <a:latin typeface="Times New Roman"/>
                        <a:ea typeface="Times New Roman"/>
                      </a:endParaRPr>
                    </a:p>
                  </a:txBody>
                  <a:tcPr marT="34290" marB="3429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100" dirty="0"/>
                        <a:t>Курсовая подготовка учителей (семинары и т.п.)</a:t>
                      </a:r>
                      <a:endParaRPr lang="ru-RU" sz="2100" dirty="0">
                        <a:latin typeface="Times New Roman"/>
                        <a:ea typeface="Times New Roman"/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4787">
                <a:tc gridSpan="3"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100" dirty="0"/>
                        <a:t>Обеспечение участия педагогов школы на  </a:t>
                      </a:r>
                      <a:r>
                        <a:rPr lang="ru-RU" sz="2100" dirty="0" smtClean="0"/>
                        <a:t>краевых </a:t>
                      </a:r>
                      <a:r>
                        <a:rPr lang="ru-RU" sz="2100" dirty="0"/>
                        <a:t>и муниципальных методических мероприятиях по вопросам профориентации обучающихся.</a:t>
                      </a:r>
                      <a:endParaRPr lang="ru-RU" sz="2100" dirty="0">
                        <a:latin typeface="Times New Roman"/>
                        <a:ea typeface="Times New Roman"/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30311" marR="30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922">
                <a:tc gridSpan="3"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100" dirty="0"/>
                        <a:t>Анализ выполнения технического задания за первый год реализации проекта и корректировка на 2017 г.</a:t>
                      </a:r>
                      <a:endParaRPr lang="ru-RU" sz="2100" dirty="0">
                        <a:latin typeface="Times New Roman"/>
                        <a:ea typeface="Times New Roman"/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30311" marR="30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987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100" dirty="0"/>
                        <a:t>Подготовка для публикации программ по предметной области «технология</a:t>
                      </a:r>
                      <a:r>
                        <a:rPr lang="ru-RU" sz="2100" dirty="0" smtClean="0"/>
                        <a:t>»</a:t>
                      </a:r>
                      <a:endParaRPr lang="ru-RU" sz="2100" dirty="0">
                        <a:latin typeface="Times New Roman"/>
                        <a:ea typeface="Times New Roman"/>
                      </a:endParaRPr>
                    </a:p>
                  </a:txBody>
                  <a:tcPr marT="34290" marB="34290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dirty="0" smtClean="0"/>
                        <a:t>Подготовка для публикации программ внеурочной</a:t>
                      </a:r>
                      <a:r>
                        <a:rPr lang="ru-RU" sz="2100" baseline="0" dirty="0" smtClean="0"/>
                        <a:t> деятельности</a:t>
                      </a:r>
                      <a:endParaRPr lang="ru-RU" sz="21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30311" marR="30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922">
                <a:tc gridSpan="3"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100" dirty="0"/>
                        <a:t>Участие в краевом заочном конкурсе по разработке моделей образовательной организации (школ социализации для детей с </a:t>
                      </a:r>
                      <a:r>
                        <a:rPr lang="ru-RU" sz="2100" dirty="0" smtClean="0"/>
                        <a:t>ОВЗ</a:t>
                      </a:r>
                      <a:endParaRPr lang="ru-RU" sz="2100" dirty="0">
                        <a:latin typeface="Times New Roman"/>
                        <a:ea typeface="Times New Roman"/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30311" marR="30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46922">
                <a:tc gridSpan="3"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100" dirty="0"/>
                        <a:t>Выявление промежуточных (итоговых) результатов реализации  проекта, составление отчета о проделанной работе по реализации </a:t>
                      </a:r>
                      <a:r>
                        <a:rPr lang="ru-RU" sz="2100" dirty="0" smtClean="0"/>
                        <a:t>проекта</a:t>
                      </a:r>
                      <a:endParaRPr lang="ru-RU" sz="2100" dirty="0">
                        <a:latin typeface="Times New Roman"/>
                        <a:ea typeface="Times New Roman"/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30311" marR="30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9057">
                <a:tc gridSpan="3"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100" dirty="0"/>
                        <a:t>Представление материалов для сайта «Компас самоопределения» </a:t>
                      </a:r>
                      <a:endParaRPr lang="ru-RU" sz="2100" dirty="0">
                        <a:latin typeface="Times New Roman"/>
                        <a:ea typeface="Times New Roman"/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30311" marR="30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169" y="53789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Достигнутые результаты и тиражируемые продукты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9230"/>
            <a:ext cx="6972300" cy="1199868"/>
          </a:xfrm>
        </p:spPr>
        <p:txBody>
          <a:bodyPr>
            <a:normAutofit/>
          </a:bodyPr>
          <a:lstStyle/>
          <a:p>
            <a:pPr lvl="0">
              <a:lnSpc>
                <a:spcPts val="3200"/>
              </a:lnSpc>
            </a:pPr>
            <a:r>
              <a:rPr lang="ru-RU" sz="3200" dirty="0" smtClean="0"/>
              <a:t>Создание организационно-управленческой основы КИК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01" y="1"/>
            <a:ext cx="1714499" cy="1453847"/>
          </a:xfrm>
          <a:prstGeom prst="rect">
            <a:avLst/>
          </a:prstGeom>
        </p:spPr>
      </p:pic>
      <p:pic>
        <p:nvPicPr>
          <p:cNvPr id="6" name="Picture 3" descr="Y:\ПечаКуча\p326_f3d3c1.jpg"/>
          <p:cNvPicPr>
            <a:picLocks noChangeAspect="1" noChangeArrowheads="1"/>
          </p:cNvPicPr>
          <p:nvPr/>
        </p:nvPicPr>
        <p:blipFill>
          <a:blip r:embed="rId3" cstate="print"/>
          <a:srcRect t="49905" r="50172"/>
          <a:stretch>
            <a:fillRect/>
          </a:stretch>
        </p:blipFill>
        <p:spPr bwMode="auto">
          <a:xfrm>
            <a:off x="6499893" y="1503667"/>
            <a:ext cx="2394386" cy="142241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5482" y="2022371"/>
            <a:ext cx="570506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dirty="0" smtClean="0"/>
              <a:t>Созданы: Совет КИК, ОУГ;</a:t>
            </a:r>
          </a:p>
          <a:p>
            <a:pPr>
              <a:lnSpc>
                <a:spcPts val="3000"/>
              </a:lnSpc>
            </a:pPr>
            <a:r>
              <a:rPr lang="ru-RU" sz="2800" dirty="0" smtClean="0"/>
              <a:t>ШК при учреждениях;</a:t>
            </a:r>
          </a:p>
          <a:p>
            <a:pPr>
              <a:lnSpc>
                <a:spcPts val="3000"/>
              </a:lnSpc>
            </a:pPr>
            <a:r>
              <a:rPr lang="ru-RU" sz="2800" dirty="0" smtClean="0"/>
              <a:t>разработаны положения и приказы</a:t>
            </a:r>
            <a:endParaRPr lang="ru-RU" sz="2800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13169" y="3391571"/>
            <a:ext cx="6972300" cy="1199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/>
              <a:t>Нормативно-целевые аспекты деятельности КИК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55873" y="4332849"/>
            <a:ext cx="8488127" cy="793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ru-RU" sz="2800" dirty="0" smtClean="0"/>
              <a:t>Согласована Дорожная карта, </a:t>
            </a:r>
          </a:p>
          <a:p>
            <a:pPr>
              <a:lnSpc>
                <a:spcPts val="2700"/>
              </a:lnSpc>
            </a:pPr>
            <a:r>
              <a:rPr lang="ru-RU" sz="2800" dirty="0" smtClean="0"/>
              <a:t>ТЗ учреждений, утверждены планы ШК</a:t>
            </a:r>
            <a:endParaRPr lang="ru-RU" sz="2800" dirty="0"/>
          </a:p>
        </p:txBody>
      </p:sp>
      <p:pic>
        <p:nvPicPr>
          <p:cNvPr id="11" name="Рисунок 10" descr="DSC014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759" y="3080825"/>
            <a:ext cx="2447360" cy="15072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75340459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2875"/>
            <a:ext cx="6972300" cy="1199868"/>
          </a:xfrm>
        </p:spPr>
        <p:txBody>
          <a:bodyPr>
            <a:normAutofit/>
          </a:bodyPr>
          <a:lstStyle/>
          <a:p>
            <a:pPr lvl="0"/>
            <a:r>
              <a:rPr lang="ru-RU" sz="3200" dirty="0" smtClean="0"/>
              <a:t>Организационные аспекты деятельности КИК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36631" y="1"/>
            <a:ext cx="1707368" cy="1447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9132" y="1154871"/>
            <a:ext cx="8757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dirty="0" smtClean="0"/>
              <a:t>Разработаны модели (профессионального образования, внеурочной деятельности, </a:t>
            </a:r>
            <a:r>
              <a:rPr lang="ru-RU" sz="2700" dirty="0" err="1" smtClean="0"/>
              <a:t>псих-пед</a:t>
            </a:r>
            <a:r>
              <a:rPr lang="ru-RU" sz="2700" dirty="0" smtClean="0"/>
              <a:t>. соц. сопровождения)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2017" y="2096587"/>
            <a:ext cx="5500469" cy="30469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75340459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9b89b6ac2b64434a91613a6d85db5734e904c9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1280</TotalTime>
  <Words>1067</Words>
  <Application>Microsoft Office PowerPoint</Application>
  <PresentationFormat>Экран (16:9)</PresentationFormat>
  <Paragraphs>142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КРАЕВОЙ  ИННОВАЦИОННЫЙ  КОМПЛЕКС  при инновационной инфраструктуре сферы образования Хабаровского края</vt:lpstr>
      <vt:lpstr>Учреждения в составе КИК:  </vt:lpstr>
      <vt:lpstr>Цель проекта:</vt:lpstr>
      <vt:lpstr>Задачи проекта:</vt:lpstr>
      <vt:lpstr>Задачи проекта:</vt:lpstr>
      <vt:lpstr>Слайд 6</vt:lpstr>
      <vt:lpstr>Слайд 7</vt:lpstr>
      <vt:lpstr>Достигнутые результаты и тиражируемые продукты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Блеск и нищета инновационной деятельности в КГКОУ Школа 3</dc:title>
  <dc:creator>Учитель</dc:creator>
  <cp:lastModifiedBy>user</cp:lastModifiedBy>
  <cp:revision>98</cp:revision>
  <dcterms:created xsi:type="dcterms:W3CDTF">2016-05-18T00:20:40Z</dcterms:created>
  <dcterms:modified xsi:type="dcterms:W3CDTF">2016-11-22T14:11:26Z</dcterms:modified>
</cp:coreProperties>
</file>