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9" r:id="rId2"/>
    <p:sldId id="260" r:id="rId3"/>
    <p:sldId id="262" r:id="rId4"/>
    <p:sldId id="257" r:id="rId5"/>
    <p:sldId id="258" r:id="rId6"/>
    <p:sldId id="261" r:id="rId7"/>
  </p:sldIdLst>
  <p:sldSz cx="12192000" cy="6858000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94660"/>
  </p:normalViewPr>
  <p:slideViewPr>
    <p:cSldViewPr snapToGrid="0">
      <p:cViewPr varScale="1">
        <p:scale>
          <a:sx n="89" d="100"/>
          <a:sy n="89" d="100"/>
        </p:scale>
        <p:origin x="120" y="1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7F497-BBEC-4DD7-8D28-13E7ECD298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10.04.2023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487183-5EBA-4BAD-AB0C-26EE75C1460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03351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7F497-BBEC-4DD7-8D28-13E7ECD298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10.04.2023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487183-5EBA-4BAD-AB0C-26EE75C1460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824136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7F497-BBEC-4DD7-8D28-13E7ECD298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10.04.2023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487183-5EBA-4BAD-AB0C-26EE75C1460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538539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7F497-BBEC-4DD7-8D28-13E7ECD298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10.04.2023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487183-5EBA-4BAD-AB0C-26EE75C1460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07664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7F497-BBEC-4DD7-8D28-13E7ECD298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10.04.2023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487183-5EBA-4BAD-AB0C-26EE75C1460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07223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7F497-BBEC-4DD7-8D28-13E7ECD298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10.04.2023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487183-5EBA-4BAD-AB0C-26EE75C1460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02506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7F497-BBEC-4DD7-8D28-13E7ECD298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10.04.2023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487183-5EBA-4BAD-AB0C-26EE75C1460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811979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7F497-BBEC-4DD7-8D28-13E7ECD298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10.04.2023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487183-5EBA-4BAD-AB0C-26EE75C1460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33699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7F497-BBEC-4DD7-8D28-13E7ECD298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10.04.2023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487183-5EBA-4BAD-AB0C-26EE75C1460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548195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7F497-BBEC-4DD7-8D28-13E7ECD298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10.04.2023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487183-5EBA-4BAD-AB0C-26EE75C1460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67512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7F497-BBEC-4DD7-8D28-13E7ECD298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10.04.2023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487183-5EBA-4BAD-AB0C-26EE75C1460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87351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67F497-BBEC-4DD7-8D28-13E7ECD298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10.04.2023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487183-5EBA-4BAD-AB0C-26EE75C1460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52388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165223" y="3029998"/>
            <a:ext cx="8083296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да, регулярно получаю грамоты и другие </a:t>
            </a:r>
            <a:r>
              <a:rPr lang="ru-RU" sz="20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награды </a:t>
            </a:r>
            <a:endParaRPr lang="ru-RU" sz="20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200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20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скорее </a:t>
            </a:r>
            <a:r>
              <a:rPr lang="ru-RU" sz="2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да, мой труд оценен в соответствии с результатами моей работы</a:t>
            </a:r>
          </a:p>
          <a:p>
            <a:endParaRPr lang="ru-RU" sz="200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20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скорее </a:t>
            </a:r>
            <a:r>
              <a:rPr lang="ru-RU" sz="2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нет, руководитель не замечает результаты моего труда</a:t>
            </a:r>
          </a:p>
          <a:p>
            <a:endParaRPr lang="ru-RU" sz="200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20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нет</a:t>
            </a:r>
            <a:r>
              <a:rPr lang="ru-RU" sz="2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считаю, что результаты моей работы заслуживают большего </a:t>
            </a:r>
            <a:r>
              <a:rPr lang="ru-RU" sz="20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внимания</a:t>
            </a:r>
            <a:endParaRPr lang="ru-RU" sz="20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object 7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22250" y="267013"/>
            <a:ext cx="2825750" cy="1586171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3462528" y="609599"/>
            <a:ext cx="798576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Считаете ли вы, что ваш профессиональный труд руководителем образовательной организации оценен по достоинству?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3664841" y="2305550"/>
            <a:ext cx="332892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8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2 423 </a:t>
            </a:r>
            <a:r>
              <a:rPr lang="ru-RU" sz="2800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респондента</a:t>
            </a:r>
            <a:endParaRPr lang="ru-RU" sz="2800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028918" y="3061561"/>
            <a:ext cx="63030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ru-RU" sz="2400" b="1" dirty="0">
                <a:solidFill>
                  <a:schemeClr val="accent6"/>
                </a:solidFill>
                <a:latin typeface="Roboto"/>
              </a:rPr>
              <a:t>5%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1952221" y="3829550"/>
            <a:ext cx="80182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ru-RU" sz="2400" b="1" dirty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10%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2059621" y="4597539"/>
            <a:ext cx="63030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ru-RU" sz="2400" b="1" dirty="0">
                <a:solidFill>
                  <a:schemeClr val="accent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6%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1952221" y="5222593"/>
            <a:ext cx="80182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ru-RU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78%</a:t>
            </a:r>
          </a:p>
        </p:txBody>
      </p:sp>
    </p:spTree>
    <p:extLst>
      <p:ext uri="{BB962C8B-B14F-4D97-AF65-F5344CB8AC3E}">
        <p14:creationId xmlns:p14="http://schemas.microsoft.com/office/powerpoint/2010/main" val="30970033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824102" y="2127790"/>
            <a:ext cx="8514713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0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1) Провести опрос педагогов каждой образовательной организации по удовлетворенности оценкой труда со стороны руководства (до 21 марта)</a:t>
            </a:r>
          </a:p>
          <a:p>
            <a:endParaRPr lang="ru-RU" sz="200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20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2) Спланировать работу по награждению педагогов различными видами наград (до 01 апреля, далее – постоянно)</a:t>
            </a:r>
            <a:endParaRPr lang="ru-RU" sz="20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200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20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2) Обеспечить размещение наружной рекламы Года педагога </a:t>
            </a:r>
            <a:r>
              <a:rPr lang="ru-RU" sz="2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 наставника (до 01 апреля, далее – </a:t>
            </a:r>
            <a:r>
              <a:rPr lang="ru-RU" sz="20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течение года)</a:t>
            </a:r>
            <a:endParaRPr lang="ru-RU" sz="20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200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20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3) Активизация участия педагогов в конкурсе «Учитель года Хабаровского края» (до 18 марта 2023 года)</a:t>
            </a:r>
            <a:endParaRPr lang="ru-RU" sz="20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200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object 7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22250" y="267013"/>
            <a:ext cx="2825750" cy="1586171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3462528" y="609599"/>
            <a:ext cx="798576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Ближайшие задачи</a:t>
            </a:r>
            <a:endParaRPr lang="ru-RU" sz="28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46990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626990" y="216024"/>
            <a:ext cx="11226343" cy="955590"/>
          </a:xfrm>
        </p:spPr>
        <p:txBody>
          <a:bodyPr>
            <a:noAutofit/>
          </a:bodyPr>
          <a:lstStyle/>
          <a:p>
            <a:pPr>
              <a:lnSpc>
                <a:spcPct val="75000"/>
              </a:lnSpc>
            </a:pPr>
            <a:r>
              <a:rPr lang="ru-RU" sz="4000" b="1" dirty="0" smtClean="0">
                <a:solidFill>
                  <a:srgbClr val="0B713C"/>
                </a:solidFill>
              </a:rPr>
              <a:t>ОБУЧЕНИЕ В НОВОСИБИРСКОМ НИИ ГИГИЕНЫ в 2023 г.</a:t>
            </a:r>
          </a:p>
        </p:txBody>
      </p:sp>
      <p:graphicFrame>
        <p:nvGraphicFramePr>
          <p:cNvPr id="14" name="Таблица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88307107"/>
              </p:ext>
            </p:extLst>
          </p:nvPr>
        </p:nvGraphicFramePr>
        <p:xfrm>
          <a:off x="626990" y="1171614"/>
          <a:ext cx="10732988" cy="552719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17572"/>
                <a:gridCol w="2257167"/>
                <a:gridCol w="2059460"/>
                <a:gridCol w="1960605"/>
                <a:gridCol w="1738184"/>
              </a:tblGrid>
              <a:tr h="51074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/>
                        <a:t>Муниципальный </a:t>
                      </a:r>
                      <a:r>
                        <a:rPr lang="ru-RU" sz="1600" dirty="0"/>
                        <a:t>район</a:t>
                      </a:r>
                    </a:p>
                  </a:txBody>
                  <a:tcPr marL="68580" marR="68580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/>
                        <a:t>Сотрудники</a:t>
                      </a:r>
                      <a:endParaRPr lang="ru-RU" sz="1600" dirty="0"/>
                    </a:p>
                  </a:txBody>
                  <a:tcPr marL="68580" marR="68580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/>
                        <a:t>Родители</a:t>
                      </a:r>
                      <a:endParaRPr lang="ru-RU" sz="1600" dirty="0"/>
                    </a:p>
                  </a:txBody>
                  <a:tcPr marL="68580" marR="68580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/>
                        <a:t>Обучающиеся</a:t>
                      </a:r>
                      <a:r>
                        <a:rPr lang="ru-RU" sz="1600" baseline="0" dirty="0" smtClean="0"/>
                        <a:t> </a:t>
                      </a:r>
                      <a:endParaRPr lang="ru-RU" sz="1600" dirty="0"/>
                    </a:p>
                  </a:txBody>
                  <a:tcPr marL="68580" marR="68580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/>
                        <a:t>ИТОГО</a:t>
                      </a:r>
                      <a:endParaRPr lang="ru-RU" sz="1600" dirty="0"/>
                    </a:p>
                  </a:txBody>
                  <a:tcPr marL="68580" marR="68580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</a:tr>
              <a:tr h="26339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/>
                        <a:t>г. Комсомольск-на-Амуре</a:t>
                      </a:r>
                    </a:p>
                  </a:txBody>
                  <a:tcPr marL="68580" marR="68580" marT="0" marB="0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/>
                        <a:t>795</a:t>
                      </a:r>
                      <a:endParaRPr lang="ru-RU" sz="1600" dirty="0"/>
                    </a:p>
                  </a:txBody>
                  <a:tcPr marL="68580" marR="68580" marT="0" marB="0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/>
                        <a:t>340</a:t>
                      </a:r>
                      <a:endParaRPr lang="ru-RU" sz="1600" dirty="0"/>
                    </a:p>
                  </a:txBody>
                  <a:tcPr marL="68580" marR="68580" marT="0" marB="0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/>
                        <a:t>2129</a:t>
                      </a:r>
                      <a:endParaRPr lang="ru-RU" sz="1600" dirty="0"/>
                    </a:p>
                  </a:txBody>
                  <a:tcPr marL="68580" marR="68580" marT="0" marB="0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/>
                        <a:t>3264</a:t>
                      </a:r>
                      <a:endParaRPr lang="ru-RU" sz="1600" dirty="0"/>
                    </a:p>
                  </a:txBody>
                  <a:tcPr marL="68580" marR="68580" marT="0" marB="0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  <a:tr h="26339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err="1" smtClean="0"/>
                        <a:t>Ульчский</a:t>
                      </a:r>
                      <a:r>
                        <a:rPr lang="ru-RU" sz="1600" dirty="0" smtClean="0"/>
                        <a:t> район</a:t>
                      </a:r>
                      <a:endParaRPr lang="ru-RU" sz="1600" dirty="0"/>
                    </a:p>
                  </a:txBody>
                  <a:tcPr marL="68580" marR="68580" marT="0" marB="0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/>
                        <a:t>510</a:t>
                      </a:r>
                      <a:endParaRPr lang="ru-RU" sz="1600" dirty="0"/>
                    </a:p>
                  </a:txBody>
                  <a:tcPr marL="68580" marR="68580" marT="0" marB="0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/>
                        <a:t>60</a:t>
                      </a:r>
                      <a:endParaRPr lang="ru-RU" sz="1600" dirty="0"/>
                    </a:p>
                  </a:txBody>
                  <a:tcPr marL="68580" marR="68580" marT="0" marB="0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/>
                        <a:t>380</a:t>
                      </a:r>
                      <a:endParaRPr lang="ru-RU" sz="1600" dirty="0"/>
                    </a:p>
                  </a:txBody>
                  <a:tcPr marL="68580" marR="68580" marT="0" marB="0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/>
                        <a:t>950</a:t>
                      </a:r>
                      <a:endParaRPr lang="ru-RU" sz="1600" dirty="0"/>
                    </a:p>
                  </a:txBody>
                  <a:tcPr marL="68580" marR="68580" marT="0" marB="0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  <a:tr h="26339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/>
                        <a:t>Комсомольский  район</a:t>
                      </a:r>
                      <a:endParaRPr lang="ru-RU" sz="1600" dirty="0"/>
                    </a:p>
                  </a:txBody>
                  <a:tcPr marL="68580" marR="68580" marT="0" marB="0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/>
                        <a:t>224</a:t>
                      </a:r>
                      <a:endParaRPr lang="ru-RU" sz="1600" dirty="0"/>
                    </a:p>
                  </a:txBody>
                  <a:tcPr marL="68580" marR="68580" marT="0" marB="0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/>
                        <a:t>174</a:t>
                      </a:r>
                      <a:endParaRPr lang="ru-RU" sz="1600" dirty="0"/>
                    </a:p>
                  </a:txBody>
                  <a:tcPr marL="68580" marR="68580" marT="0" marB="0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/>
                        <a:t>206</a:t>
                      </a:r>
                      <a:endParaRPr lang="ru-RU" sz="1600" dirty="0"/>
                    </a:p>
                  </a:txBody>
                  <a:tcPr marL="68580" marR="68580" marT="0" marB="0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/>
                        <a:t>604</a:t>
                      </a:r>
                      <a:endParaRPr lang="ru-RU" sz="1600" dirty="0"/>
                    </a:p>
                  </a:txBody>
                  <a:tcPr marL="68580" marR="68580" marT="0" marB="0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  <a:tr h="26339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err="1" smtClean="0"/>
                        <a:t>Ванинский</a:t>
                      </a:r>
                      <a:r>
                        <a:rPr lang="ru-RU" sz="1600" dirty="0" smtClean="0"/>
                        <a:t> район</a:t>
                      </a:r>
                      <a:endParaRPr lang="ru-RU" sz="1600" dirty="0"/>
                    </a:p>
                  </a:txBody>
                  <a:tcPr marL="68580" marR="68580" marT="0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/>
                        <a:t>160</a:t>
                      </a:r>
                      <a:endParaRPr lang="ru-RU" sz="1600" dirty="0"/>
                    </a:p>
                  </a:txBody>
                  <a:tcPr marL="68580" marR="68580" marT="0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/>
                        <a:t>128</a:t>
                      </a:r>
                      <a:endParaRPr lang="ru-RU" sz="1600" dirty="0"/>
                    </a:p>
                  </a:txBody>
                  <a:tcPr marL="68580" marR="68580" marT="0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/>
                        <a:t>91</a:t>
                      </a:r>
                      <a:endParaRPr lang="ru-RU" sz="1600" dirty="0"/>
                    </a:p>
                  </a:txBody>
                  <a:tcPr marL="68580" marR="68580" marT="0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/>
                        <a:t>379</a:t>
                      </a:r>
                      <a:endParaRPr lang="ru-RU" sz="1600" dirty="0"/>
                    </a:p>
                  </a:txBody>
                  <a:tcPr marL="68580" marR="68580" marT="0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</a:tr>
              <a:tr h="26339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err="1" smtClean="0"/>
                        <a:t>Верхнебуреинский</a:t>
                      </a:r>
                      <a:r>
                        <a:rPr lang="ru-RU" sz="1800" dirty="0" smtClean="0"/>
                        <a:t> район</a:t>
                      </a:r>
                      <a:endParaRPr lang="ru-RU" dirty="0"/>
                    </a:p>
                  </a:txBody>
                  <a:tcPr marL="68580" marR="68580" marT="0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/>
                        <a:t>295</a:t>
                      </a:r>
                      <a:endParaRPr lang="ru-RU" sz="1600" dirty="0"/>
                    </a:p>
                  </a:txBody>
                  <a:tcPr marL="68580" marR="68580" marT="0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/>
                        <a:t>53</a:t>
                      </a:r>
                      <a:endParaRPr lang="ru-RU" sz="1600" dirty="0"/>
                    </a:p>
                  </a:txBody>
                  <a:tcPr marL="68580" marR="68580" marT="0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/>
                        <a:t>31</a:t>
                      </a:r>
                      <a:endParaRPr lang="ru-RU" sz="1600" dirty="0"/>
                    </a:p>
                  </a:txBody>
                  <a:tcPr marL="68580" marR="68580" marT="0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/>
                        <a:t>379</a:t>
                      </a:r>
                      <a:endParaRPr lang="ru-RU" sz="1600" dirty="0"/>
                    </a:p>
                  </a:txBody>
                  <a:tcPr marL="68580" marR="68580" marT="0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</a:tr>
              <a:tr h="26339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/>
                        <a:t>Амурский район</a:t>
                      </a:r>
                      <a:endParaRPr lang="ru-RU" dirty="0"/>
                    </a:p>
                  </a:txBody>
                  <a:tcPr marL="68580" marR="68580" marT="0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/>
                        <a:t>182</a:t>
                      </a:r>
                      <a:endParaRPr lang="ru-RU" sz="1600" dirty="0"/>
                    </a:p>
                  </a:txBody>
                  <a:tcPr marL="68580" marR="68580" marT="0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/>
                        <a:t>19</a:t>
                      </a:r>
                      <a:endParaRPr lang="ru-RU" sz="1600" dirty="0"/>
                    </a:p>
                  </a:txBody>
                  <a:tcPr marL="68580" marR="68580" marT="0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/>
                        <a:t>172</a:t>
                      </a:r>
                      <a:endParaRPr lang="ru-RU" sz="1600" dirty="0"/>
                    </a:p>
                  </a:txBody>
                  <a:tcPr marL="68580" marR="68580" marT="0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/>
                        <a:t>373</a:t>
                      </a:r>
                      <a:endParaRPr lang="ru-RU" sz="1600" dirty="0"/>
                    </a:p>
                  </a:txBody>
                  <a:tcPr marL="68580" marR="68580" marT="0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</a:tr>
              <a:tr h="26339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err="1" smtClean="0"/>
                        <a:t>Бикинский</a:t>
                      </a:r>
                      <a:r>
                        <a:rPr lang="ru-RU" sz="1600" dirty="0" smtClean="0"/>
                        <a:t> район</a:t>
                      </a:r>
                      <a:endParaRPr lang="ru-RU" sz="1600" dirty="0"/>
                    </a:p>
                  </a:txBody>
                  <a:tcPr marL="68580" marR="68580" marT="0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/>
                        <a:t>152</a:t>
                      </a:r>
                      <a:endParaRPr lang="ru-RU" sz="1600" dirty="0"/>
                    </a:p>
                  </a:txBody>
                  <a:tcPr marL="68580" marR="68580" marT="0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/>
                        <a:t>17</a:t>
                      </a:r>
                      <a:endParaRPr lang="ru-RU" sz="1600" dirty="0"/>
                    </a:p>
                  </a:txBody>
                  <a:tcPr marL="68580" marR="68580" marT="0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/>
                        <a:t>148</a:t>
                      </a:r>
                      <a:endParaRPr lang="ru-RU" sz="1600" dirty="0"/>
                    </a:p>
                  </a:txBody>
                  <a:tcPr marL="68580" marR="68580" marT="0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/>
                        <a:t>317</a:t>
                      </a:r>
                      <a:endParaRPr lang="ru-RU" sz="1600" dirty="0"/>
                    </a:p>
                  </a:txBody>
                  <a:tcPr marL="68580" marR="68580" marT="0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</a:tr>
              <a:tr h="26339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/>
                        <a:t>г. Хабаровск</a:t>
                      </a:r>
                      <a:endParaRPr lang="ru-RU" sz="1600" dirty="0"/>
                    </a:p>
                  </a:txBody>
                  <a:tcPr marL="68580" marR="68580" marT="0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/>
                        <a:t>188</a:t>
                      </a:r>
                      <a:endParaRPr lang="ru-RU" sz="1600" dirty="0"/>
                    </a:p>
                  </a:txBody>
                  <a:tcPr marL="68580" marR="68580" marT="0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/>
                        <a:t>10</a:t>
                      </a:r>
                      <a:endParaRPr lang="ru-RU" sz="1600" dirty="0"/>
                    </a:p>
                  </a:txBody>
                  <a:tcPr marL="68580" marR="68580" marT="0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/>
                        <a:t>88</a:t>
                      </a:r>
                      <a:endParaRPr lang="ru-RU" sz="1600" dirty="0"/>
                    </a:p>
                  </a:txBody>
                  <a:tcPr marL="68580" marR="68580" marT="0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/>
                        <a:t>286</a:t>
                      </a:r>
                      <a:endParaRPr lang="ru-RU" sz="1600" dirty="0"/>
                    </a:p>
                  </a:txBody>
                  <a:tcPr marL="68580" marR="68580" marT="0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</a:tr>
              <a:tr h="26339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/>
                        <a:t>Вяземский район</a:t>
                      </a:r>
                      <a:endParaRPr lang="ru-RU" sz="1600" dirty="0"/>
                    </a:p>
                  </a:txBody>
                  <a:tcPr marL="68580" marR="68580" marT="0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/>
                        <a:t>100</a:t>
                      </a:r>
                      <a:endParaRPr lang="ru-RU" sz="1600" dirty="0"/>
                    </a:p>
                  </a:txBody>
                  <a:tcPr marL="68580" marR="68580" marT="0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/>
                        <a:t>43</a:t>
                      </a:r>
                      <a:endParaRPr lang="ru-RU" sz="1600" dirty="0"/>
                    </a:p>
                  </a:txBody>
                  <a:tcPr marL="68580" marR="68580" marT="0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/>
                        <a:t>66</a:t>
                      </a:r>
                      <a:endParaRPr lang="ru-RU" sz="1600" dirty="0"/>
                    </a:p>
                  </a:txBody>
                  <a:tcPr marL="68580" marR="68580" marT="0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/>
                        <a:t>209</a:t>
                      </a:r>
                      <a:endParaRPr lang="ru-RU" sz="1600" dirty="0"/>
                    </a:p>
                  </a:txBody>
                  <a:tcPr marL="68580" marR="68580" marT="0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</a:tr>
              <a:tr h="26339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/>
                        <a:t>Охотский район</a:t>
                      </a:r>
                      <a:endParaRPr lang="ru-RU" sz="1600" dirty="0"/>
                    </a:p>
                  </a:txBody>
                  <a:tcPr marL="68580" marR="68580" marT="0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/>
                        <a:t>53</a:t>
                      </a:r>
                      <a:endParaRPr lang="ru-RU" sz="1600" dirty="0"/>
                    </a:p>
                  </a:txBody>
                  <a:tcPr marL="68580" marR="68580" marT="0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/>
                        <a:t>43</a:t>
                      </a:r>
                      <a:endParaRPr lang="ru-RU" sz="1600" dirty="0"/>
                    </a:p>
                  </a:txBody>
                  <a:tcPr marL="68580" marR="68580" marT="0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/>
                        <a:t>47</a:t>
                      </a:r>
                      <a:endParaRPr lang="ru-RU" sz="1600" dirty="0"/>
                    </a:p>
                  </a:txBody>
                  <a:tcPr marL="68580" marR="68580" marT="0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/>
                        <a:t>143</a:t>
                      </a:r>
                      <a:endParaRPr lang="ru-RU" sz="1600" dirty="0"/>
                    </a:p>
                  </a:txBody>
                  <a:tcPr marL="68580" marR="68580" marT="0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</a:tr>
              <a:tr h="26339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/>
                        <a:t>Аяно-Майский  район</a:t>
                      </a:r>
                      <a:endParaRPr lang="ru-RU" sz="1600" dirty="0"/>
                    </a:p>
                  </a:txBody>
                  <a:tcPr marL="68580" marR="68580" marT="0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/>
                        <a:t>22</a:t>
                      </a:r>
                      <a:endParaRPr lang="ru-RU" sz="1600" dirty="0"/>
                    </a:p>
                  </a:txBody>
                  <a:tcPr marL="68580" marR="68580" marT="0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/>
                        <a:t>13</a:t>
                      </a:r>
                      <a:endParaRPr lang="ru-RU" sz="1600" dirty="0"/>
                    </a:p>
                  </a:txBody>
                  <a:tcPr marL="68580" marR="68580" marT="0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/>
                        <a:t>45</a:t>
                      </a:r>
                      <a:endParaRPr lang="ru-RU" sz="1600" dirty="0"/>
                    </a:p>
                  </a:txBody>
                  <a:tcPr marL="68580" marR="68580" marT="0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/>
                        <a:t>80</a:t>
                      </a:r>
                      <a:endParaRPr lang="ru-RU" sz="1600" dirty="0"/>
                    </a:p>
                  </a:txBody>
                  <a:tcPr marL="68580" marR="68580" marT="0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</a:tr>
              <a:tr h="26339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/>
                        <a:t>Николаевский район</a:t>
                      </a:r>
                      <a:endParaRPr lang="ru-RU" sz="1600" dirty="0"/>
                    </a:p>
                  </a:txBody>
                  <a:tcPr marL="68580" marR="68580" marT="0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/>
                        <a:t>18</a:t>
                      </a:r>
                      <a:endParaRPr lang="ru-RU" sz="1600" dirty="0"/>
                    </a:p>
                  </a:txBody>
                  <a:tcPr marL="68580" marR="68580" marT="0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/>
                        <a:t>37</a:t>
                      </a:r>
                      <a:endParaRPr lang="ru-RU" sz="1600" dirty="0"/>
                    </a:p>
                  </a:txBody>
                  <a:tcPr marL="68580" marR="68580" marT="0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/>
                        <a:t>20</a:t>
                      </a:r>
                      <a:endParaRPr lang="ru-RU" sz="1600" dirty="0"/>
                    </a:p>
                  </a:txBody>
                  <a:tcPr marL="68580" marR="68580" marT="0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/>
                        <a:t>75</a:t>
                      </a:r>
                      <a:endParaRPr lang="ru-RU" sz="1600" dirty="0"/>
                    </a:p>
                  </a:txBody>
                  <a:tcPr marL="68580" marR="68580" marT="0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</a:tr>
              <a:tr h="26339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/>
                        <a:t>Район имени П.Осипенко</a:t>
                      </a:r>
                      <a:endParaRPr lang="ru-RU" sz="1600" dirty="0"/>
                    </a:p>
                  </a:txBody>
                  <a:tcPr marL="68580" marR="68580" marT="0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20</a:t>
                      </a:r>
                      <a:endParaRPr lang="ru-RU" sz="1600" dirty="0"/>
                    </a:p>
                  </a:txBody>
                  <a:tcPr marL="68580" marR="68580" marT="0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5</a:t>
                      </a:r>
                      <a:endParaRPr lang="ru-RU" sz="1600" dirty="0"/>
                    </a:p>
                  </a:txBody>
                  <a:tcPr marL="68580" marR="68580" marT="0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33</a:t>
                      </a:r>
                      <a:endParaRPr lang="ru-RU" sz="1600" dirty="0"/>
                    </a:p>
                  </a:txBody>
                  <a:tcPr marL="68580" marR="68580" marT="0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58</a:t>
                      </a:r>
                      <a:endParaRPr lang="ru-RU" sz="1600" dirty="0"/>
                    </a:p>
                  </a:txBody>
                  <a:tcPr marL="68580" marR="68580" marT="0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</a:tr>
              <a:tr h="26339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/>
                        <a:t>Советско-Гаванский район</a:t>
                      </a:r>
                      <a:endParaRPr lang="ru-RU" sz="1600" dirty="0"/>
                    </a:p>
                  </a:txBody>
                  <a:tcPr marL="68580" marR="68580" marT="0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33</a:t>
                      </a:r>
                      <a:endParaRPr lang="ru-RU" sz="1600" dirty="0"/>
                    </a:p>
                  </a:txBody>
                  <a:tcPr marL="68580" marR="68580" marT="0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6</a:t>
                      </a:r>
                      <a:endParaRPr lang="ru-RU" sz="1600" dirty="0"/>
                    </a:p>
                  </a:txBody>
                  <a:tcPr marL="68580" marR="68580" marT="0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0</a:t>
                      </a:r>
                      <a:endParaRPr lang="ru-RU" sz="1600" dirty="0"/>
                    </a:p>
                  </a:txBody>
                  <a:tcPr marL="68580" marR="68580" marT="0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39</a:t>
                      </a:r>
                      <a:endParaRPr lang="ru-RU" sz="1600" dirty="0"/>
                    </a:p>
                  </a:txBody>
                  <a:tcPr marL="68580" marR="68580" marT="0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</a:tr>
              <a:tr h="26339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/>
                        <a:t>Нанайский район</a:t>
                      </a:r>
                      <a:endParaRPr lang="ru-RU" sz="1600" dirty="0"/>
                    </a:p>
                  </a:txBody>
                  <a:tcPr marL="68580" marR="68580" marT="0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/>
                        <a:t>3</a:t>
                      </a:r>
                      <a:endParaRPr lang="ru-RU" sz="1600" dirty="0"/>
                    </a:p>
                  </a:txBody>
                  <a:tcPr marL="68580" marR="68580" marT="0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/>
                        <a:t>0</a:t>
                      </a:r>
                      <a:endParaRPr lang="ru-RU" sz="1600" dirty="0"/>
                    </a:p>
                  </a:txBody>
                  <a:tcPr marL="68580" marR="68580" marT="0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/>
                        <a:t>12</a:t>
                      </a:r>
                      <a:endParaRPr lang="ru-RU" sz="1600" dirty="0"/>
                    </a:p>
                  </a:txBody>
                  <a:tcPr marL="68580" marR="68580" marT="0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/>
                        <a:t>15</a:t>
                      </a:r>
                      <a:endParaRPr lang="ru-RU" sz="1600" dirty="0"/>
                    </a:p>
                  </a:txBody>
                  <a:tcPr marL="68580" marR="68580" marT="0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</a:tr>
              <a:tr h="23065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/>
                        <a:t>Район имени Лазо </a:t>
                      </a:r>
                      <a:endParaRPr lang="ru-RU" sz="1600" dirty="0"/>
                    </a:p>
                  </a:txBody>
                  <a:tcPr marL="68580" marR="68580" marT="0" marB="0"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/>
                        <a:t>0</a:t>
                      </a:r>
                      <a:endParaRPr lang="ru-RU" sz="1600" dirty="0"/>
                    </a:p>
                  </a:txBody>
                  <a:tcPr marL="68580" marR="68580" marT="0" marB="0"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/>
                        <a:t>0</a:t>
                      </a:r>
                      <a:endParaRPr lang="ru-RU" sz="1600" dirty="0"/>
                    </a:p>
                  </a:txBody>
                  <a:tcPr marL="68580" marR="68580" marT="0" marB="0"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/>
                        <a:t>0</a:t>
                      </a:r>
                      <a:endParaRPr lang="ru-RU" sz="1600" dirty="0"/>
                    </a:p>
                  </a:txBody>
                  <a:tcPr marL="68580" marR="68580" marT="0" marB="0"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/>
                        <a:t>0</a:t>
                      </a:r>
                      <a:endParaRPr lang="ru-RU" sz="1600" dirty="0"/>
                    </a:p>
                  </a:txBody>
                  <a:tcPr marL="68580" marR="68580" marT="0" marB="0">
                    <a:solidFill>
                      <a:srgbClr val="FF3300"/>
                    </a:solidFill>
                  </a:tcPr>
                </a:tc>
              </a:tr>
              <a:tr h="23065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/>
                        <a:t>Солнечный район</a:t>
                      </a:r>
                      <a:endParaRPr lang="ru-RU" sz="1600" dirty="0"/>
                    </a:p>
                  </a:txBody>
                  <a:tcPr marL="68580" marR="68580" marT="0" marB="0"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/>
                        <a:t>0</a:t>
                      </a:r>
                      <a:endParaRPr lang="ru-RU" sz="1600" dirty="0"/>
                    </a:p>
                  </a:txBody>
                  <a:tcPr marL="68580" marR="68580" marT="0" marB="0"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/>
                        <a:t>0</a:t>
                      </a:r>
                      <a:endParaRPr lang="ru-RU" sz="1600" dirty="0"/>
                    </a:p>
                  </a:txBody>
                  <a:tcPr marL="68580" marR="68580" marT="0" marB="0"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/>
                        <a:t>0</a:t>
                      </a:r>
                      <a:endParaRPr lang="ru-RU" sz="1600" dirty="0"/>
                    </a:p>
                  </a:txBody>
                  <a:tcPr marL="68580" marR="68580" marT="0" marB="0"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/>
                        <a:t>0</a:t>
                      </a:r>
                      <a:endParaRPr lang="ru-RU" sz="1600" dirty="0"/>
                    </a:p>
                  </a:txBody>
                  <a:tcPr marL="68580" marR="68580" marT="0" marB="0">
                    <a:solidFill>
                      <a:srgbClr val="FF3300"/>
                    </a:solidFill>
                  </a:tcPr>
                </a:tc>
              </a:tr>
              <a:tr h="25182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err="1" smtClean="0"/>
                        <a:t>Тугуро-Чумиканский</a:t>
                      </a:r>
                      <a:r>
                        <a:rPr lang="ru-RU" sz="1600" dirty="0" smtClean="0"/>
                        <a:t> район</a:t>
                      </a:r>
                      <a:endParaRPr lang="ru-RU" sz="1600" dirty="0"/>
                    </a:p>
                  </a:txBody>
                  <a:tcPr marL="68580" marR="68580" marT="0" marB="0"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/>
                        <a:t>0</a:t>
                      </a:r>
                      <a:endParaRPr lang="ru-RU" sz="1600" dirty="0"/>
                    </a:p>
                  </a:txBody>
                  <a:tcPr marL="68580" marR="68580" marT="0" marB="0"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/>
                        <a:t>0</a:t>
                      </a:r>
                      <a:endParaRPr lang="ru-RU" sz="1600" dirty="0"/>
                    </a:p>
                  </a:txBody>
                  <a:tcPr marL="68580" marR="68580" marT="0" marB="0"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/>
                        <a:t>0</a:t>
                      </a:r>
                      <a:endParaRPr lang="ru-RU" sz="1600" dirty="0"/>
                    </a:p>
                  </a:txBody>
                  <a:tcPr marL="68580" marR="68580" marT="0" marB="0"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/>
                        <a:t>0</a:t>
                      </a:r>
                      <a:endParaRPr lang="ru-RU" sz="1600" dirty="0"/>
                    </a:p>
                  </a:txBody>
                  <a:tcPr marL="68580" marR="68580" marT="0" marB="0">
                    <a:solidFill>
                      <a:srgbClr val="FF3300"/>
                    </a:solidFill>
                  </a:tcPr>
                </a:tc>
              </a:tr>
              <a:tr h="24713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/>
                        <a:t>Хабаровский район</a:t>
                      </a:r>
                      <a:endParaRPr lang="ru-RU" sz="1600" dirty="0"/>
                    </a:p>
                  </a:txBody>
                  <a:tcPr marL="68580" marR="68580" marT="0" marB="0"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/>
                        <a:t>0</a:t>
                      </a:r>
                      <a:endParaRPr lang="ru-RU" sz="1600" dirty="0"/>
                    </a:p>
                  </a:txBody>
                  <a:tcPr marL="68580" marR="68580" marT="0" marB="0"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/>
                        <a:t>0</a:t>
                      </a:r>
                      <a:endParaRPr lang="ru-RU" sz="1600" dirty="0"/>
                    </a:p>
                  </a:txBody>
                  <a:tcPr marL="68580" marR="68580" marT="0" marB="0"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/>
                        <a:t>0</a:t>
                      </a:r>
                      <a:endParaRPr lang="ru-RU" sz="1600" dirty="0"/>
                    </a:p>
                  </a:txBody>
                  <a:tcPr marL="68580" marR="68580" marT="0" marB="0"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/>
                        <a:t>0</a:t>
                      </a:r>
                      <a:endParaRPr lang="ru-RU" sz="1600" dirty="0"/>
                    </a:p>
                  </a:txBody>
                  <a:tcPr marL="68580" marR="68580" marT="0" marB="0">
                    <a:solidFill>
                      <a:srgbClr val="FF3300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362971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0648" y="393616"/>
            <a:ext cx="11639733" cy="4385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75000"/>
              </a:lnSpc>
            </a:pPr>
            <a:r>
              <a:rPr lang="ru-RU" sz="3000" b="1" spc="-5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ПОВЫШЕНИЕ ФИНАНСОВОЙ ГРАМОТНОСТИ ШКОЛЬНИКОВ</a:t>
            </a:r>
            <a:endParaRPr lang="ru-RU" sz="3000" b="1" spc="-5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2994" y="1760342"/>
            <a:ext cx="3348385" cy="595946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247288" y="1701758"/>
            <a:ext cx="305667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Онлайн-уроки</a:t>
            </a:r>
            <a:endParaRPr lang="ru-RU" sz="3200" b="1" dirty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27" name="Рисунок 2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9977" y="3295680"/>
            <a:ext cx="3386243" cy="511017"/>
          </a:xfrm>
          <a:prstGeom prst="rect">
            <a:avLst/>
          </a:prstGeom>
        </p:spPr>
      </p:pic>
      <p:sp>
        <p:nvSpPr>
          <p:cNvPr id="28" name="TextBox 27"/>
          <p:cNvSpPr txBox="1"/>
          <p:nvPr/>
        </p:nvSpPr>
        <p:spPr>
          <a:xfrm>
            <a:off x="393447" y="3340137"/>
            <a:ext cx="2234330" cy="4862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80000"/>
              </a:lnSpc>
            </a:pPr>
            <a:r>
              <a:rPr lang="ru-RU" sz="3200" b="1" dirty="0" smtClean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ДОЛ-игры</a:t>
            </a:r>
            <a:endParaRPr lang="ru-RU" sz="3200" b="1" dirty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41" name="Рисунок 40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4213" t="-121944" r="-1188" b="-71346"/>
          <a:stretch/>
        </p:blipFill>
        <p:spPr>
          <a:xfrm flipV="1">
            <a:off x="3570177" y="1921880"/>
            <a:ext cx="515661" cy="314642"/>
          </a:xfrm>
          <a:prstGeom prst="rect">
            <a:avLst/>
          </a:prstGeom>
        </p:spPr>
      </p:pic>
      <p:sp>
        <p:nvSpPr>
          <p:cNvPr id="43" name="TextBox 42"/>
          <p:cNvSpPr txBox="1"/>
          <p:nvPr/>
        </p:nvSpPr>
        <p:spPr>
          <a:xfrm>
            <a:off x="203736" y="2622915"/>
            <a:ext cx="754868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solidFill>
                  <a:srgbClr val="2477BA"/>
                </a:solidFill>
              </a:rPr>
              <a:t>32,3 % школ              </a:t>
            </a:r>
            <a:r>
              <a:rPr lang="ru-RU" sz="3200" b="1" dirty="0" smtClean="0">
                <a:solidFill>
                  <a:schemeClr val="accent6">
                    <a:lumMod val="75000"/>
                  </a:schemeClr>
                </a:solidFill>
              </a:rPr>
              <a:t>не менее 70 % школ</a:t>
            </a:r>
            <a:endParaRPr lang="ru-RU" sz="3200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pic>
        <p:nvPicPr>
          <p:cNvPr id="44" name="Рисунок 43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4213" t="-121944" r="-1188" b="-71346"/>
          <a:stretch/>
        </p:blipFill>
        <p:spPr>
          <a:xfrm flipV="1">
            <a:off x="3720249" y="3434353"/>
            <a:ext cx="515661" cy="314642"/>
          </a:xfrm>
          <a:prstGeom prst="rect">
            <a:avLst/>
          </a:prstGeom>
        </p:spPr>
      </p:pic>
      <p:sp>
        <p:nvSpPr>
          <p:cNvPr id="50" name="TextBox 49"/>
          <p:cNvSpPr txBox="1"/>
          <p:nvPr/>
        </p:nvSpPr>
        <p:spPr>
          <a:xfrm>
            <a:off x="4185378" y="2085279"/>
            <a:ext cx="312334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>
                <a:solidFill>
                  <a:srgbClr val="2477BA"/>
                </a:solidFill>
              </a:rPr>
              <a:t>в</a:t>
            </a:r>
            <a:r>
              <a:rPr lang="ru-RU" sz="3200" b="1" dirty="0" smtClean="0">
                <a:solidFill>
                  <a:srgbClr val="2477BA"/>
                </a:solidFill>
              </a:rPr>
              <a:t>есенняя сессия</a:t>
            </a:r>
            <a:endParaRPr lang="ru-RU" sz="3200" b="1" dirty="0">
              <a:solidFill>
                <a:srgbClr val="2477BA"/>
              </a:solidFill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4028743" y="1694569"/>
            <a:ext cx="359932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rgbClr val="C00000"/>
                </a:solidFill>
              </a:rPr>
              <a:t>25 января – 21 апреля</a:t>
            </a:r>
            <a:endParaRPr lang="ru-RU" sz="2800" b="1" dirty="0">
              <a:solidFill>
                <a:srgbClr val="C00000"/>
              </a:solidFill>
            </a:endParaRPr>
          </a:p>
        </p:txBody>
      </p:sp>
      <p:cxnSp>
        <p:nvCxnSpPr>
          <p:cNvPr id="20" name="Прямая соединительная линия 19"/>
          <p:cNvCxnSpPr/>
          <p:nvPr/>
        </p:nvCxnSpPr>
        <p:spPr>
          <a:xfrm>
            <a:off x="10210" y="956868"/>
            <a:ext cx="12038910" cy="0"/>
          </a:xfrm>
          <a:prstGeom prst="line">
            <a:avLst/>
          </a:prstGeom>
          <a:ln w="57150">
            <a:solidFill>
              <a:srgbClr val="01E1D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4185378" y="3275208"/>
            <a:ext cx="24694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>
                <a:solidFill>
                  <a:srgbClr val="C00000"/>
                </a:solidFill>
              </a:rPr>
              <a:t>в</a:t>
            </a:r>
            <a:r>
              <a:rPr lang="ru-RU" sz="2800" b="1" dirty="0" smtClean="0">
                <a:solidFill>
                  <a:srgbClr val="C00000"/>
                </a:solidFill>
              </a:rPr>
              <a:t> течение года</a:t>
            </a:r>
            <a:endParaRPr lang="ru-RU" sz="2800" b="1" dirty="0">
              <a:solidFill>
                <a:srgbClr val="C00000"/>
              </a:solidFill>
            </a:endParaRPr>
          </a:p>
        </p:txBody>
      </p:sp>
      <p:sp>
        <p:nvSpPr>
          <p:cNvPr id="4" name="Стрелка вправо 3"/>
          <p:cNvSpPr/>
          <p:nvPr/>
        </p:nvSpPr>
        <p:spPr>
          <a:xfrm>
            <a:off x="2620862" y="2784745"/>
            <a:ext cx="970230" cy="32736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229977" y="3925152"/>
            <a:ext cx="747742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solidFill>
                  <a:srgbClr val="2477BA"/>
                </a:solidFill>
              </a:rPr>
              <a:t>9,8 % школ               </a:t>
            </a:r>
            <a:r>
              <a:rPr lang="ru-RU" sz="3200" b="1" dirty="0" smtClean="0">
                <a:solidFill>
                  <a:schemeClr val="accent6">
                    <a:lumMod val="75000"/>
                  </a:schemeClr>
                </a:solidFill>
              </a:rPr>
              <a:t>не менее 30 % школ</a:t>
            </a:r>
            <a:endParaRPr lang="ru-RU" sz="3200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25" name="Стрелка вправо 24"/>
          <p:cNvSpPr/>
          <p:nvPr/>
        </p:nvSpPr>
        <p:spPr>
          <a:xfrm>
            <a:off x="2466291" y="4072035"/>
            <a:ext cx="970230" cy="32736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TextBox 25"/>
          <p:cNvSpPr txBox="1"/>
          <p:nvPr/>
        </p:nvSpPr>
        <p:spPr>
          <a:xfrm>
            <a:off x="7507800" y="1639635"/>
            <a:ext cx="240610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solidFill>
                  <a:srgbClr val="2477BA"/>
                </a:solidFill>
              </a:rPr>
              <a:t>Вяземский</a:t>
            </a:r>
          </a:p>
          <a:p>
            <a:r>
              <a:rPr lang="ru-RU" sz="3200" b="1" dirty="0" smtClean="0">
                <a:solidFill>
                  <a:srgbClr val="2477BA"/>
                </a:solidFill>
              </a:rPr>
              <a:t>Советско-Гаванский</a:t>
            </a:r>
          </a:p>
        </p:txBody>
      </p:sp>
      <p:pic>
        <p:nvPicPr>
          <p:cNvPr id="29" name="Рисунок 2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288" y="4501482"/>
            <a:ext cx="10177393" cy="536634"/>
          </a:xfrm>
          <a:prstGeom prst="rect">
            <a:avLst/>
          </a:prstGeom>
        </p:spPr>
      </p:pic>
      <p:sp>
        <p:nvSpPr>
          <p:cNvPr id="31" name="TextBox 30"/>
          <p:cNvSpPr txBox="1"/>
          <p:nvPr/>
        </p:nvSpPr>
        <p:spPr>
          <a:xfrm>
            <a:off x="276238" y="4535039"/>
            <a:ext cx="9653231" cy="4862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80000"/>
              </a:lnSpc>
            </a:pPr>
            <a:r>
              <a:rPr lang="ru-RU" sz="3200" b="1" dirty="0" smtClean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Открытый урок «Финансовая безопасность» </a:t>
            </a:r>
            <a:endParaRPr lang="ru-RU" sz="3200" b="1" dirty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2918726" y="5061565"/>
            <a:ext cx="359932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rgbClr val="C00000"/>
                </a:solidFill>
              </a:rPr>
              <a:t>6 марта – 3 апреля</a:t>
            </a:r>
            <a:endParaRPr lang="ru-RU" sz="2800" b="1" dirty="0">
              <a:solidFill>
                <a:srgbClr val="C00000"/>
              </a:solidFill>
            </a:endParaRPr>
          </a:p>
        </p:txBody>
      </p:sp>
      <p:sp>
        <p:nvSpPr>
          <p:cNvPr id="5" name="Правая фигурная скобка 4"/>
          <p:cNvSpPr/>
          <p:nvPr/>
        </p:nvSpPr>
        <p:spPr>
          <a:xfrm>
            <a:off x="9612692" y="1843254"/>
            <a:ext cx="301214" cy="1300507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b="1" dirty="0"/>
          </a:p>
        </p:txBody>
      </p:sp>
      <p:sp>
        <p:nvSpPr>
          <p:cNvPr id="33" name="TextBox 32"/>
          <p:cNvSpPr txBox="1"/>
          <p:nvPr/>
        </p:nvSpPr>
        <p:spPr>
          <a:xfrm>
            <a:off x="10056520" y="2223494"/>
            <a:ext cx="19055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>
                <a:solidFill>
                  <a:schemeClr val="accent6">
                    <a:lumMod val="75000"/>
                  </a:schemeClr>
                </a:solidFill>
              </a:rPr>
              <a:t>б</a:t>
            </a:r>
            <a:r>
              <a:rPr lang="ru-RU" sz="2800" b="1" dirty="0" smtClean="0">
                <a:solidFill>
                  <a:schemeClr val="accent6">
                    <a:lumMod val="75000"/>
                  </a:schemeClr>
                </a:solidFill>
              </a:rPr>
              <a:t>олее 60 %</a:t>
            </a:r>
            <a:endParaRPr lang="ru-RU" sz="2800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7613493" y="3323181"/>
            <a:ext cx="1884999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solidFill>
                  <a:srgbClr val="2477BA"/>
                </a:solidFill>
              </a:rPr>
              <a:t>Охотский</a:t>
            </a:r>
          </a:p>
          <a:p>
            <a:r>
              <a:rPr lang="ru-RU" sz="3200" b="1" dirty="0" err="1" smtClean="0">
                <a:solidFill>
                  <a:srgbClr val="2477BA"/>
                </a:solidFill>
              </a:rPr>
              <a:t>Ульчский</a:t>
            </a:r>
            <a:endParaRPr lang="ru-RU" sz="3200" b="1" dirty="0" smtClean="0">
              <a:solidFill>
                <a:srgbClr val="2477BA"/>
              </a:solidFill>
            </a:endParaRPr>
          </a:p>
        </p:txBody>
      </p:sp>
      <p:sp>
        <p:nvSpPr>
          <p:cNvPr id="35" name="Правая фигурная скобка 34"/>
          <p:cNvSpPr/>
          <p:nvPr/>
        </p:nvSpPr>
        <p:spPr>
          <a:xfrm>
            <a:off x="9612318" y="3546679"/>
            <a:ext cx="301214" cy="744544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b="1" dirty="0"/>
          </a:p>
        </p:txBody>
      </p:sp>
      <p:sp>
        <p:nvSpPr>
          <p:cNvPr id="36" name="TextBox 35"/>
          <p:cNvSpPr txBox="1"/>
          <p:nvPr/>
        </p:nvSpPr>
        <p:spPr>
          <a:xfrm>
            <a:off x="10099359" y="3637563"/>
            <a:ext cx="19055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>
                <a:solidFill>
                  <a:schemeClr val="accent6">
                    <a:lumMod val="75000"/>
                  </a:schemeClr>
                </a:solidFill>
              </a:rPr>
              <a:t>б</a:t>
            </a:r>
            <a:r>
              <a:rPr lang="ru-RU" sz="2800" b="1" dirty="0" smtClean="0">
                <a:solidFill>
                  <a:schemeClr val="accent6">
                    <a:lumMod val="75000"/>
                  </a:schemeClr>
                </a:solidFill>
              </a:rPr>
              <a:t>олее 20 %</a:t>
            </a:r>
            <a:endParaRPr lang="ru-RU" sz="2800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271409" y="4997055"/>
            <a:ext cx="283523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solidFill>
                  <a:srgbClr val="2477BA"/>
                </a:solidFill>
              </a:rPr>
              <a:t>8 – 10 классы            </a:t>
            </a:r>
            <a:endParaRPr lang="ru-RU" sz="3200" b="1" dirty="0">
              <a:solidFill>
                <a:srgbClr val="2477BA"/>
              </a:solidFill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150648" y="1095953"/>
            <a:ext cx="11639733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75000"/>
              </a:lnSpc>
            </a:pPr>
            <a:r>
              <a:rPr lang="ru-RU" sz="2200" b="1" spc="-5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ОНЛАЙН-ПРОЕКТЫ БАНКА </a:t>
            </a:r>
            <a:r>
              <a:rPr lang="ru-RU" sz="2200" b="1" spc="-5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РОССИИ </a:t>
            </a:r>
            <a:endParaRPr lang="ru-RU" sz="2200" b="1" spc="-5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75000"/>
              </a:lnSpc>
            </a:pPr>
            <a:r>
              <a:rPr lang="ru-RU" sz="2200" b="1" spc="-5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письма </a:t>
            </a:r>
            <a:r>
              <a:rPr lang="ru-RU" sz="2200" b="1" spc="-5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от </a:t>
            </a:r>
            <a:r>
              <a:rPr lang="ru-RU" sz="2200" b="1" spc="-5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07.02.2023 № 02.1-14-1600, от 13.03.2023 № 02.1-14-3419 </a:t>
            </a:r>
            <a:endParaRPr lang="ru-RU" sz="2200" b="1" spc="-5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0" name="Рисунок 3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1408" y="5571371"/>
            <a:ext cx="11920591" cy="536634"/>
          </a:xfrm>
          <a:prstGeom prst="rect">
            <a:avLst/>
          </a:prstGeom>
        </p:spPr>
      </p:pic>
      <p:sp>
        <p:nvSpPr>
          <p:cNvPr id="42" name="TextBox 41"/>
          <p:cNvSpPr txBox="1"/>
          <p:nvPr/>
        </p:nvSpPr>
        <p:spPr>
          <a:xfrm>
            <a:off x="271406" y="5590152"/>
            <a:ext cx="11920593" cy="4862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80000"/>
              </a:lnSpc>
            </a:pPr>
            <a:r>
              <a:rPr lang="ru-RU" sz="3200" b="1" dirty="0" smtClean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Всероссийская олимпиада по финансовой грамотности  </a:t>
            </a:r>
            <a:endParaRPr lang="ru-RU" sz="3200" b="1" dirty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271409" y="6105761"/>
            <a:ext cx="283523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>
                <a:solidFill>
                  <a:srgbClr val="2477BA"/>
                </a:solidFill>
              </a:rPr>
              <a:t>1</a:t>
            </a:r>
            <a:r>
              <a:rPr lang="ru-RU" sz="3200" b="1" dirty="0" smtClean="0">
                <a:solidFill>
                  <a:srgbClr val="2477BA"/>
                </a:solidFill>
              </a:rPr>
              <a:t> – 9 классы            </a:t>
            </a:r>
            <a:endParaRPr lang="ru-RU" sz="3200" b="1" dirty="0">
              <a:solidFill>
                <a:srgbClr val="2477BA"/>
              </a:solidFill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2904985" y="6105255"/>
            <a:ext cx="214035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rgbClr val="C00000"/>
                </a:solidFill>
              </a:rPr>
              <a:t>1 – 31 марта</a:t>
            </a:r>
            <a:endParaRPr lang="ru-RU" sz="2800" b="1" dirty="0">
              <a:solidFill>
                <a:srgbClr val="C00000"/>
              </a:solidFill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6024283" y="5046438"/>
            <a:ext cx="616771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>
                <a:solidFill>
                  <a:schemeClr val="accent6">
                    <a:lumMod val="75000"/>
                  </a:schemeClr>
                </a:solidFill>
              </a:rPr>
              <a:t>письмо от </a:t>
            </a:r>
            <a:r>
              <a:rPr lang="ru-RU" sz="2800" b="1" dirty="0" smtClean="0">
                <a:solidFill>
                  <a:schemeClr val="accent6">
                    <a:lumMod val="75000"/>
                  </a:schemeClr>
                </a:solidFill>
              </a:rPr>
              <a:t>06.03.2023 № 02.1-14-3075  </a:t>
            </a:r>
            <a:endParaRPr lang="ru-RU" sz="2800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6004099" y="6116408"/>
            <a:ext cx="692359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>
                <a:solidFill>
                  <a:schemeClr val="accent6">
                    <a:lumMod val="75000"/>
                  </a:schemeClr>
                </a:solidFill>
              </a:rPr>
              <a:t>письмо от </a:t>
            </a:r>
            <a:r>
              <a:rPr lang="ru-RU" sz="2800" b="1" dirty="0" smtClean="0">
                <a:solidFill>
                  <a:schemeClr val="accent6">
                    <a:lumMod val="75000"/>
                  </a:schemeClr>
                </a:solidFill>
              </a:rPr>
              <a:t>28.02.2023 № 02.1-14-2579 </a:t>
            </a:r>
            <a:endParaRPr lang="ru-RU" sz="2800" b="1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399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0648" y="393616"/>
            <a:ext cx="11639733" cy="4385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75000"/>
              </a:lnSpc>
            </a:pPr>
            <a:r>
              <a:rPr lang="ru-RU" sz="3000" b="1" spc="-5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ПОВЫШЕНИЕ ФИНАНСОВОЙ ГРАМОТНОСТИ ШКОЛЬНИКОВ</a:t>
            </a:r>
            <a:endParaRPr lang="ru-RU" sz="3000" b="1" spc="-5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3095" y="1502240"/>
            <a:ext cx="4638384" cy="595946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361499" y="1497628"/>
            <a:ext cx="436774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Обучение педагогов </a:t>
            </a:r>
            <a:endParaRPr lang="ru-RU" sz="3200" b="1" dirty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41" name="Рисунок 40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4213" t="-121944" r="-1188" b="-71346"/>
          <a:stretch/>
        </p:blipFill>
        <p:spPr>
          <a:xfrm flipV="1">
            <a:off x="4423354" y="2275724"/>
            <a:ext cx="515661" cy="314642"/>
          </a:xfrm>
          <a:prstGeom prst="rect">
            <a:avLst/>
          </a:prstGeom>
        </p:spPr>
      </p:pic>
      <p:sp>
        <p:nvSpPr>
          <p:cNvPr id="50" name="TextBox 49"/>
          <p:cNvSpPr txBox="1"/>
          <p:nvPr/>
        </p:nvSpPr>
        <p:spPr>
          <a:xfrm>
            <a:off x="5173266" y="2468632"/>
            <a:ext cx="4712929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b="1" dirty="0">
                <a:solidFill>
                  <a:srgbClr val="2477BA"/>
                </a:solidFill>
              </a:rPr>
              <a:t>https://dni-fg.ru/metod</a:t>
            </a:r>
            <a:endParaRPr lang="ru-RU" sz="3000" b="1" dirty="0">
              <a:solidFill>
                <a:srgbClr val="2477BA"/>
              </a:solidFill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5133907" y="2082403"/>
            <a:ext cx="685601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000" b="1" dirty="0">
                <a:solidFill>
                  <a:srgbClr val="C00000"/>
                </a:solidFill>
              </a:rPr>
              <a:t>Методические </a:t>
            </a:r>
            <a:r>
              <a:rPr lang="ru-RU" sz="3000" b="1" dirty="0" err="1" smtClean="0">
                <a:solidFill>
                  <a:srgbClr val="C00000"/>
                </a:solidFill>
              </a:rPr>
              <a:t>вебинары</a:t>
            </a:r>
            <a:r>
              <a:rPr lang="ru-RU" sz="3000" b="1" dirty="0" smtClean="0">
                <a:solidFill>
                  <a:srgbClr val="C00000"/>
                </a:solidFill>
              </a:rPr>
              <a:t> для </a:t>
            </a:r>
            <a:r>
              <a:rPr lang="ru-RU" sz="3000" b="1" dirty="0">
                <a:solidFill>
                  <a:srgbClr val="C00000"/>
                </a:solidFill>
              </a:rPr>
              <a:t>учителей</a:t>
            </a:r>
          </a:p>
        </p:txBody>
      </p:sp>
      <p:cxnSp>
        <p:nvCxnSpPr>
          <p:cNvPr id="20" name="Прямая соединительная линия 19"/>
          <p:cNvCxnSpPr/>
          <p:nvPr/>
        </p:nvCxnSpPr>
        <p:spPr>
          <a:xfrm>
            <a:off x="10210" y="956868"/>
            <a:ext cx="12038910" cy="0"/>
          </a:xfrm>
          <a:prstGeom prst="line">
            <a:avLst/>
          </a:prstGeom>
          <a:ln w="57150">
            <a:solidFill>
              <a:srgbClr val="01E1D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/>
          <p:cNvSpPr txBox="1"/>
          <p:nvPr/>
        </p:nvSpPr>
        <p:spPr>
          <a:xfrm>
            <a:off x="1091556" y="5341641"/>
            <a:ext cx="9653231" cy="4862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80000"/>
              </a:lnSpc>
            </a:pPr>
            <a:r>
              <a:rPr lang="ru-RU" sz="3200" b="1" dirty="0" smtClean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Открытый урок «Финансовая безопасность» </a:t>
            </a:r>
            <a:endParaRPr lang="ru-RU" sz="3200" b="1" dirty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9565628" y="2466165"/>
            <a:ext cx="235831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chemeClr val="accent6">
                    <a:lumMod val="75000"/>
                  </a:schemeClr>
                </a:solidFill>
              </a:rPr>
              <a:t>еженедельно</a:t>
            </a:r>
            <a:endParaRPr lang="ru-RU" sz="2800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255803" y="1151126"/>
            <a:ext cx="1850863" cy="3462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75000"/>
              </a:lnSpc>
            </a:pPr>
            <a:r>
              <a:rPr lang="ru-RU" sz="2200" b="1" spc="-5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ЗАДАЧИ </a:t>
            </a:r>
            <a:endParaRPr lang="ru-RU" sz="2200" b="1" spc="-5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0" name="Рисунок 3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3095" y="5149948"/>
            <a:ext cx="11035465" cy="536634"/>
          </a:xfrm>
          <a:prstGeom prst="rect">
            <a:avLst/>
          </a:prstGeom>
        </p:spPr>
      </p:pic>
      <p:sp>
        <p:nvSpPr>
          <p:cNvPr id="42" name="TextBox 41"/>
          <p:cNvSpPr txBox="1"/>
          <p:nvPr/>
        </p:nvSpPr>
        <p:spPr>
          <a:xfrm>
            <a:off x="240213" y="5203785"/>
            <a:ext cx="10946341" cy="4862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80000"/>
              </a:lnSpc>
            </a:pPr>
            <a:r>
              <a:rPr lang="ru-RU" sz="3200" b="1" dirty="0" smtClean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Проведение мероприятий, организация участия    </a:t>
            </a:r>
            <a:endParaRPr lang="ru-RU" sz="3200" b="1" dirty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3839128" y="5761871"/>
            <a:ext cx="8352871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solidFill>
                  <a:srgbClr val="2477BA"/>
                </a:solidFill>
              </a:rPr>
              <a:t>График мероприятий</a:t>
            </a:r>
            <a:r>
              <a:rPr lang="ru-RU" sz="2000" b="1" dirty="0">
                <a:solidFill>
                  <a:srgbClr val="2477BA"/>
                </a:solidFill>
              </a:rPr>
              <a:t>, проводимых в 2023 году в рамках реализации плана мероприятий региональной программы </a:t>
            </a:r>
            <a:r>
              <a:rPr lang="ru-RU" sz="2000" b="1" dirty="0" smtClean="0">
                <a:solidFill>
                  <a:srgbClr val="2477BA"/>
                </a:solidFill>
              </a:rPr>
              <a:t>"</a:t>
            </a:r>
            <a:r>
              <a:rPr lang="ru-RU" sz="2000" b="1" dirty="0">
                <a:solidFill>
                  <a:srgbClr val="2477BA"/>
                </a:solidFill>
              </a:rPr>
              <a:t>Повышение финансовой грамотности населения Хабаровского края на период до 2023 года" 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255803" y="5739088"/>
            <a:ext cx="214035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rgbClr val="C00000"/>
                </a:solidFill>
              </a:rPr>
              <a:t>100 % ШКОЛ</a:t>
            </a:r>
            <a:endParaRPr lang="ru-RU" sz="2800" b="1" dirty="0">
              <a:solidFill>
                <a:srgbClr val="C00000"/>
              </a:solidFill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5111103" y="2849633"/>
            <a:ext cx="685601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000" b="1" dirty="0" smtClean="0">
                <a:solidFill>
                  <a:srgbClr val="C00000"/>
                </a:solidFill>
              </a:rPr>
              <a:t>Курсы повышения квалификации</a:t>
            </a:r>
            <a:endParaRPr lang="ru-RU" sz="3000" b="1" dirty="0">
              <a:solidFill>
                <a:srgbClr val="C00000"/>
              </a:solidFill>
            </a:endParaRPr>
          </a:p>
        </p:txBody>
      </p:sp>
      <p:pic>
        <p:nvPicPr>
          <p:cNvPr id="49" name="Рисунок 48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4213" t="-121944" r="-1188" b="-71346"/>
          <a:stretch/>
        </p:blipFill>
        <p:spPr>
          <a:xfrm flipV="1">
            <a:off x="4423354" y="3053430"/>
            <a:ext cx="515661" cy="314642"/>
          </a:xfrm>
          <a:prstGeom prst="rect">
            <a:avLst/>
          </a:prstGeom>
        </p:spPr>
      </p:pic>
      <p:sp>
        <p:nvSpPr>
          <p:cNvPr id="52" name="TextBox 51"/>
          <p:cNvSpPr txBox="1"/>
          <p:nvPr/>
        </p:nvSpPr>
        <p:spPr>
          <a:xfrm>
            <a:off x="5148298" y="3225482"/>
            <a:ext cx="4696992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000" b="1" dirty="0">
                <a:solidFill>
                  <a:srgbClr val="2477BA"/>
                </a:solidFill>
              </a:rPr>
              <a:t>в</a:t>
            </a:r>
            <a:r>
              <a:rPr lang="ru-RU" sz="3000" b="1" dirty="0" smtClean="0">
                <a:solidFill>
                  <a:srgbClr val="2477BA"/>
                </a:solidFill>
              </a:rPr>
              <a:t>оспитатели детских садов </a:t>
            </a:r>
            <a:endParaRPr lang="ru-RU" sz="3000" b="1" dirty="0">
              <a:solidFill>
                <a:srgbClr val="2477BA"/>
              </a:solidFill>
            </a:endParaRPr>
          </a:p>
        </p:txBody>
      </p:sp>
      <p:sp>
        <p:nvSpPr>
          <p:cNvPr id="53" name="TextBox 52"/>
          <p:cNvSpPr txBox="1"/>
          <p:nvPr/>
        </p:nvSpPr>
        <p:spPr>
          <a:xfrm>
            <a:off x="1874319" y="2121576"/>
            <a:ext cx="245025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chemeClr val="accent6">
                    <a:lumMod val="75000"/>
                  </a:schemeClr>
                </a:solidFill>
              </a:rPr>
              <a:t>Банк России</a:t>
            </a:r>
            <a:endParaRPr lang="ru-RU" sz="2800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54" name="TextBox 53"/>
          <p:cNvSpPr txBox="1"/>
          <p:nvPr/>
        </p:nvSpPr>
        <p:spPr>
          <a:xfrm>
            <a:off x="1920653" y="2939177"/>
            <a:ext cx="21476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chemeClr val="accent6">
                    <a:lumMod val="75000"/>
                  </a:schemeClr>
                </a:solidFill>
              </a:rPr>
              <a:t>ХК ИРО</a:t>
            </a:r>
            <a:endParaRPr lang="ru-RU" sz="2800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55" name="TextBox 54"/>
          <p:cNvSpPr txBox="1"/>
          <p:nvPr/>
        </p:nvSpPr>
        <p:spPr>
          <a:xfrm>
            <a:off x="10378826" y="3225482"/>
            <a:ext cx="19055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chemeClr val="accent6">
                    <a:lumMod val="75000"/>
                  </a:schemeClr>
                </a:solidFill>
              </a:rPr>
              <a:t>май 2023</a:t>
            </a:r>
            <a:endParaRPr lang="ru-RU" sz="2800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56" name="TextBox 55"/>
          <p:cNvSpPr txBox="1"/>
          <p:nvPr/>
        </p:nvSpPr>
        <p:spPr>
          <a:xfrm>
            <a:off x="5173266" y="3690614"/>
            <a:ext cx="478345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000" b="1" dirty="0">
                <a:solidFill>
                  <a:srgbClr val="2477BA"/>
                </a:solidFill>
              </a:rPr>
              <a:t>у</a:t>
            </a:r>
            <a:r>
              <a:rPr lang="ru-RU" sz="3000" b="1" dirty="0" smtClean="0">
                <a:solidFill>
                  <a:srgbClr val="2477BA"/>
                </a:solidFill>
              </a:rPr>
              <a:t>чителя школ, педагоги ДО </a:t>
            </a:r>
            <a:endParaRPr lang="ru-RU" sz="3000" b="1" dirty="0">
              <a:solidFill>
                <a:srgbClr val="2477BA"/>
              </a:solidFill>
            </a:endParaRPr>
          </a:p>
        </p:txBody>
      </p:sp>
      <p:sp>
        <p:nvSpPr>
          <p:cNvPr id="57" name="TextBox 56"/>
          <p:cNvSpPr txBox="1"/>
          <p:nvPr/>
        </p:nvSpPr>
        <p:spPr>
          <a:xfrm>
            <a:off x="9911587" y="3682211"/>
            <a:ext cx="222113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chemeClr val="accent6">
                    <a:lumMod val="75000"/>
                  </a:schemeClr>
                </a:solidFill>
              </a:rPr>
              <a:t>ноябрь 2023</a:t>
            </a:r>
            <a:endParaRPr lang="ru-RU" sz="2800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58" name="TextBox 57"/>
          <p:cNvSpPr txBox="1"/>
          <p:nvPr/>
        </p:nvSpPr>
        <p:spPr>
          <a:xfrm>
            <a:off x="1874319" y="4318724"/>
            <a:ext cx="196480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err="1" smtClean="0">
                <a:solidFill>
                  <a:schemeClr val="accent6">
                    <a:lumMod val="75000"/>
                  </a:schemeClr>
                </a:solidFill>
              </a:rPr>
              <a:t>РАНГХиГС</a:t>
            </a:r>
            <a:endParaRPr lang="ru-RU" sz="2800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pic>
        <p:nvPicPr>
          <p:cNvPr id="59" name="Рисунок 58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4213" t="-121944" r="-1188" b="-71346"/>
          <a:stretch/>
        </p:blipFill>
        <p:spPr>
          <a:xfrm flipV="1">
            <a:off x="4423353" y="4383774"/>
            <a:ext cx="515661" cy="314642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5148298" y="4207012"/>
            <a:ext cx="6038256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ru-RU" sz="3000" b="1" dirty="0">
                <a:solidFill>
                  <a:srgbClr val="C00000"/>
                </a:solidFill>
              </a:rPr>
              <a:t>Курсы повышения </a:t>
            </a:r>
            <a:r>
              <a:rPr lang="ru-RU" sz="3000" b="1" dirty="0" smtClean="0">
                <a:solidFill>
                  <a:srgbClr val="C00000"/>
                </a:solidFill>
              </a:rPr>
              <a:t>квалификации, </a:t>
            </a:r>
          </a:p>
          <a:p>
            <a:pPr lvl="0"/>
            <a:r>
              <a:rPr lang="ru-RU" sz="3000" b="1" dirty="0" smtClean="0">
                <a:solidFill>
                  <a:srgbClr val="C00000"/>
                </a:solidFill>
              </a:rPr>
              <a:t>семинары</a:t>
            </a:r>
            <a:endParaRPr lang="ru-RU" sz="3000" b="1" dirty="0">
              <a:solidFill>
                <a:srgbClr val="C00000"/>
              </a:solidFill>
            </a:endParaRPr>
          </a:p>
        </p:txBody>
      </p:sp>
      <p:sp>
        <p:nvSpPr>
          <p:cNvPr id="60" name="TextBox 59"/>
          <p:cNvSpPr txBox="1"/>
          <p:nvPr/>
        </p:nvSpPr>
        <p:spPr>
          <a:xfrm>
            <a:off x="7716245" y="4648128"/>
            <a:ext cx="439068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chemeClr val="accent6">
                    <a:lumMod val="75000"/>
                  </a:schemeClr>
                </a:solidFill>
              </a:rPr>
              <a:t>в течение года по заявке</a:t>
            </a:r>
            <a:endParaRPr lang="ru-RU" sz="2800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62" name="TextBox 61"/>
          <p:cNvSpPr txBox="1"/>
          <p:nvPr/>
        </p:nvSpPr>
        <p:spPr>
          <a:xfrm>
            <a:off x="255803" y="6202551"/>
            <a:ext cx="41186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rgbClr val="C00000"/>
                </a:solidFill>
              </a:rPr>
              <a:t>100 % </a:t>
            </a:r>
            <a:r>
              <a:rPr lang="ru-RU" sz="2800" b="1" dirty="0">
                <a:solidFill>
                  <a:srgbClr val="C00000"/>
                </a:solidFill>
              </a:rPr>
              <a:t>О</a:t>
            </a:r>
            <a:r>
              <a:rPr lang="ru-RU" sz="2800" b="1" dirty="0" smtClean="0">
                <a:solidFill>
                  <a:srgbClr val="C00000"/>
                </a:solidFill>
              </a:rPr>
              <a:t>БУЧАЮЩИХСЯ</a:t>
            </a:r>
            <a:endParaRPr lang="ru-RU" sz="28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954334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150606" y="203762"/>
            <a:ext cx="12342606" cy="291090"/>
          </a:xfrm>
        </p:spPr>
        <p:txBody>
          <a:bodyPr>
            <a:noAutofit/>
          </a:bodyPr>
          <a:lstStyle/>
          <a:p>
            <a:pPr algn="ctr"/>
            <a:r>
              <a:rPr lang="ru-RU" sz="2200" b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Активность работы педагогов с открытым банком заданий </a:t>
            </a:r>
            <a:br>
              <a:rPr lang="ru-RU" sz="2200" b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200" b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 функциональной  грамотности на платформе РЭШ 16 марта 2023 г.</a:t>
            </a:r>
            <a:endParaRPr lang="ru-RU" sz="2200" b="1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98039978"/>
              </p:ext>
            </p:extLst>
          </p:nvPr>
        </p:nvGraphicFramePr>
        <p:xfrm>
          <a:off x="355003" y="820682"/>
          <a:ext cx="11607505" cy="5848350"/>
        </p:xfrm>
        <a:graphic>
          <a:graphicData uri="http://schemas.openxmlformats.org/drawingml/2006/table">
            <a:tbl>
              <a:tblPr firstRow="1" firstCol="1" bandRow="1">
                <a:tableStyleId>{0505E3EF-67EA-436B-97B2-0124C06EBD24}</a:tableStyleId>
              </a:tblPr>
              <a:tblGrid>
                <a:gridCol w="2321501"/>
                <a:gridCol w="2321501"/>
                <a:gridCol w="2321501"/>
                <a:gridCol w="2321501"/>
                <a:gridCol w="2321501"/>
              </a:tblGrid>
              <a:tr h="76522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Наименование муниципального </a:t>
                      </a:r>
                      <a:r>
                        <a:rPr lang="ru-RU" sz="14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образования</a:t>
                      </a:r>
                      <a:endParaRPr lang="ru-RU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5014" marR="45014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Доля </a:t>
                      </a:r>
                      <a:r>
                        <a:rPr lang="ru-RU" sz="14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ШКОЛ, в</a:t>
                      </a:r>
                      <a:r>
                        <a:rPr lang="ru-RU" sz="1400" baseline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которых педагоги работают с ОБЗ по ФГ, %</a:t>
                      </a:r>
                      <a:endParaRPr lang="ru-RU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5014" marR="45014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Доля</a:t>
                      </a:r>
                      <a:r>
                        <a:rPr lang="ru-RU" sz="1400" baseline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4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ПЕДАГОГОВ,</a:t>
                      </a:r>
                      <a:r>
                        <a:rPr lang="ru-RU" sz="1400" baseline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создавших задания по ФГ на платформе РЭШ, %</a:t>
                      </a:r>
                      <a:endParaRPr lang="ru-RU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5014" marR="45014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aseline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Доля УЧАЩИХСЯ, выполнивших задания по ФГ на платформе РЭШ, %</a:t>
                      </a:r>
                      <a:endParaRPr lang="ru-RU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5014" marR="45014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Доля ЗАДАНИЙ, проверенных педагогами, %</a:t>
                      </a:r>
                      <a:endParaRPr lang="ru-RU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5014" marR="45014" marT="0" marB="0">
                    <a:noFill/>
                  </a:tcPr>
                </a:tc>
              </a:tr>
              <a:tr h="25143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Амурский</a:t>
                      </a:r>
                      <a:endParaRPr lang="ru-RU" sz="15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5014" marR="45014" marT="0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</a:t>
                      </a:r>
                      <a:endParaRPr lang="ru-RU" sz="15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5014" marR="45014" marT="0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27</a:t>
                      </a:r>
                      <a:endParaRPr lang="ru-RU" sz="15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5014" marR="45014" marT="0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45</a:t>
                      </a:r>
                      <a:endParaRPr lang="ru-RU" sz="15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5014" marR="45014" marT="0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54</a:t>
                      </a:r>
                      <a:endParaRPr lang="ru-RU" sz="15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5014" marR="45014" marT="0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</a:tr>
              <a:tr h="25143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Аяно</a:t>
                      </a:r>
                      <a:r>
                        <a:rPr lang="ru-RU" sz="15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-Майский</a:t>
                      </a:r>
                      <a:endParaRPr lang="ru-RU" sz="15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5014" marR="45014" marT="0" marB="0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50</a:t>
                      </a:r>
                      <a:endParaRPr lang="ru-RU" sz="15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5014" marR="45014" marT="0" marB="0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</a:t>
                      </a:r>
                      <a:endParaRPr lang="ru-RU" sz="15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5014" marR="45014" marT="0" marB="0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0,7</a:t>
                      </a:r>
                      <a:endParaRPr lang="ru-RU" sz="15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5014" marR="45014" marT="0" marB="0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</a:t>
                      </a:r>
                      <a:endParaRPr lang="ru-RU" sz="15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5014" marR="45014" marT="0" marB="0">
                    <a:solidFill>
                      <a:srgbClr val="FF0000"/>
                    </a:solidFill>
                  </a:tcPr>
                </a:tc>
              </a:tr>
              <a:tr h="25143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Бикинский</a:t>
                      </a:r>
                      <a:endParaRPr lang="ru-RU" sz="15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5014" marR="45014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</a:t>
                      </a:r>
                      <a:endParaRPr lang="ru-RU" sz="15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5014" marR="45014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44</a:t>
                      </a:r>
                      <a:endParaRPr lang="ru-RU" sz="15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5014" marR="45014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</a:t>
                      </a:r>
                      <a:endParaRPr lang="ru-RU" sz="15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5014" marR="45014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89</a:t>
                      </a:r>
                      <a:endParaRPr lang="ru-RU" sz="15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5014" marR="45014" marT="0" marB="0">
                    <a:solidFill>
                      <a:srgbClr val="FFFF00"/>
                    </a:solidFill>
                  </a:tcPr>
                </a:tc>
              </a:tr>
              <a:tr h="25143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Ванинский</a:t>
                      </a:r>
                      <a:endParaRPr lang="ru-RU" sz="15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5014" marR="45014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</a:t>
                      </a:r>
                      <a:endParaRPr lang="ru-RU" sz="15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5014" marR="45014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42</a:t>
                      </a:r>
                      <a:endParaRPr lang="ru-RU" sz="15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5014" marR="45014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124</a:t>
                      </a:r>
                      <a:endParaRPr lang="ru-RU" sz="15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5014" marR="45014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81</a:t>
                      </a:r>
                      <a:endParaRPr lang="ru-RU" sz="15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5014" marR="45014" marT="0" marB="0">
                    <a:solidFill>
                      <a:srgbClr val="FFFF00"/>
                    </a:solidFill>
                  </a:tcPr>
                </a:tc>
              </a:tr>
              <a:tr h="25143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Верхнебуреинский</a:t>
                      </a:r>
                      <a:endParaRPr lang="ru-RU" sz="15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5014" marR="45014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</a:t>
                      </a:r>
                      <a:endParaRPr lang="ru-RU" sz="15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5014" marR="45014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51</a:t>
                      </a:r>
                      <a:endParaRPr lang="ru-RU" sz="15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5014" marR="45014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179</a:t>
                      </a:r>
                      <a:endParaRPr lang="ru-RU" sz="15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5014" marR="45014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88</a:t>
                      </a:r>
                      <a:endParaRPr lang="ru-RU" sz="15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5014" marR="45014" marT="0" marB="0">
                    <a:solidFill>
                      <a:srgbClr val="92D050"/>
                    </a:solidFill>
                  </a:tcPr>
                </a:tc>
              </a:tr>
              <a:tr h="25143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Вяземский</a:t>
                      </a:r>
                      <a:endParaRPr lang="ru-RU" sz="15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5014" marR="45014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</a:t>
                      </a:r>
                      <a:endParaRPr lang="ru-RU" sz="15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5014" marR="45014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39</a:t>
                      </a:r>
                      <a:endParaRPr lang="ru-RU" sz="15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5014" marR="45014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185</a:t>
                      </a:r>
                      <a:endParaRPr lang="ru-RU" sz="15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5014" marR="45014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82</a:t>
                      </a:r>
                      <a:endParaRPr lang="ru-RU" sz="15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5014" marR="45014" marT="0" marB="0">
                    <a:solidFill>
                      <a:srgbClr val="FFFF00"/>
                    </a:solidFill>
                  </a:tcPr>
                </a:tc>
              </a:tr>
              <a:tr h="25143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г. Комсомольск</a:t>
                      </a:r>
                      <a:endParaRPr lang="ru-RU" sz="15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5014" marR="45014" marT="0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</a:t>
                      </a:r>
                      <a:endParaRPr lang="ru-RU" sz="15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5014" marR="45014" marT="0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19</a:t>
                      </a:r>
                      <a:endParaRPr lang="ru-RU" sz="15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5014" marR="45014" marT="0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31</a:t>
                      </a:r>
                      <a:endParaRPr lang="ru-RU" sz="15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5014" marR="45014" marT="0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71</a:t>
                      </a:r>
                      <a:endParaRPr lang="ru-RU" sz="15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5014" marR="45014" marT="0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</a:tr>
              <a:tr h="25143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г. Хабаровск</a:t>
                      </a:r>
                      <a:endParaRPr lang="ru-RU" sz="15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5014" marR="45014" marT="0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14400" lvl="1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</a:t>
                      </a:r>
                      <a:endParaRPr lang="ru-RU" sz="15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5014" marR="45014" marT="0" marB="0" anchor="ctr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 20</a:t>
                      </a:r>
                      <a:endParaRPr lang="ru-RU" sz="15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5014" marR="45014" marT="0" marB="0" anchor="ctr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38</a:t>
                      </a:r>
                      <a:endParaRPr lang="ru-RU" sz="15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5014" marR="45014" marT="0" marB="0" anchor="ctr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</a:t>
                      </a:r>
                      <a:r>
                        <a:rPr lang="ru-RU" sz="1500" baseline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</a:t>
                      </a:r>
                      <a:r>
                        <a:rPr lang="ru-RU" sz="15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76</a:t>
                      </a:r>
                      <a:endParaRPr lang="ru-RU" sz="15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5014" marR="45014" marT="0" marB="0" anchor="ctr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</a:tr>
              <a:tr h="25143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Комсомольский</a:t>
                      </a:r>
                      <a:endParaRPr lang="ru-RU" sz="15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5014" marR="45014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100</a:t>
                      </a:r>
                      <a:endParaRPr lang="ru-RU" sz="15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5014" marR="45014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57</a:t>
                      </a:r>
                      <a:endParaRPr lang="ru-RU" sz="15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5014" marR="45014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214</a:t>
                      </a:r>
                      <a:endParaRPr lang="ru-RU" sz="15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5014" marR="45014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85</a:t>
                      </a:r>
                      <a:endParaRPr lang="ru-RU" sz="15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5014" marR="45014" marT="0" marB="0">
                    <a:solidFill>
                      <a:srgbClr val="92D050"/>
                    </a:solidFill>
                  </a:tcPr>
                </a:tc>
              </a:tr>
              <a:tr h="25143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им.Лазо</a:t>
                      </a:r>
                      <a:endParaRPr lang="ru-RU" sz="15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5014" marR="45014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100</a:t>
                      </a:r>
                      <a:endParaRPr lang="ru-RU" sz="15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5014" marR="45014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47</a:t>
                      </a:r>
                      <a:endParaRPr lang="ru-RU" sz="15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5014" marR="45014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137</a:t>
                      </a:r>
                      <a:endParaRPr lang="ru-RU" sz="15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5014" marR="45014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92</a:t>
                      </a:r>
                      <a:endParaRPr lang="ru-RU" sz="15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5014" marR="45014" marT="0" marB="0">
                    <a:solidFill>
                      <a:srgbClr val="FFFF00"/>
                    </a:solidFill>
                  </a:tcPr>
                </a:tc>
              </a:tr>
              <a:tr h="25143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им. П.Осипенко </a:t>
                      </a:r>
                      <a:endParaRPr lang="ru-RU" sz="15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5014" marR="45014" marT="0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75</a:t>
                      </a:r>
                      <a:endParaRPr lang="ru-RU" sz="15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5014" marR="45014" marT="0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48</a:t>
                      </a:r>
                      <a:endParaRPr lang="ru-RU" sz="15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5014" marR="45014" marT="0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135</a:t>
                      </a:r>
                      <a:endParaRPr lang="ru-RU" sz="15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5014" marR="45014" marT="0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95</a:t>
                      </a:r>
                      <a:endParaRPr lang="ru-RU" sz="15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5014" marR="45014" marT="0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</a:tr>
              <a:tr h="25143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Нанайский</a:t>
                      </a:r>
                      <a:endParaRPr lang="ru-RU" sz="15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5014" marR="45014" marT="0" marB="0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85</a:t>
                      </a:r>
                      <a:endParaRPr lang="ru-RU" sz="15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5014" marR="45014" marT="0" marB="0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5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</a:t>
                      </a:r>
                      <a:endParaRPr lang="ru-RU" sz="15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5014" marR="45014" marT="0" marB="0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5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</a:t>
                      </a:r>
                      <a:endParaRPr lang="ru-RU" sz="15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5014" marR="45014" marT="0" marB="0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5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80</a:t>
                      </a:r>
                      <a:endParaRPr lang="ru-RU" sz="15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5014" marR="45014" marT="0" marB="0">
                    <a:solidFill>
                      <a:srgbClr val="FF0000"/>
                    </a:solidFill>
                  </a:tcPr>
                </a:tc>
              </a:tr>
              <a:tr h="25143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Николаевский</a:t>
                      </a:r>
                      <a:endParaRPr lang="ru-RU" sz="15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5014" marR="45014" marT="0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r>
                        <a:rPr lang="ru-RU" sz="15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</a:t>
                      </a:r>
                      <a:endParaRPr lang="ru-RU" sz="15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5014" marR="45014" marT="0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5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42</a:t>
                      </a:r>
                      <a:endParaRPr lang="ru-RU" sz="15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5014" marR="45014" marT="0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5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60</a:t>
                      </a:r>
                      <a:endParaRPr lang="ru-RU" sz="15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5014" marR="45014" marT="0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5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73</a:t>
                      </a:r>
                      <a:endParaRPr lang="ru-RU" sz="15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5014" marR="45014" marT="0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</a:tr>
              <a:tr h="25143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Охотский</a:t>
                      </a:r>
                      <a:endParaRPr lang="ru-RU" sz="15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5014" marR="45014" marT="0" marB="0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57</a:t>
                      </a:r>
                      <a:endParaRPr lang="ru-RU" sz="15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5014" marR="45014" marT="0" marB="0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</a:t>
                      </a:r>
                      <a:endParaRPr lang="ru-RU" sz="15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5014" marR="45014" marT="0" marB="0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</a:t>
                      </a:r>
                      <a:endParaRPr lang="ru-RU" sz="15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5014" marR="45014" marT="0" marB="0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81</a:t>
                      </a:r>
                      <a:endParaRPr lang="ru-RU" sz="15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5014" marR="45014" marT="0" marB="0">
                    <a:solidFill>
                      <a:srgbClr val="FF0000"/>
                    </a:solidFill>
                  </a:tcPr>
                </a:tc>
              </a:tr>
              <a:tr h="25143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Советско- Гаванский</a:t>
                      </a:r>
                      <a:endParaRPr lang="ru-RU" sz="15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5014" marR="45014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</a:t>
                      </a:r>
                      <a:endParaRPr lang="ru-RU" sz="15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5014" marR="45014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50</a:t>
                      </a:r>
                      <a:endParaRPr lang="ru-RU" sz="15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5014" marR="45014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124</a:t>
                      </a:r>
                      <a:endParaRPr lang="ru-RU" sz="15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5014" marR="45014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83</a:t>
                      </a:r>
                      <a:endParaRPr lang="ru-RU" sz="15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5014" marR="45014" marT="0" marB="0">
                    <a:solidFill>
                      <a:srgbClr val="92D050"/>
                    </a:solidFill>
                  </a:tcPr>
                </a:tc>
              </a:tr>
              <a:tr h="25143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Солнечный</a:t>
                      </a:r>
                      <a:endParaRPr lang="ru-RU" sz="15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5014" marR="45014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</a:t>
                      </a:r>
                      <a:endParaRPr lang="ru-RU" sz="15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5014" marR="45014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44</a:t>
                      </a:r>
                      <a:endParaRPr lang="ru-RU" sz="15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5014" marR="45014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73</a:t>
                      </a:r>
                      <a:endParaRPr lang="ru-RU" sz="15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5014" marR="45014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79</a:t>
                      </a:r>
                      <a:endParaRPr lang="ru-RU" sz="15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5014" marR="45014" marT="0" marB="0">
                    <a:solidFill>
                      <a:srgbClr val="FFFF00"/>
                    </a:solidFill>
                  </a:tcPr>
                </a:tc>
              </a:tr>
              <a:tr h="25143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Тугуро-Чумиканский</a:t>
                      </a:r>
                      <a:endParaRPr lang="ru-RU" sz="15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5014" marR="45014" marT="0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75</a:t>
                      </a:r>
                      <a:endParaRPr lang="ru-RU" sz="15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5014" marR="45014" marT="0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31</a:t>
                      </a:r>
                      <a:endParaRPr lang="ru-RU" sz="15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5014" marR="45014" marT="0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23</a:t>
                      </a:r>
                      <a:endParaRPr lang="ru-RU" sz="15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5014" marR="45014" marT="0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94</a:t>
                      </a:r>
                      <a:endParaRPr lang="ru-RU" sz="15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5014" marR="45014" marT="0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</a:tr>
              <a:tr h="25143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Ульчский</a:t>
                      </a:r>
                      <a:endParaRPr lang="ru-RU" sz="15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5014" marR="45014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</a:t>
                      </a:r>
                      <a:endParaRPr lang="ru-RU" sz="15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5014" marR="45014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50</a:t>
                      </a:r>
                      <a:endParaRPr lang="ru-RU" sz="15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5014" marR="45014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214</a:t>
                      </a:r>
                      <a:endParaRPr lang="ru-RU" sz="15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5014" marR="45014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87</a:t>
                      </a:r>
                      <a:endParaRPr lang="ru-RU" sz="15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5014" marR="45014" marT="0" marB="0">
                    <a:solidFill>
                      <a:srgbClr val="92D050"/>
                    </a:solidFill>
                  </a:tcPr>
                </a:tc>
              </a:tr>
              <a:tr h="25143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Хабаровский</a:t>
                      </a:r>
                      <a:endParaRPr lang="ru-RU" sz="15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5014" marR="45014" marT="0" marB="0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24</a:t>
                      </a:r>
                      <a:endParaRPr lang="ru-RU" sz="15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5014" marR="45014" marT="0" marB="0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ru-RU" sz="15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5014" marR="45014" marT="0" marB="0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ru-RU" sz="15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5014" marR="45014" marT="0" marB="0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73</a:t>
                      </a:r>
                      <a:endParaRPr lang="ru-RU" sz="15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5014" marR="45014" marT="0" marB="0">
                    <a:solidFill>
                      <a:srgbClr val="FF0000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93548759"/>
      </p:ext>
    </p:extLst>
  </p:cSld>
  <p:clrMapOvr>
    <a:masterClrMapping/>
  </p:clrMapOvr>
</p:sld>
</file>

<file path=ppt/theme/theme1.xml><?xml version="1.0" encoding="utf-8"?>
<a:theme xmlns:a="http://schemas.openxmlformats.org/drawingml/2006/main" name="1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523</TotalTime>
  <Words>625</Words>
  <Application>Microsoft Office PowerPoint</Application>
  <PresentationFormat>Широкоэкранный</PresentationFormat>
  <Paragraphs>269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Roboto</vt:lpstr>
      <vt:lpstr>1_Тема Office</vt:lpstr>
      <vt:lpstr>Презентация PowerPoint</vt:lpstr>
      <vt:lpstr>Презентация PowerPoint</vt:lpstr>
      <vt:lpstr>ОБУЧЕНИЕ В НОВОСИБИРСКОМ НИИ ГИГИЕНЫ в 2023 г.</vt:lpstr>
      <vt:lpstr>Презентация PowerPoint</vt:lpstr>
      <vt:lpstr>Презентация PowerPoint</vt:lpstr>
      <vt:lpstr>Активность работы педагогов с открытым банком заданий  по функциональной  грамотности на платформе РЭШ 16 марта 2023 г.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Наталья Александровна Ефремова</dc:creator>
  <cp:lastModifiedBy>Юлия Александровна Ярошенко</cp:lastModifiedBy>
  <cp:revision>28</cp:revision>
  <cp:lastPrinted>2023-03-14T06:19:16Z</cp:lastPrinted>
  <dcterms:created xsi:type="dcterms:W3CDTF">2023-03-14T02:32:34Z</dcterms:created>
  <dcterms:modified xsi:type="dcterms:W3CDTF">2023-04-10T00:38:29Z</dcterms:modified>
</cp:coreProperties>
</file>