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1" r:id="rId2"/>
    <p:sldId id="262" r:id="rId3"/>
    <p:sldId id="256" r:id="rId4"/>
    <p:sldId id="283" r:id="rId5"/>
    <p:sldId id="285" r:id="rId6"/>
    <p:sldId id="263" r:id="rId7"/>
    <p:sldId id="264" r:id="rId8"/>
    <p:sldId id="286" r:id="rId9"/>
    <p:sldId id="287" r:id="rId10"/>
    <p:sldId id="288" r:id="rId11"/>
    <p:sldId id="257" r:id="rId12"/>
    <p:sldId id="258" r:id="rId13"/>
    <p:sldId id="295" r:id="rId14"/>
    <p:sldId id="292" r:id="rId15"/>
    <p:sldId id="291" r:id="rId16"/>
    <p:sldId id="259" r:id="rId17"/>
    <p:sldId id="266" r:id="rId18"/>
    <p:sldId id="294" r:id="rId19"/>
    <p:sldId id="267" r:id="rId20"/>
    <p:sldId id="269" r:id="rId21"/>
    <p:sldId id="270" r:id="rId22"/>
    <p:sldId id="271" r:id="rId23"/>
    <p:sldId id="272" r:id="rId24"/>
    <p:sldId id="273" r:id="rId25"/>
    <p:sldId id="296" r:id="rId26"/>
    <p:sldId id="297" r:id="rId27"/>
    <p:sldId id="279" r:id="rId28"/>
    <p:sldId id="281" r:id="rId29"/>
    <p:sldId id="284" r:id="rId30"/>
    <p:sldId id="280" r:id="rId31"/>
    <p:sldId id="28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64" d="100"/>
          <a:sy n="64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A296-9976-4040-B3FB-2275E6EABE04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36DD-AB79-40F6-9936-D4D4D050A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497AA-69E6-444D-97F8-EBAC16D838E8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9DD3DE-7F65-487A-9E3D-8A7873E4C733}" type="slidenum">
              <a:rPr lang="ru-RU" sz="1200"/>
              <a:pPr algn="r"/>
              <a:t>31</a:t>
            </a:fld>
            <a:endParaRPr lang="ru-RU" sz="1200"/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A3FBA5-03BB-46EF-85A0-5C65D9645DEB}" type="slidenum">
              <a:rPr lang="ru-RU" sz="1200"/>
              <a:pPr algn="r"/>
              <a:t>31</a:t>
            </a:fld>
            <a:endParaRPr lang="ru-RU" sz="1200"/>
          </a:p>
        </p:txBody>
      </p:sp>
      <p:sp>
        <p:nvSpPr>
          <p:cNvPr id="522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8F29AC2B-0FA9-4FE1-AA8D-D9462939D585}" type="slidenum">
              <a:rPr lang="ru-RU" sz="1200"/>
              <a:pPr algn="r" defTabSz="920750"/>
              <a:t>31</a:t>
            </a:fld>
            <a:endParaRPr lang="ru-RU" sz="120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39=5-10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000768"/>
            <a:ext cx="314327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190440" y="215857"/>
            <a:ext cx="8763120" cy="6070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иний с социальными сет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715016"/>
            <a:ext cx="914400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44708" y="5948397"/>
            <a:ext cx="496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/>
              <a:t>ros.uchebnik</a:t>
            </a:r>
            <a:r>
              <a:rPr lang="ru-RU" sz="1600" dirty="0" smtClean="0"/>
              <a:t>	</a:t>
            </a:r>
            <a:r>
              <a:rPr lang="en-US" sz="1600" dirty="0" err="1" smtClean="0"/>
              <a:t>rosuchebnik</a:t>
            </a:r>
            <a:r>
              <a:rPr lang="ru-RU" sz="1600" dirty="0" smtClean="0"/>
              <a:t>	</a:t>
            </a:r>
            <a:r>
              <a:rPr lang="en-US" sz="1600" dirty="0" err="1" smtClean="0"/>
              <a:t>rosuchebnik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1142984"/>
            <a:ext cx="5643602" cy="1345612"/>
          </a:xfrm>
          <a:prstGeom prst="rect">
            <a:avLst/>
          </a:prstGeom>
          <a:noFill/>
        </p:spPr>
      </p:pic>
      <p:pic>
        <p:nvPicPr>
          <p:cNvPr id="1026" name="Picture 2" descr="C:\Users\zgonnik.m\Desktop\0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577" y="5911884"/>
            <a:ext cx="401643" cy="401643"/>
          </a:xfrm>
          <a:prstGeom prst="rect">
            <a:avLst/>
          </a:prstGeom>
          <a:noFill/>
        </p:spPr>
      </p:pic>
      <p:pic>
        <p:nvPicPr>
          <p:cNvPr id="1027" name="Picture 3" descr="C:\Users\zgonnik.m\Desktop\00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714" y="5911884"/>
            <a:ext cx="401643" cy="401643"/>
          </a:xfrm>
          <a:prstGeom prst="rect">
            <a:avLst/>
          </a:prstGeom>
          <a:noFill/>
        </p:spPr>
      </p:pic>
      <p:pic>
        <p:nvPicPr>
          <p:cNvPr id="1028" name="Picture 4" descr="C:\Users\zgonnik.m\Desktop\0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4364" y="5911884"/>
            <a:ext cx="401643" cy="401643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ota.ru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ПОДХОД К УЧАЩИМСЯ НАЧАЛЬНОЙ ШКОЛЫ ПРИ ФОРМИРОВАНИИ НАВЫКА ГРАМОТНОГО ПИСЬМА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712968" cy="170304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Станислав Викторович Иванов, доцент кафедры русского языка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Института филологии МПГУ, кандидат филологических наук,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лауреат премии Президента РФ в области образования,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член Орфографической комиссии РАН, автор программы и учебников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по русскому языку системы «Начальная школа </a:t>
            </a:r>
            <a:r>
              <a:rPr lang="en-US" b="1" i="1" dirty="0" smtClean="0">
                <a:solidFill>
                  <a:schemeClr val="tx1"/>
                </a:solidFill>
              </a:rPr>
              <a:t>XXI</a:t>
            </a:r>
            <a:r>
              <a:rPr lang="ru-RU" b="1" i="1" dirty="0" smtClean="0">
                <a:solidFill>
                  <a:schemeClr val="tx1"/>
                </a:solidFill>
              </a:rPr>
              <a:t> века»,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автор словарей проекта РАН «Словари </a:t>
            </a:r>
            <a:r>
              <a:rPr lang="en-US" b="1" i="1" dirty="0" smtClean="0">
                <a:solidFill>
                  <a:schemeClr val="tx1"/>
                </a:solidFill>
              </a:rPr>
              <a:t>XXI</a:t>
            </a:r>
            <a:r>
              <a:rPr lang="ru-RU" b="1" i="1" dirty="0" smtClean="0">
                <a:solidFill>
                  <a:schemeClr val="tx1"/>
                </a:solidFill>
              </a:rPr>
              <a:t> века»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Дом\Desktop\Screenshot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1"/>
            <a:ext cx="7200800" cy="2592288"/>
          </a:xfrm>
          <a:prstGeom prst="rect">
            <a:avLst/>
          </a:prstGeom>
          <a:noFill/>
        </p:spPr>
      </p:pic>
      <p:pic>
        <p:nvPicPr>
          <p:cNvPr id="3" name="Picture 2" descr="http://libozersk.ru/pics/pages/id_849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80928"/>
            <a:ext cx="295232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РУССКОЙ ОРФОГРАФИИ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ФОНЕМАТИЧЕСКИЙ: ПРОВЕРКА ПО СИЛЬНОЙ ПОЗИЦИИ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ДА (В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ДЫ), Ч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СТОТА (Ч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СТО), ЗУ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(ЗУ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Ы)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ФОНЕТИЧЕСКИЙ: НАПИСАНИЕ СООТВЕТСТВУЕТ ПРОИЗНОШЕНИЮ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БЕСПОЛЕЗНЫЙ, БЕЗБОЛЕЗНЕННЫЙ, СЫЗНОВА, РОЗЫСК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МОРФОЛОГО-ФОНЕМАТИЧЕСКИЙ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МОРФОНЕМАТИЧЕСКИЙ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): ЕДИНООБРАЗНОЕ НАПИСАНИЕ МОРФЕМ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УМОЙ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УМЫВАТЬ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), КОНТР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ГРА, СВАРЕ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ТРАДИЦИОННЫЙ: СЛОВАРНЫЕ СЛОВА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507288" cy="910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ФОРМИРОВАНИИ НАВЫКА ГРАМОТНОГО ПИСЬМА УЧАСТВУЮТ: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200800" cy="374441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ЗРИТЕЛЬНАЯ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ДОЛГОВРЕМЕННАЯ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МОТОРНАЯ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АРТИКУЛЯЦИОННАЯ 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ФОНЕМАТИЧЕСКИЙ СЛУХ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Дом\Desktop\Screensho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4010025" cy="685800"/>
          </a:xfrm>
          <a:prstGeom prst="rect">
            <a:avLst/>
          </a:prstGeom>
          <a:noFill/>
        </p:spPr>
      </p:pic>
      <p:pic>
        <p:nvPicPr>
          <p:cNvPr id="2054" name="Picture 6" descr="C:\Users\Дом\Desktop\Screenshot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4086225" cy="638175"/>
          </a:xfrm>
          <a:prstGeom prst="rect">
            <a:avLst/>
          </a:prstGeom>
          <a:noFill/>
        </p:spPr>
      </p:pic>
      <p:pic>
        <p:nvPicPr>
          <p:cNvPr id="2055" name="Picture 7" descr="C:\Users\Дом\Desktop\Screenshot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2505075" cy="800100"/>
          </a:xfrm>
          <a:prstGeom prst="rect">
            <a:avLst/>
          </a:prstGeom>
          <a:noFill/>
        </p:spPr>
      </p:pic>
      <p:pic>
        <p:nvPicPr>
          <p:cNvPr id="2056" name="Picture 8" descr="C:\Users\Дом\Desktop\Screenshot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2552700" cy="600075"/>
          </a:xfrm>
          <a:prstGeom prst="rect">
            <a:avLst/>
          </a:prstGeom>
          <a:noFill/>
        </p:spPr>
      </p:pic>
      <p:pic>
        <p:nvPicPr>
          <p:cNvPr id="2057" name="Picture 9" descr="C:\Users\Дом\Desktop\Screenshot (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97152"/>
            <a:ext cx="4010025" cy="933450"/>
          </a:xfrm>
          <a:prstGeom prst="rect">
            <a:avLst/>
          </a:prstGeom>
          <a:noFill/>
        </p:spPr>
      </p:pic>
      <p:pic>
        <p:nvPicPr>
          <p:cNvPr id="2058" name="Picture 10" descr="C:\Users\Дом\Desktop\Screensh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16632"/>
            <a:ext cx="5400600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9.postimg.cc/jfmagr7xb/2343835_Slovarnye_slova_8_tablic_Komplekt_tablic_Russkij_yaz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td2.mycdn.me/image?id=837273836980&amp;t=20&amp;plc=WEB&amp;tkn=*EsfljuoJnV-0wHVdMbgEWFPnO3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344816" cy="570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 УПРАЖНЕНИЯ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СПИСЫВАНИЕ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ПИСЬМО ПОД ДИКТОВКУ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ВОССТАНОВЛЕНИЕ ЦЕЛОСТНОСТИ СЛОВА  (ПРОПУЩЕННЫЕ БУКВЫ)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ГРУППИРОВКИ ПО МЕСТУ ОРФОГРАММЫ В СЛОВЕ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ЗАУЧИВАНИЕ (СЛОВАРНЫЕ СЛОВА)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ИСПРАВЛЕНИЕ ДОПУЩЕННЫХ ОШИБОК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ПРИМЕНЕНИЕ ПРАВИЛА ПО АЛГОРИТМУ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ДИКТАНТ С ПРЕДВАРИТЕЛЬНОЙ ПОДГОТОВКОЙ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2448272"/>
          </a:xfrm>
          <a:prstGeom prst="rect">
            <a:avLst/>
          </a:prstGeom>
          <a:noFill/>
        </p:spPr>
      </p:pic>
      <p:pic>
        <p:nvPicPr>
          <p:cNvPr id="4" name="Picture 2" descr="C:\Users\Дом\Desktop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7128792" cy="292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ом\Desktop\Screenshot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84887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Screenshot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35292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37537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предмет «Русский язык» реализует основную цель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536" y="1340768"/>
            <a:ext cx="8568952" cy="24482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сформировать у учащихся начальной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школы познавательную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мотивацию 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изучению русского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языка, которая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выражается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осознанном стремлении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научиться использовать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языковые средства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успешного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решения коммуникативных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 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познакомиться с основами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научного описания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родного языка.</a:t>
            </a:r>
          </a:p>
          <a:p>
            <a:pPr indent="4508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мотивации осуществляется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предметных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целей изучения русского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языка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научно-исследовательской</a:t>
            </a:r>
            <a:r>
              <a:rPr lang="ru-RU" sz="1600" b="1" dirty="0">
                <a:solidFill>
                  <a:srgbClr val="C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4077072"/>
            <a:ext cx="2520827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Социокультурная</a:t>
            </a: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цель</a:t>
            </a:r>
            <a:endParaRPr lang="ru-RU" sz="2000" dirty="0">
              <a:latin typeface="Trebuchet MS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4941168"/>
            <a:ext cx="2808312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Научно-исследовательская цель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07904" y="3933056"/>
            <a:ext cx="5112568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достигается решением задач развития устной и письменной речи учащихся и формирования у них основ грамотного, безошибочного письма.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31840" y="4293096"/>
            <a:ext cx="432048" cy="14401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07904" y="5157192"/>
            <a:ext cx="5112568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реализуется в процессе ознакомления учащихся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основными положениями науки о языке.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347864" y="5445224"/>
            <a:ext cx="288032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Screenshot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56895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Screensho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4"/>
            <a:ext cx="8712968" cy="5733256"/>
          </a:xfrm>
          <a:prstGeom prst="rect">
            <a:avLst/>
          </a:prstGeom>
          <a:noFill/>
        </p:spPr>
      </p:pic>
      <p:pic>
        <p:nvPicPr>
          <p:cNvPr id="7171" name="Picture 3" descr="C:\Users\Дом\Desktop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124825" cy="103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конце </a:t>
            </a:r>
            <a:r>
              <a:rPr lang="ru-RU" b="1" dirty="0" smtClean="0"/>
              <a:t>имён существительных женского рода в единственном числе</a:t>
            </a:r>
            <a:r>
              <a:rPr lang="ru-RU" dirty="0" smtClean="0"/>
              <a:t> после шипящих пишется мягкий знак:</a:t>
            </a:r>
          </a:p>
          <a:p>
            <a:r>
              <a:rPr lang="ru-RU" dirty="0" smtClean="0"/>
              <a:t>доч</a:t>
            </a:r>
            <a:r>
              <a:rPr lang="ru-RU" b="1" dirty="0" smtClean="0"/>
              <a:t>ь</a:t>
            </a:r>
            <a:r>
              <a:rPr lang="ru-RU" dirty="0" smtClean="0"/>
              <a:t>, мыш</a:t>
            </a:r>
            <a:r>
              <a:rPr lang="ru-RU" b="1" dirty="0" smtClean="0"/>
              <a:t>ь</a:t>
            </a:r>
            <a:r>
              <a:rPr lang="ru-RU" dirty="0" smtClean="0"/>
              <a:t>, рож</a:t>
            </a:r>
            <a:r>
              <a:rPr lang="ru-RU" b="1" dirty="0" smtClean="0"/>
              <a:t>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существительных 1-го склонения в форме родительного падежа множественного числа после шипящих </a:t>
            </a:r>
            <a:r>
              <a:rPr lang="ru-RU" b="1" dirty="0" smtClean="0"/>
              <a:t>мягкий знак не пишется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туча — туч, роща — рощ.</a:t>
            </a:r>
          </a:p>
          <a:p>
            <a:r>
              <a:rPr lang="ru-RU" dirty="0" smtClean="0"/>
              <a:t>На конце </a:t>
            </a:r>
            <a:r>
              <a:rPr lang="ru-RU" b="1" dirty="0" smtClean="0"/>
              <a:t>имён существительных мужского рода в единственном числе</a:t>
            </a:r>
            <a:r>
              <a:rPr lang="ru-RU" dirty="0" smtClean="0"/>
              <a:t> после шипящих </a:t>
            </a:r>
            <a:r>
              <a:rPr lang="ru-RU" b="1" dirty="0" smtClean="0"/>
              <a:t>мягкий знак не пишется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ключ, товарищ, карандаш.</a:t>
            </a:r>
            <a:endParaRPr lang="ru-RU" dirty="0"/>
          </a:p>
        </p:txBody>
      </p:sp>
      <p:pic>
        <p:nvPicPr>
          <p:cNvPr id="8194" name="Picture 2" descr="C:\Users\Дом\Desktop\Screensho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1080120" cy="80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Screenshot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096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7658100" cy="2132856"/>
          </a:xfrm>
          <a:prstGeom prst="rect">
            <a:avLst/>
          </a:prstGeom>
          <a:noFill/>
        </p:spPr>
      </p:pic>
      <p:pic>
        <p:nvPicPr>
          <p:cNvPr id="1028" name="Picture 4" descr="C:\Users\Дом\Desktop\Screenshot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"/>
            <a:ext cx="7488832" cy="472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\Desktop\Screensho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39"/>
            <a:ext cx="6181725" cy="5832649"/>
          </a:xfrm>
          <a:prstGeom prst="rect">
            <a:avLst/>
          </a:prstGeom>
          <a:noFill/>
        </p:spPr>
      </p:pic>
      <p:pic>
        <p:nvPicPr>
          <p:cNvPr id="2050" name="Picture 2" descr="C:\Users\Дом\Desktop\Screenshot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949279"/>
            <a:ext cx="5534025" cy="792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Дом\Desktop\Screensho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476672"/>
            <a:ext cx="8763000" cy="597666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532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/>
              </a:rPr>
              <a:t>www.gramota.ru</a:t>
            </a: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 грамота.рф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 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2204864"/>
            <a:ext cx="36724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892899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академия наук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русского языка им. В. В. Виноградова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5300" b="1" dirty="0" err="1" smtClean="0">
                <a:solidFill>
                  <a:srgbClr val="C00000"/>
                </a:solidFill>
              </a:rPr>
              <a:t>slovari21.ru</a:t>
            </a:r>
            <a:r>
              <a:rPr lang="ru-RU" sz="5300" b="1" dirty="0" smtClean="0">
                <a:solidFill>
                  <a:srgbClr val="C00000"/>
                </a:solidFill>
              </a:rPr>
              <a:t/>
            </a:r>
            <a:br>
              <a:rPr lang="ru-RU" sz="5300" b="1" dirty="0" smtClean="0">
                <a:solidFill>
                  <a:srgbClr val="C00000"/>
                </a:solidFill>
              </a:rPr>
            </a:br>
            <a:endParaRPr lang="ru-RU" sz="53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Users\Дом\Desktop\словари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44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ГРАМОТНОЕ, БЕЗОШИБОЧНОЕ ПИСЬМО – ПОКАЗАТЕЛЬ ОБЩЕЙ КУЛЬТУРЫ ЧЕЛОВЕКА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 flipV="1">
            <a:off x="467544" y="1412776"/>
            <a:ext cx="8352928" cy="288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Орфографические нормы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ом\Desktop\20100930141344557_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5" y="1600200"/>
            <a:ext cx="3069169" cy="4525963"/>
          </a:xfrm>
          <a:prstGeom prst="rect">
            <a:avLst/>
          </a:prstGeom>
          <a:noFill/>
        </p:spPr>
      </p:pic>
      <p:pic>
        <p:nvPicPr>
          <p:cNvPr id="4099" name="Picture 3" descr="C:\Users\Дом\Desktop\20100930121610201_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10" y="1600200"/>
            <a:ext cx="32671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457200" y="142874"/>
            <a:ext cx="8229600" cy="981869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НАСТОЛЬНЫЕ СЛОВАРИ ШКОЛЬНИКА.</a:t>
            </a:r>
          </a:p>
          <a:p>
            <a:pPr algn="ctr" eaLnBrk="0" hangingPunct="0">
              <a:defRPr/>
            </a:pPr>
            <a:r>
              <a:rPr lang="ru-RU" sz="32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НАЧАЛЬНАЯ ШКОЛА</a:t>
            </a:r>
            <a:endParaRPr lang="ru-RU" sz="2800" b="1" kern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http://cat.convdocs.org/pars_docs/refs/163/162997/162997_html_m300e97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052736"/>
            <a:ext cx="2376264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auto.ur.ru/img/books_covers/1003210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387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slovari21.ru/files/c/resize/1e39af354c0766f1943511785dddcf7d/55223e12366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2430338" cy="2934470"/>
          </a:xfrm>
          <a:prstGeom prst="rect">
            <a:avLst/>
          </a:prstGeom>
          <a:noFill/>
        </p:spPr>
      </p:pic>
      <p:pic>
        <p:nvPicPr>
          <p:cNvPr id="5124" name="Picture 4" descr="http://slovari21.ru/files/c/resize/1e39af354c0766f1943511785dddcf7d/3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124744"/>
            <a:ext cx="2376264" cy="2827412"/>
          </a:xfrm>
          <a:prstGeom prst="rect">
            <a:avLst/>
          </a:prstGeom>
          <a:noFill/>
        </p:spPr>
      </p:pic>
      <p:pic>
        <p:nvPicPr>
          <p:cNvPr id="5126" name="Picture 6" descr="http://slovari21.ru/files/c/resize/1e39af354c0766f1943511785dddcf7d/550fe657df3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977680"/>
            <a:ext cx="2339752" cy="2880320"/>
          </a:xfrm>
          <a:prstGeom prst="rect">
            <a:avLst/>
          </a:prstGeom>
          <a:noFill/>
        </p:spPr>
      </p:pic>
      <p:pic>
        <p:nvPicPr>
          <p:cNvPr id="5128" name="Picture 8" descr="http://slovari21.ru/files/c/resize/1e39af354c0766f1943511785dddcf7d/55253fd87c7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077072"/>
            <a:ext cx="2160240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7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НАВЫКА ГРАМОТНОГО, БЕЗОШИБОЧНОГО ПИСЬМА НЕВОЗМОЖНО БЕЗ ПОСТОЯННОГО, НО РАЗНООБРАЗНОГО ТРЕНИНГА, УЧИТЫВАЮЩЕГО ИНДИВИДУАЛЬНЫЕ ОСОБЕННОСТИ ОБУЧАЮЩИХСЯ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-5026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достижения планируемых результатов на страницах учебника</a:t>
            </a:r>
          </a:p>
          <a:p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483768" y="1196752"/>
            <a:ext cx="62750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поурочное структурирование учебного материала;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лингво-методического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принципа «Один урок – одна цель» (2, 3, 4 класс)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соответствие содержания уроков планируемым результатам «Ученик научится» и «Ученик получит возможность научиться»;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учебный материал каждого урока обеспечивает реализацию индивидуального и дифференцированного подходов к обучению.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обложки\1_учеб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368152" cy="1911178"/>
          </a:xfrm>
          <a:prstGeom prst="rect">
            <a:avLst/>
          </a:prstGeom>
          <a:noFill/>
        </p:spPr>
      </p:pic>
      <p:pic>
        <p:nvPicPr>
          <p:cNvPr id="1027" name="Picture 3" descr="F:\обложки\2-1_учеб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529">
            <a:off x="338325" y="3381075"/>
            <a:ext cx="1171811" cy="1767162"/>
          </a:xfrm>
          <a:prstGeom prst="rect">
            <a:avLst/>
          </a:prstGeom>
          <a:noFill/>
        </p:spPr>
      </p:pic>
      <p:pic>
        <p:nvPicPr>
          <p:cNvPr id="1028" name="Picture 4" descr="F:\обложки\2-2_учеб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6339">
            <a:off x="1216140" y="4121330"/>
            <a:ext cx="1180281" cy="1607667"/>
          </a:xfrm>
          <a:prstGeom prst="rect">
            <a:avLst/>
          </a:prstGeom>
          <a:noFill/>
        </p:spPr>
      </p:pic>
      <p:pic>
        <p:nvPicPr>
          <p:cNvPr id="1029" name="Picture 5" descr="F:\обложки\3-1_учеб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6761">
            <a:off x="3496241" y="4928272"/>
            <a:ext cx="1141009" cy="1571694"/>
          </a:xfrm>
          <a:prstGeom prst="rect">
            <a:avLst/>
          </a:prstGeom>
          <a:noFill/>
        </p:spPr>
      </p:pic>
      <p:pic>
        <p:nvPicPr>
          <p:cNvPr id="1030" name="Picture 6" descr="F:\обложки\3-2_учеб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7628">
            <a:off x="4271493" y="4919661"/>
            <a:ext cx="1112045" cy="1623146"/>
          </a:xfrm>
          <a:prstGeom prst="rect">
            <a:avLst/>
          </a:prstGeom>
          <a:noFill/>
        </p:spPr>
      </p:pic>
      <p:pic>
        <p:nvPicPr>
          <p:cNvPr id="1031" name="Picture 7" descr="F:\обложки\4-1_учеб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6451">
            <a:off x="6284147" y="4812310"/>
            <a:ext cx="1224136" cy="1695154"/>
          </a:xfrm>
          <a:prstGeom prst="rect">
            <a:avLst/>
          </a:prstGeom>
          <a:noFill/>
        </p:spPr>
      </p:pic>
      <p:pic>
        <p:nvPicPr>
          <p:cNvPr id="1032" name="Picture 8" descr="F:\обложки\4-2_учебни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59450">
            <a:off x="7050928" y="4915474"/>
            <a:ext cx="115212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848872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\Desktop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6624736" cy="1368152"/>
          </a:xfrm>
          <a:prstGeom prst="rect">
            <a:avLst/>
          </a:prstGeom>
          <a:noFill/>
        </p:spPr>
      </p:pic>
      <p:pic>
        <p:nvPicPr>
          <p:cNvPr id="2052" name="Picture 4" descr="C:\Users\Дом\Desktop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7056784" cy="1512168"/>
          </a:xfrm>
          <a:prstGeom prst="rect">
            <a:avLst/>
          </a:prstGeom>
          <a:noFill/>
        </p:spPr>
      </p:pic>
      <p:pic>
        <p:nvPicPr>
          <p:cNvPr id="1026" name="Picture 2" descr="C:\Users\Дом\Desktop\Screenshot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6736407" cy="157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Дом\Desktop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29575" cy="3581400"/>
          </a:xfrm>
          <a:prstGeom prst="rect">
            <a:avLst/>
          </a:prstGeom>
          <a:noFill/>
        </p:spPr>
      </p:pic>
      <p:pic>
        <p:nvPicPr>
          <p:cNvPr id="33796" name="Picture 4" descr="C:\Users\Дом\Desktop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60769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Дом\Desktop\Screensho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"/>
            <a:ext cx="7286625" cy="5013175"/>
          </a:xfrm>
          <a:prstGeom prst="rect">
            <a:avLst/>
          </a:prstGeom>
          <a:noFill/>
        </p:spPr>
      </p:pic>
      <p:pic>
        <p:nvPicPr>
          <p:cNvPr id="48131" name="Picture 3" descr="C:\Users\Дом\Desktop\Screenshot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941168"/>
            <a:ext cx="59046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309</Words>
  <Application>Microsoft Office PowerPoint</Application>
  <PresentationFormat>Экран (4:3)</PresentationFormat>
  <Paragraphs>56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ИНДИВИДУАЛЬНЫЙ ПОДХОД К УЧАЩИМСЯ НАЧАЛЬНОЙ ШКОЛЫ ПРИ ФОРМИРОВАНИИ НАВЫКА ГРАМОТНОГО ПИСЬМА</vt:lpstr>
      <vt:lpstr>Учебный предмет «Русский язык» реализует основную цель обучения </vt:lpstr>
      <vt:lpstr>Слайд 3</vt:lpstr>
      <vt:lpstr>Слайд 4</vt:lpstr>
      <vt:lpstr>Технология достижения планируемых результатов на страницах учебника </vt:lpstr>
      <vt:lpstr>Слайд 6</vt:lpstr>
      <vt:lpstr>Слайд 7</vt:lpstr>
      <vt:lpstr>Слайд 8</vt:lpstr>
      <vt:lpstr>Слайд 9</vt:lpstr>
      <vt:lpstr>Слайд 10</vt:lpstr>
      <vt:lpstr>ОСНОВНЫЕ ПРИНЦИПЫ  РУССКОЙ ОРФОГРАФИИ</vt:lpstr>
      <vt:lpstr>В ФОРМИРОВАНИИ НАВЫКА ГРАМОТНОГО ПИСЬМА УЧАСТВУЮТ:</vt:lpstr>
      <vt:lpstr>Слайд 13</vt:lpstr>
      <vt:lpstr>Слайд 14</vt:lpstr>
      <vt:lpstr>Слайд 15</vt:lpstr>
      <vt:lpstr>ТРАДИЦИОННЫЕ  УПРАЖНЕНИЯ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Российская академия наук Институт русского языка им. В. В. Виноградова   </vt:lpstr>
      <vt:lpstr> slovari21.ru </vt:lpstr>
      <vt:lpstr>Орфографические нормы</vt:lpstr>
      <vt:lpstr>Слайд 31</vt:lpstr>
      <vt:lpstr>   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«ВРОЖДЕННАЯ ГРАМОТНОСТЬ» -  ЭТО МИФ! </dc:title>
  <dc:creator>Дом</dc:creator>
  <cp:lastModifiedBy>Дом</cp:lastModifiedBy>
  <cp:revision>58</cp:revision>
  <dcterms:created xsi:type="dcterms:W3CDTF">2019-01-22T07:55:53Z</dcterms:created>
  <dcterms:modified xsi:type="dcterms:W3CDTF">2019-02-12T09:10:18Z</dcterms:modified>
</cp:coreProperties>
</file>