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44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0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1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5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0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7C34-ECCA-450C-AA84-5DC828784026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56AD8-6A21-49B5-ADB4-BD48B536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230" y="302854"/>
            <a:ext cx="9144000" cy="2387600"/>
          </a:xfrm>
        </p:spPr>
        <p:txBody>
          <a:bodyPr/>
          <a:lstStyle/>
          <a:p>
            <a:r>
              <a:rPr lang="ru-RU" dirty="0" smtClean="0"/>
              <a:t>Алгоритмы</a:t>
            </a:r>
            <a:r>
              <a:rPr lang="ru-RU" dirty="0"/>
              <a:t> </a:t>
            </a:r>
            <a:r>
              <a:rPr lang="ru-RU" dirty="0" smtClean="0"/>
              <a:t>реализации преемственности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68" y="2738982"/>
            <a:ext cx="5382883" cy="404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7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Механизмы запуска моделей преемственности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44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Шаг первый</a:t>
            </a:r>
            <a:endParaRPr lang="ru-RU" dirty="0"/>
          </a:p>
          <a:p>
            <a:pPr lvl="1"/>
            <a:r>
              <a:rPr lang="ru-RU" dirty="0" smtClean="0"/>
              <a:t>Анализ сетевого взаимодействия ДОО – ООО – ДО – СКО</a:t>
            </a:r>
          </a:p>
          <a:p>
            <a:pPr marL="457200" lvl="1" indent="0">
              <a:buNone/>
            </a:pPr>
            <a:r>
              <a:rPr lang="ru-RU" dirty="0" smtClean="0"/>
              <a:t>					До 15 марта 2015 года отв. муниципальные управления образования</a:t>
            </a:r>
          </a:p>
          <a:p>
            <a:r>
              <a:rPr lang="ru-RU" dirty="0" smtClean="0"/>
              <a:t>Шаг второй</a:t>
            </a:r>
          </a:p>
          <a:p>
            <a:pPr lvl="1"/>
            <a:r>
              <a:rPr lang="ru-RU" dirty="0"/>
              <a:t>Проведение модельного семинара для осмысления целевой, ценностной, понятийной, структурной преемственности ФГОС ДО, ФГОС НОО, ФГОС ООО, ФГОС СОО и разработке преемственных подпрограмм:</a:t>
            </a:r>
          </a:p>
          <a:p>
            <a:pPr lvl="2"/>
            <a:r>
              <a:rPr lang="ru-RU" dirty="0"/>
              <a:t>Гений с пеленок (математическая концепция)</a:t>
            </a:r>
          </a:p>
          <a:p>
            <a:pPr lvl="2"/>
            <a:r>
              <a:rPr lang="ru-RU" dirty="0"/>
              <a:t> Я – гражданин (концепция исторического образования)</a:t>
            </a:r>
          </a:p>
          <a:p>
            <a:pPr lvl="2"/>
            <a:r>
              <a:rPr lang="ru-RU" dirty="0"/>
              <a:t>Русский язык как государственный  </a:t>
            </a:r>
          </a:p>
          <a:p>
            <a:pPr lvl="2"/>
            <a:r>
              <a:rPr lang="ru-RU" dirty="0"/>
              <a:t> Здоровье как национальная ценность</a:t>
            </a:r>
          </a:p>
          <a:p>
            <a:pPr lvl="2"/>
            <a:r>
              <a:rPr lang="ru-RU" dirty="0"/>
              <a:t>Профессиональная ориентация</a:t>
            </a:r>
          </a:p>
          <a:p>
            <a:pPr lvl="2"/>
            <a:r>
              <a:rPr lang="ru-RU" dirty="0"/>
              <a:t>Содержательный блок ООП: преемственные линии воспитания, исследовательской, проектной, деятельности, смыслового чтения, ИКТ-грамотности</a:t>
            </a:r>
          </a:p>
          <a:p>
            <a:pPr lvl="2"/>
            <a:r>
              <a:rPr lang="ru-RU" dirty="0"/>
              <a:t>Компетентный </a:t>
            </a:r>
            <a:r>
              <a:rPr lang="ru-RU" dirty="0" smtClean="0"/>
              <a:t>родитель</a:t>
            </a:r>
          </a:p>
          <a:p>
            <a:pPr marL="914400" lvl="2" indent="0">
              <a:buNone/>
            </a:pPr>
            <a:r>
              <a:rPr lang="ru-RU" dirty="0"/>
              <a:t>	</a:t>
            </a:r>
            <a:r>
              <a:rPr lang="ru-RU" dirty="0" smtClean="0"/>
              <a:t>			До 20 марта 2015 года отв. </a:t>
            </a:r>
            <a:r>
              <a:rPr lang="ru-RU" dirty="0"/>
              <a:t>м</a:t>
            </a:r>
            <a:r>
              <a:rPr lang="ru-RU" dirty="0" smtClean="0"/>
              <a:t>униципальные команды</a:t>
            </a: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62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34" y="750499"/>
            <a:ext cx="8638781" cy="85351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Шаг третий</a:t>
            </a:r>
          </a:p>
          <a:p>
            <a:pPr lvl="1"/>
            <a:r>
              <a:rPr lang="ru-RU" dirty="0"/>
              <a:t>Создание и проведение переговорных площадок по кластерам (микрорайонам) для разработки проектов программ совместных действий и заключений соглашений о сотрудничестве. </a:t>
            </a:r>
          </a:p>
          <a:p>
            <a:pPr marL="457200" lvl="1" indent="0">
              <a:buNone/>
            </a:pPr>
            <a:r>
              <a:rPr lang="ru-RU" dirty="0"/>
              <a:t>					</a:t>
            </a:r>
            <a:r>
              <a:rPr lang="ru-RU" dirty="0" smtClean="0"/>
              <a:t>До </a:t>
            </a:r>
            <a:r>
              <a:rPr lang="ru-RU" dirty="0"/>
              <a:t>1 апреля 2015 года отв. муниципальные команды</a:t>
            </a:r>
          </a:p>
          <a:p>
            <a:pPr lvl="1"/>
            <a:r>
              <a:rPr lang="ru-RU" dirty="0"/>
              <a:t>Рассмотрение возможности создания </a:t>
            </a:r>
            <a:r>
              <a:rPr lang="ru-RU" dirty="0" err="1"/>
              <a:t>аутсорсинговых</a:t>
            </a:r>
            <a:r>
              <a:rPr lang="ru-RU" dirty="0"/>
              <a:t> центров узких специалистов, родительских школ и т.д.</a:t>
            </a:r>
          </a:p>
          <a:p>
            <a:pPr marL="457200" lvl="1" indent="0">
              <a:buNone/>
            </a:pPr>
            <a:r>
              <a:rPr lang="ru-RU" dirty="0"/>
              <a:t>					</a:t>
            </a:r>
            <a:r>
              <a:rPr lang="ru-RU" dirty="0" smtClean="0"/>
              <a:t>До </a:t>
            </a:r>
            <a:r>
              <a:rPr lang="ru-RU" dirty="0"/>
              <a:t>1 апреля  2015 года отв. </a:t>
            </a:r>
            <a:r>
              <a:rPr lang="ru-RU" dirty="0" smtClean="0"/>
              <a:t>управления </a:t>
            </a:r>
            <a:r>
              <a:rPr lang="ru-RU" dirty="0"/>
              <a:t>образования</a:t>
            </a:r>
          </a:p>
          <a:p>
            <a:pPr lvl="1"/>
            <a:r>
              <a:rPr lang="ru-RU" dirty="0"/>
              <a:t>Разработка проектной дорожной карты муниципалитета по преемственной реализации ФГОС общего и специального коррекционного образования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dirty="0" smtClean="0"/>
              <a:t>				До 1 апреля 2015 года отв. </a:t>
            </a:r>
            <a:r>
              <a:rPr lang="ru-RU" dirty="0"/>
              <a:t>м</a:t>
            </a:r>
            <a:r>
              <a:rPr lang="ru-RU" dirty="0" smtClean="0"/>
              <a:t>униципальная команда</a:t>
            </a:r>
          </a:p>
          <a:p>
            <a:pPr lvl="1"/>
            <a:r>
              <a:rPr lang="ru-RU" dirty="0" smtClean="0"/>
              <a:t>Обсуждение и нормативное утверждение дорожной карты.</a:t>
            </a:r>
          </a:p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dirty="0" smtClean="0"/>
              <a:t>				До … апреля 2015 года отв. </a:t>
            </a:r>
            <a:r>
              <a:rPr lang="ru-RU" dirty="0"/>
              <a:t>у</a:t>
            </a:r>
            <a:r>
              <a:rPr lang="ru-RU" dirty="0" smtClean="0"/>
              <a:t>правление образования</a:t>
            </a:r>
            <a:endParaRPr lang="ru-RU" dirty="0"/>
          </a:p>
          <a:p>
            <a:r>
              <a:rPr lang="ru-RU" dirty="0"/>
              <a:t>Шаг четвертый</a:t>
            </a:r>
          </a:p>
          <a:p>
            <a:pPr lvl="1"/>
            <a:r>
              <a:rPr lang="ru-RU" dirty="0"/>
              <a:t>Разработка экспертной карты эффективности модели преемственности муниципалитета и образовательной организации. Размещение на сайте ХК ИРО в «Дорожной карте событий».</a:t>
            </a:r>
          </a:p>
          <a:p>
            <a:pPr lvl="1"/>
            <a:r>
              <a:rPr lang="ru-RU" dirty="0"/>
              <a:t>«Сетевое дефиле» с </a:t>
            </a:r>
            <a:r>
              <a:rPr lang="ru-RU" dirty="0" err="1"/>
              <a:t>взаимоэкспертизой</a:t>
            </a:r>
            <a:r>
              <a:rPr lang="ru-RU" dirty="0"/>
              <a:t> моделей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dirty="0" smtClean="0"/>
              <a:t>				До 1 мая 2015 года отв. ХК ИРО, муниципальные команды</a:t>
            </a:r>
            <a:endParaRPr lang="ru-RU" dirty="0"/>
          </a:p>
          <a:p>
            <a:pPr lvl="1"/>
            <a:endParaRPr lang="ru-RU" dirty="0"/>
          </a:p>
          <a:p>
            <a:pPr lvl="2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26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43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Алгоритмы реализации преемственности </vt:lpstr>
      <vt:lpstr>Механизмы запуска моделей преемственности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Алгоритмы,</dc:title>
  <dc:creator>Наталья Витальевна Бекмухаметова</dc:creator>
  <cp:lastModifiedBy>Наталья Витальевна Бекмухаметова</cp:lastModifiedBy>
  <cp:revision>12</cp:revision>
  <dcterms:created xsi:type="dcterms:W3CDTF">2015-02-26T22:28:19Z</dcterms:created>
  <dcterms:modified xsi:type="dcterms:W3CDTF">2015-02-27T01:23:23Z</dcterms:modified>
</cp:coreProperties>
</file>