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2" r:id="rId6"/>
    <p:sldId id="269" r:id="rId7"/>
    <p:sldId id="270" r:id="rId8"/>
    <p:sldId id="263" r:id="rId9"/>
    <p:sldId id="264" r:id="rId10"/>
    <p:sldId id="267" r:id="rId11"/>
    <p:sldId id="265" r:id="rId12"/>
    <p:sldId id="27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елый пустой с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E0D-F197-4B14-B296-C27E6C00E6CA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23C3-D32D-4340-A654-431DCF2B3D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5720" y="6000768"/>
            <a:ext cx="3143272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sz="half" idx="1"/>
          </p:nvPr>
        </p:nvSpPr>
        <p:spPr>
          <a:xfrm>
            <a:off x="190440" y="215857"/>
            <a:ext cx="8763120" cy="60706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rthographia.ru/" TargetMode="External"/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taldict.ru/" TargetMode="External"/><Relationship Id="rId5" Type="http://schemas.openxmlformats.org/officeDocument/2006/relationships/hyperlink" Target="http://slovari21.ru/" TargetMode="External"/><Relationship Id="rId4" Type="http://schemas.openxmlformats.org/officeDocument/2006/relationships/hyperlink" Target="http://council.gov.ru/activity/analytics/publications/38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ota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511256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</a:t>
            </a:r>
            <a:b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СОВРЕМЕННОГО РУССКОГО ЛИТЕРАТУРНОГО ЯЗЫКА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 грамматических трудностей современного русского языка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автомоби́ль-амфи́бия</a:t>
            </a:r>
            <a:r>
              <a:rPr lang="ru-RU" dirty="0" smtClean="0"/>
              <a:t>, </a:t>
            </a:r>
            <a:r>
              <a:rPr lang="ru-RU" i="1" dirty="0" smtClean="0"/>
              <a:t>м.,</a:t>
            </a:r>
            <a:r>
              <a:rPr lang="ru-RU" dirty="0" smtClean="0"/>
              <a:t> </a:t>
            </a:r>
            <a:r>
              <a:rPr lang="ru-RU" i="1" dirty="0" smtClean="0"/>
              <a:t>Р.ед. </a:t>
            </a:r>
            <a:r>
              <a:rPr lang="ru-RU" dirty="0" err="1" smtClean="0"/>
              <a:t>автомоби́ля-амфи́бии</a:t>
            </a:r>
            <a:r>
              <a:rPr lang="ru-RU" dirty="0" smtClean="0"/>
              <a:t> </a:t>
            </a:r>
            <a:r>
              <a:rPr lang="ru-RU" i="1" dirty="0" smtClean="0"/>
              <a:t>(современного автомобиля-амфибии)</a:t>
            </a:r>
            <a:r>
              <a:rPr lang="ru-RU" dirty="0" smtClean="0"/>
              <a:t> и </a:t>
            </a:r>
            <a:r>
              <a:rPr lang="ru-RU" i="1" dirty="0" err="1" smtClean="0"/>
              <a:t>допуст</a:t>
            </a:r>
            <a:r>
              <a:rPr lang="ru-RU" i="1" dirty="0" smtClean="0"/>
              <a:t>. разг. ж., Р.ед. </a:t>
            </a:r>
            <a:r>
              <a:rPr lang="ru-RU" dirty="0" err="1" smtClean="0"/>
              <a:t>автомоби́ль-амфи́бии</a:t>
            </a:r>
            <a:r>
              <a:rPr lang="ru-RU" dirty="0" smtClean="0"/>
              <a:t> </a:t>
            </a:r>
            <a:r>
              <a:rPr lang="ru-RU" i="1" dirty="0" smtClean="0"/>
              <a:t>(современной </a:t>
            </a:r>
            <a:r>
              <a:rPr lang="ru-RU" i="1" dirty="0" err="1" smtClean="0"/>
              <a:t>автомобиль-амфибии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b="1" dirty="0" err="1" smtClean="0"/>
              <a:t>а́нгел-храни́тель</a:t>
            </a:r>
            <a:r>
              <a:rPr lang="ru-RU" dirty="0" smtClean="0"/>
              <a:t>, </a:t>
            </a:r>
            <a:r>
              <a:rPr lang="ru-RU" i="1" dirty="0" smtClean="0"/>
              <a:t>м.,</a:t>
            </a:r>
            <a:r>
              <a:rPr lang="ru-RU" dirty="0" smtClean="0"/>
              <a:t> </a:t>
            </a:r>
            <a:r>
              <a:rPr lang="ru-RU" i="1" dirty="0" smtClean="0"/>
              <a:t>Р.ед. </a:t>
            </a:r>
            <a:r>
              <a:rPr lang="ru-RU" dirty="0" err="1" smtClean="0"/>
              <a:t>а́нгела-храни́теля</a:t>
            </a:r>
            <a:r>
              <a:rPr lang="ru-RU" dirty="0" smtClean="0"/>
              <a:t> и </a:t>
            </a:r>
            <a:r>
              <a:rPr lang="ru-RU" i="1" dirty="0" err="1" smtClean="0"/>
              <a:t>допуст</a:t>
            </a:r>
            <a:r>
              <a:rPr lang="ru-RU" i="1" dirty="0" smtClean="0"/>
              <a:t>. разг.</a:t>
            </a:r>
            <a:r>
              <a:rPr lang="ru-RU" dirty="0" smtClean="0"/>
              <a:t> </a:t>
            </a:r>
            <a:r>
              <a:rPr lang="ru-RU" dirty="0" err="1" smtClean="0"/>
              <a:t>а́нгел-храни́теля</a:t>
            </a:r>
            <a:endParaRPr lang="ru-RU" dirty="0" smtClean="0"/>
          </a:p>
          <a:p>
            <a:r>
              <a:rPr lang="ru-RU" b="1" dirty="0" err="1" smtClean="0"/>
              <a:t>апа́рт-оте́ль</a:t>
            </a:r>
            <a:r>
              <a:rPr lang="ru-RU" b="1" dirty="0" smtClean="0"/>
              <a:t> </a:t>
            </a:r>
            <a:r>
              <a:rPr lang="ru-RU" dirty="0" smtClean="0"/>
              <a:t>[т], </a:t>
            </a:r>
            <a:r>
              <a:rPr lang="ru-RU" i="1" dirty="0" smtClean="0"/>
              <a:t>м.,</a:t>
            </a:r>
            <a:r>
              <a:rPr lang="ru-RU" dirty="0" smtClean="0"/>
              <a:t> </a:t>
            </a:r>
            <a:r>
              <a:rPr lang="ru-RU" i="1" dirty="0" smtClean="0"/>
              <a:t>Р.ед. </a:t>
            </a:r>
            <a:r>
              <a:rPr lang="ru-RU" dirty="0" err="1" smtClean="0"/>
              <a:t>апа́рт-оте́ля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бигуди́</a:t>
            </a:r>
            <a:r>
              <a:rPr lang="ru-RU" dirty="0" smtClean="0"/>
              <a:t>, </a:t>
            </a:r>
            <a:r>
              <a:rPr lang="ru-RU" i="1" dirty="0" smtClean="0"/>
              <a:t>неизм., мн</a:t>
            </a:r>
            <a:r>
              <a:rPr lang="ru-RU" dirty="0" smtClean="0"/>
              <a:t>. (</a:t>
            </a:r>
            <a:r>
              <a:rPr lang="ru-RU" i="1" dirty="0" smtClean="0"/>
              <a:t>новые бигуди</a:t>
            </a:r>
            <a:r>
              <a:rPr lang="ru-RU" dirty="0" smtClean="0"/>
              <a:t>) и </a:t>
            </a:r>
            <a:r>
              <a:rPr lang="ru-RU" i="1" dirty="0" smtClean="0"/>
              <a:t>ср.</a:t>
            </a:r>
            <a:r>
              <a:rPr lang="ru-RU" dirty="0" smtClean="0"/>
              <a:t> (</a:t>
            </a:r>
            <a:r>
              <a:rPr lang="ru-RU" i="1" dirty="0" smtClean="0"/>
              <a:t>новое бигуди</a:t>
            </a:r>
            <a:r>
              <a:rPr lang="ru-RU" dirty="0" smtClean="0"/>
              <a:t>) и </a:t>
            </a:r>
            <a:r>
              <a:rPr lang="ru-RU" b="1" dirty="0" smtClean="0"/>
              <a:t>бигуди́</a:t>
            </a:r>
            <a:r>
              <a:rPr lang="ru-RU" dirty="0" smtClean="0"/>
              <a:t>, </a:t>
            </a:r>
            <a:r>
              <a:rPr lang="ru-RU" i="1" dirty="0" smtClean="0"/>
              <a:t>мн., Р. мн. </a:t>
            </a:r>
            <a:r>
              <a:rPr lang="ru-RU" dirty="0" err="1" smtClean="0"/>
              <a:t>бигуде́й</a:t>
            </a:r>
            <a:endParaRPr lang="ru-RU" dirty="0" smtClean="0"/>
          </a:p>
          <a:p>
            <a:r>
              <a:rPr lang="ru-RU" b="1" dirty="0" err="1" smtClean="0"/>
              <a:t>бу́ги-ву́ги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неизм.</a:t>
            </a:r>
            <a:r>
              <a:rPr lang="ru-RU" dirty="0" smtClean="0"/>
              <a:t>, </a:t>
            </a:r>
            <a:r>
              <a:rPr lang="ru-RU" i="1" dirty="0" smtClean="0"/>
              <a:t>мн. </a:t>
            </a:r>
            <a:r>
              <a:rPr lang="ru-RU" dirty="0" smtClean="0"/>
              <a:t>(</a:t>
            </a:r>
            <a:r>
              <a:rPr lang="ru-RU" i="1" dirty="0" smtClean="0"/>
              <a:t>зажигательные буги-вуги</a:t>
            </a:r>
            <a:r>
              <a:rPr lang="ru-RU" dirty="0" smtClean="0"/>
              <a:t>) и</a:t>
            </a:r>
            <a:r>
              <a:rPr lang="ru-RU" i="1" dirty="0" smtClean="0"/>
              <a:t> ед.</a:t>
            </a:r>
            <a:r>
              <a:rPr lang="ru-RU" dirty="0" smtClean="0"/>
              <a:t> </a:t>
            </a:r>
            <a:r>
              <a:rPr lang="ru-RU" i="1" dirty="0" smtClean="0"/>
              <a:t>м.</a:t>
            </a:r>
            <a:r>
              <a:rPr lang="ru-RU" dirty="0" smtClean="0"/>
              <a:t> (</a:t>
            </a:r>
            <a:r>
              <a:rPr lang="ru-RU" i="1" dirty="0" smtClean="0"/>
              <a:t>зажигательный буги-вуги</a:t>
            </a:r>
            <a:r>
              <a:rPr lang="ru-RU" dirty="0" smtClean="0"/>
              <a:t>)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ср. </a:t>
            </a:r>
            <a:r>
              <a:rPr lang="ru-RU" dirty="0" smtClean="0"/>
              <a:t>(</a:t>
            </a:r>
            <a:r>
              <a:rPr lang="ru-RU" i="1" dirty="0" smtClean="0"/>
              <a:t>зажигательное буги-вуги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дива́н-крова́ть</a:t>
            </a:r>
            <a:r>
              <a:rPr lang="ru-RU" dirty="0" smtClean="0"/>
              <a:t>, </a:t>
            </a:r>
            <a:r>
              <a:rPr lang="ru-RU" i="1" dirty="0" smtClean="0"/>
              <a:t>м.</a:t>
            </a:r>
            <a:r>
              <a:rPr lang="ru-RU" dirty="0" smtClean="0"/>
              <a:t>, </a:t>
            </a:r>
            <a:r>
              <a:rPr lang="ru-RU" i="1" dirty="0" smtClean="0"/>
              <a:t>Р.п.</a:t>
            </a:r>
            <a:r>
              <a:rPr lang="ru-RU" dirty="0" smtClean="0"/>
              <a:t> </a:t>
            </a:r>
            <a:r>
              <a:rPr lang="ru-RU" dirty="0" err="1" smtClean="0"/>
              <a:t>дива́на-крова́ти</a:t>
            </a:r>
            <a:r>
              <a:rPr lang="ru-RU" dirty="0" smtClean="0"/>
              <a:t> </a:t>
            </a:r>
            <a:r>
              <a:rPr lang="ru-RU" i="1" dirty="0" smtClean="0"/>
              <a:t>(нового дивана-кровати)</a:t>
            </a:r>
            <a:r>
              <a:rPr lang="ru-RU" dirty="0" smtClean="0"/>
              <a:t> и </a:t>
            </a:r>
            <a:r>
              <a:rPr lang="ru-RU" i="1" dirty="0" err="1" smtClean="0"/>
              <a:t>допуст</a:t>
            </a:r>
            <a:r>
              <a:rPr lang="ru-RU" i="1" dirty="0" smtClean="0"/>
              <a:t>. разг. ж.</a:t>
            </a:r>
            <a:r>
              <a:rPr lang="ru-RU" dirty="0" smtClean="0"/>
              <a:t>, </a:t>
            </a:r>
            <a:r>
              <a:rPr lang="ru-RU" i="1" dirty="0" smtClean="0"/>
              <a:t>Р.ед</a:t>
            </a:r>
            <a:r>
              <a:rPr lang="ru-RU" dirty="0" smtClean="0"/>
              <a:t>. </a:t>
            </a:r>
            <a:r>
              <a:rPr lang="ru-RU" dirty="0" err="1" smtClean="0"/>
              <a:t>дива́н-крова́ти</a:t>
            </a:r>
            <a:r>
              <a:rPr lang="ru-RU" dirty="0" smtClean="0"/>
              <a:t> </a:t>
            </a:r>
            <a:r>
              <a:rPr lang="ru-RU" i="1" dirty="0" smtClean="0"/>
              <a:t>(новой диван-кровати)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стилистика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Дом\Desktop\ksiazki-rosyjskie-literatura-rosyjs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85860"/>
            <a:ext cx="364333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Дом\Desktop\41d44f243c3ced1c00f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4752528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РЕСУРСЫ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00108"/>
            <a:ext cx="8856984" cy="5572164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hlinkClick r:id="rId2"/>
              </a:rPr>
              <a:t>http</a:t>
            </a:r>
            <a:r>
              <a:rPr lang="en-US" dirty="0" err="1" smtClean="0">
                <a:hlinkClick r:id="rId2"/>
              </a:rPr>
              <a:t>://gramota.ru/</a:t>
            </a:r>
            <a:r>
              <a:rPr lang="ru-RU" dirty="0" smtClean="0"/>
              <a:t> - </a:t>
            </a:r>
            <a:r>
              <a:rPr lang="ru-RU" b="1" dirty="0" smtClean="0"/>
              <a:t>Портал «</a:t>
            </a:r>
            <a:r>
              <a:rPr lang="ru-RU" b="1" dirty="0" err="1" smtClean="0"/>
              <a:t>Грамота.ру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en-US" dirty="0" err="1" smtClean="0">
                <a:hlinkClick r:id="rId3"/>
              </a:rPr>
              <a:t>http</a:t>
            </a:r>
            <a:r>
              <a:rPr lang="en-US" dirty="0" err="1" smtClean="0">
                <a:hlinkClick r:id="rId3"/>
              </a:rPr>
              <a:t>://orthographia.ru/</a:t>
            </a:r>
            <a:r>
              <a:rPr lang="ru-RU" dirty="0" smtClean="0"/>
              <a:t> - </a:t>
            </a:r>
            <a:r>
              <a:rPr lang="ru-RU" b="1" dirty="0" smtClean="0"/>
              <a:t>Правила русской орфографии и </a:t>
            </a:r>
            <a:r>
              <a:rPr lang="ru-RU" b="1" dirty="0" smtClean="0"/>
              <a:t>пунктуации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hlinkClick r:id="rId4"/>
              </a:rPr>
              <a:t>http</a:t>
            </a:r>
            <a:r>
              <a:rPr lang="en-US" dirty="0" err="1" smtClean="0">
                <a:solidFill>
                  <a:srgbClr val="0070C0"/>
                </a:solidFill>
                <a:hlinkClick r:id="rId4"/>
              </a:rPr>
              <a:t>://council.gov.ru/activity/analytics/publications/388</a:t>
            </a:r>
            <a:r>
              <a:rPr lang="en-US" dirty="0" err="1" smtClean="0">
                <a:solidFill>
                  <a:srgbClr val="0070C0"/>
                </a:solidFill>
                <a:hlinkClick r:id="rId4"/>
              </a:rPr>
              <a:t>/</a:t>
            </a:r>
            <a:r>
              <a:rPr lang="ru-RU" dirty="0" smtClean="0"/>
              <a:t> - </a:t>
            </a:r>
            <a:r>
              <a:rPr lang="ru-RU" b="1" dirty="0" smtClean="0"/>
              <a:t>Справочник по оформлению актов в Совете Федерации  Федерального Собрания Российской Федерации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hlinkClick r:id="rId5"/>
              </a:rPr>
              <a:t>http://</a:t>
            </a:r>
            <a:r>
              <a:rPr lang="en-US" dirty="0" err="1" smtClean="0">
                <a:solidFill>
                  <a:srgbClr val="0070C0"/>
                </a:solidFill>
                <a:hlinkClick r:id="rId5"/>
              </a:rPr>
              <a:t>slovari21.ru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/>
              <a:t>– Словари </a:t>
            </a:r>
            <a:r>
              <a:rPr lang="en-US" b="1" dirty="0" smtClean="0"/>
              <a:t>XXI</a:t>
            </a:r>
            <a:r>
              <a:rPr lang="ru-RU" b="1" dirty="0" smtClean="0"/>
              <a:t> века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hlinkClick r:id="rId6"/>
              </a:rPr>
              <a:t>https://</a:t>
            </a:r>
            <a:r>
              <a:rPr lang="en-US" dirty="0" err="1" smtClean="0">
                <a:solidFill>
                  <a:srgbClr val="0070C0"/>
                </a:solidFill>
                <a:hlinkClick r:id="rId6"/>
              </a:rPr>
              <a:t>totaldict.ru</a:t>
            </a:r>
            <a:r>
              <a:rPr lang="ru-RU" dirty="0" smtClean="0"/>
              <a:t> </a:t>
            </a:r>
            <a:r>
              <a:rPr lang="ru-RU" b="1" dirty="0" smtClean="0"/>
              <a:t>– Тотальный диктант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НОРМЫ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ЛИТЕРАТУРНОГО ЯЗЫКА – ЭТО НАБОР ПРАВИЛ, ПРИНЯТЫХ ОБЩЕСТВОМ ДЛЯ НАИБОЛЕЕ ЭФФЕКТИВНОГО УСТНОГО И ПИСЬМЕННОГО ОБЩЕНИЯ В КОНКРЕТНЫЙ ПЕРИОД ВРЕМЕНИ.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норма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Младшая норма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Строгая норма</a:t>
            </a:r>
          </a:p>
          <a:p>
            <a:r>
              <a:rPr lang="ru-RU" sz="4800" b="1" dirty="0" smtClean="0">
                <a:solidFill>
                  <a:srgbClr val="00B050"/>
                </a:solidFill>
              </a:rPr>
              <a:t>Допустимая норма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 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7784" y="2204864"/>
            <a:ext cx="36724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7504" y="332656"/>
            <a:ext cx="8928992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Российская академия наук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русского языка им. В. В. Виноградова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Орфографические нормы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Дом\Desktop\20100930141344557_0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5" y="1600200"/>
            <a:ext cx="3069169" cy="4525963"/>
          </a:xfrm>
          <a:prstGeom prst="rect">
            <a:avLst/>
          </a:prstGeom>
          <a:noFill/>
        </p:spPr>
      </p:pic>
      <p:pic>
        <p:nvPicPr>
          <p:cNvPr id="4099" name="Picture 3" descr="C:\Users\Дом\Desktop\20100930121610201_00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3910" y="1600200"/>
            <a:ext cx="326718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Дом\Desktop\Screenshot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476672"/>
            <a:ext cx="8763000" cy="5976664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188640"/>
            <a:ext cx="8532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www.gramota.ru</a:t>
            </a:r>
            <a: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 грамота.рф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Screensh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Орфоэпические нормы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Дом\Desktop\161779---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4861" y="1600200"/>
            <a:ext cx="3563277" cy="452596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/>
                </a:solidFill>
              </a:rPr>
              <a:t>Мария Леонидовна Каленчук</a:t>
            </a:r>
          </a:p>
          <a:p>
            <a:r>
              <a:rPr lang="ru-RU" sz="3200" i="1" dirty="0" smtClean="0">
                <a:solidFill>
                  <a:schemeClr val="tx2"/>
                </a:solidFill>
              </a:rPr>
              <a:t>Леонид Леонидович Касаткин</a:t>
            </a:r>
          </a:p>
          <a:p>
            <a:r>
              <a:rPr lang="ru-RU" sz="3200" i="1" dirty="0" smtClean="0">
                <a:solidFill>
                  <a:schemeClr val="tx2"/>
                </a:solidFill>
              </a:rPr>
              <a:t>Розалия </a:t>
            </a:r>
            <a:r>
              <a:rPr lang="ru-RU" sz="3200" i="1" dirty="0" err="1" smtClean="0">
                <a:solidFill>
                  <a:schemeClr val="tx2"/>
                </a:solidFill>
              </a:rPr>
              <a:t>Францевна</a:t>
            </a:r>
            <a:r>
              <a:rPr lang="ru-RU" sz="3200" i="1" dirty="0" smtClean="0">
                <a:solidFill>
                  <a:schemeClr val="tx2"/>
                </a:solidFill>
              </a:rPr>
              <a:t> Касаткина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Грамматические нормы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Дом\Desktop\10000074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643050"/>
            <a:ext cx="3286148" cy="4500594"/>
          </a:xfrm>
          <a:prstGeom prst="rect">
            <a:avLst/>
          </a:prstGeom>
          <a:noFill/>
        </p:spPr>
      </p:pic>
      <p:pic>
        <p:nvPicPr>
          <p:cNvPr id="6147" name="Picture 3" descr="C:\Users\Дом\Desktop\74_ima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43050"/>
            <a:ext cx="328614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212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НОРМЫ  СОВРЕМЕННОГО РУССКОГО ЛИТЕРАТУРНОГО ЯЗЫКА</vt:lpstr>
      <vt:lpstr>Слайд 2</vt:lpstr>
      <vt:lpstr>Слайд 3</vt:lpstr>
      <vt:lpstr>Российская академия наук Институт русского языка им. В. В. Виноградова   </vt:lpstr>
      <vt:lpstr>Орфографические нормы</vt:lpstr>
      <vt:lpstr>Слайд 6</vt:lpstr>
      <vt:lpstr>Слайд 7</vt:lpstr>
      <vt:lpstr>Орфоэпические нормы</vt:lpstr>
      <vt:lpstr>Грамматические нормы</vt:lpstr>
      <vt:lpstr>Словарь грамматических трудностей современного русского языка</vt:lpstr>
      <vt:lpstr>Практическая стилистика</vt:lpstr>
      <vt:lpstr>Слайд 12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НОРМ В СОВРЕМЕННОМ РУССКОМ ЯЗЫКЕ</dc:title>
  <dc:creator>Дом</dc:creator>
  <cp:lastModifiedBy>Дом</cp:lastModifiedBy>
  <cp:revision>36</cp:revision>
  <dcterms:created xsi:type="dcterms:W3CDTF">2015-04-19T14:22:22Z</dcterms:created>
  <dcterms:modified xsi:type="dcterms:W3CDTF">2019-02-10T12:36:11Z</dcterms:modified>
</cp:coreProperties>
</file>