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6" r:id="rId5"/>
    <p:sldId id="267" r:id="rId6"/>
    <p:sldId id="268" r:id="rId7"/>
    <p:sldId id="269" r:id="rId8"/>
    <p:sldId id="264" r:id="rId9"/>
    <p:sldId id="265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45BBC-944A-4CA2-A009-4EB8C3C30E1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C8706-D444-4BD8-8BB3-158CBC462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1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4576-A23E-40ED-B289-69C4382AE4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4576-A23E-40ED-B289-69C4382AE4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8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4576-A23E-40ED-B289-69C4382AE4A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4576-A23E-40ED-B289-69C4382AE4A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6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4576-A23E-40ED-B289-69C4382AE4A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6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A4576-A23E-40ED-B289-69C4382AE4A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2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0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9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0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7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0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5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4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FCF5-BCC7-42B9-8167-F4A519604B96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E380B-68C1-4417-AF2B-C5FE906B0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1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nkrivonogova@adm.khv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&#1091;&#1088;&#1086;&#1082;&#1094;&#1080;&#1092;&#1088;&#1099;.&#1088;&#1092;/future-c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558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FB5D9"/>
                </a:solidFill>
                <a:latin typeface="+mj-lt"/>
                <a:ea typeface="+mj-ea"/>
                <a:cs typeface="+mj-cs"/>
              </a:rPr>
              <a:t>МЕРОПРИЯТИЯ, ПОСВЯЩЕННЫЕ ПРАЗДНИКУ ПОСЛЕДНЕГО ШКОЛЬНОГО ЗВОНКА 2023 год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584" y="3662230"/>
            <a:ext cx="57375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ДЛЯ 9 КЛАССОВ: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20, 22 мая 2023 г.  </a:t>
            </a:r>
            <a:r>
              <a:rPr lang="ru-RU" sz="2400" i="1" dirty="0"/>
              <a:t>-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 ОО, </a:t>
            </a:r>
            <a:r>
              <a:rPr lang="ru-RU" sz="2400" i="1" dirty="0" smtClean="0"/>
              <a:t>где обучающиеся </a:t>
            </a:r>
            <a:r>
              <a:rPr lang="ru-RU" sz="2400" i="1" dirty="0"/>
              <a:t>сдают ОГЭ по истории, физике, </a:t>
            </a:r>
            <a:r>
              <a:rPr lang="ru-RU" sz="2400" i="1" dirty="0" smtClean="0"/>
              <a:t>биологии</a:t>
            </a:r>
            <a:endParaRPr lang="ru-RU" sz="24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9414" y="1618438"/>
            <a:ext cx="11637971" cy="120032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Письмо министерства образования и науки края от </a:t>
            </a:r>
            <a:r>
              <a:rPr lang="ru-RU" sz="2400" b="1" i="1" dirty="0" smtClean="0"/>
              <a:t>05.04.2023 </a:t>
            </a:r>
            <a:r>
              <a:rPr lang="ru-RU" sz="2400" b="1" i="1" dirty="0"/>
              <a:t>№ </a:t>
            </a:r>
            <a:r>
              <a:rPr lang="ru-RU" sz="2400" b="1" i="1" dirty="0" smtClean="0"/>
              <a:t>02.1-14- 4765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i="1" dirty="0"/>
              <a:t>"О </a:t>
            </a:r>
            <a:r>
              <a:rPr lang="ru-RU" sz="2400" i="1" dirty="0" smtClean="0"/>
              <a:t> </a:t>
            </a:r>
            <a:r>
              <a:rPr lang="ru-RU" sz="2400" i="1" dirty="0"/>
              <a:t>проведении торжественных </a:t>
            </a:r>
            <a:r>
              <a:rPr lang="ru-RU" sz="2400" i="1" dirty="0" smtClean="0"/>
              <a:t>мероприятий</a:t>
            </a:r>
            <a:r>
              <a:rPr lang="ru-RU" sz="2400" i="1" dirty="0"/>
              <a:t>, посвященных </a:t>
            </a:r>
            <a:r>
              <a:rPr lang="ru-RU" sz="2400" i="1" dirty="0" smtClean="0"/>
              <a:t>празднику Последнего </a:t>
            </a:r>
            <a:r>
              <a:rPr lang="ru-RU" sz="2400" i="1" dirty="0"/>
              <a:t>школьного звонка</a:t>
            </a:r>
            <a:r>
              <a:rPr lang="ru-RU" sz="2400" i="1" dirty="0" smtClean="0"/>
              <a:t>"</a:t>
            </a:r>
            <a:endParaRPr lang="ru-RU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04869" y="1612469"/>
            <a:ext cx="575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2113" y="3662230"/>
            <a:ext cx="5535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ДЛЯ 11 КЛАССОВ:</a:t>
            </a:r>
            <a:endParaRPr lang="ru-RU" sz="2800" dirty="0"/>
          </a:p>
          <a:p>
            <a:r>
              <a:rPr lang="ru-RU" sz="2800" dirty="0" smtClean="0">
                <a:solidFill>
                  <a:srgbClr val="FF0000"/>
                </a:solidFill>
              </a:rPr>
              <a:t>24 </a:t>
            </a:r>
            <a:r>
              <a:rPr lang="ru-RU" sz="2800" dirty="0">
                <a:solidFill>
                  <a:srgbClr val="FF0000"/>
                </a:solidFill>
              </a:rPr>
              <a:t>мая </a:t>
            </a:r>
            <a:r>
              <a:rPr lang="ru-RU" sz="2800" dirty="0" smtClean="0">
                <a:solidFill>
                  <a:srgbClr val="FF0000"/>
                </a:solidFill>
              </a:rPr>
              <a:t>2023 г. </a:t>
            </a:r>
            <a:r>
              <a:rPr lang="ru-RU" sz="2400" i="1" dirty="0" smtClean="0"/>
              <a:t>– в ОО, где </a:t>
            </a:r>
            <a:r>
              <a:rPr lang="ru-RU" sz="2400" i="1" dirty="0"/>
              <a:t>обучающиеся сдают ЕГЭ по химии, географии, </a:t>
            </a:r>
            <a:r>
              <a:rPr lang="ru-RU" sz="2400" i="1" dirty="0" smtClean="0"/>
              <a:t>литературе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7137" y="1612469"/>
            <a:ext cx="111188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6076134" y="3956000"/>
            <a:ext cx="1" cy="158926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71372" y="2769038"/>
            <a:ext cx="11576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ГРАФИК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ПРОВЕДЕНИЯ РЕКОМЕНДОВАН С УЧЕТОМ СРОКОВ ПРОВЕДЕНИЯ 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ГОСУДАРСТВЕННОЙ ИТОГОВОЙ АТТЕСТАЦИИ: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653" y="5545269"/>
            <a:ext cx="9716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26, 27 мая 2023 </a:t>
            </a:r>
            <a:r>
              <a:rPr lang="ru-RU" sz="2800" dirty="0" smtClean="0">
                <a:solidFill>
                  <a:srgbClr val="FF0000"/>
                </a:solidFill>
              </a:rPr>
              <a:t>г. </a:t>
            </a:r>
          </a:p>
          <a:p>
            <a:pPr algn="ctr"/>
            <a:r>
              <a:rPr lang="ru-RU" sz="2800" dirty="0" smtClean="0"/>
              <a:t>для всех остальных образовательных организаций 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2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0961" y="-293094"/>
            <a:ext cx="99631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МЕРОПРИЯТИЯ ПО ЗДОРОВЬЕСБЕРЕЖЕНИЮ В АПРЕЛЕ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004" y="1609803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ЗДОРОВЬЯ (3 – 8 апреля)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3262" y="3902547"/>
            <a:ext cx="10618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ПРОГРАММАМ "ОСНОВЫ ЗДОРОВОГО ПИТАНИЯ" В ФБУН "НОВОСИБИРСКИЙ НИИ ГИГИЕНЫ" (до 5 числа)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004" y="2323521"/>
            <a:ext cx="106185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ВСЕРОССИЙСКОГО КОНКУРСА "ЛУЧШАЯ ШКОЛЬНАЯ СТОЛОВАЯ - 2023"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(1 – 30 апреля, документы победителей до 15 мая)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8549" y="5382566"/>
            <a:ext cx="101938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ОРГАНИЗАЦИИ ШКОЛЬНОГО ПИТАНИЯ РОСПОТРЕБНАДЗОРОМ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14 апреля)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6411" y="1454367"/>
            <a:ext cx="11987402" cy="0"/>
          </a:xfrm>
          <a:prstGeom prst="line">
            <a:avLst/>
          </a:prstGeom>
          <a:ln w="76200">
            <a:solidFill>
              <a:srgbClr val="52B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8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82558"/>
            <a:ext cx="118872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2FB5D9"/>
                </a:solidFill>
                <a:latin typeface="+mj-lt"/>
                <a:ea typeface="+mj-ea"/>
                <a:cs typeface="+mj-cs"/>
              </a:rPr>
              <a:t>РУКОВОДИТЕЛЯМ</a:t>
            </a:r>
            <a:r>
              <a:rPr lang="ru-RU" sz="3600" b="1" dirty="0">
                <a:solidFill>
                  <a:srgbClr val="2FB5D9"/>
                </a:solidFill>
                <a:latin typeface="+mj-lt"/>
                <a:ea typeface="+mj-ea"/>
                <a:cs typeface="+mj-cs"/>
              </a:rPr>
              <a:t>, ОРГАНОВ МЕСТНОГО САМОУПРАВЛЕНИЯ, </a:t>
            </a:r>
            <a:r>
              <a:rPr lang="ru-RU" sz="3600" b="1" dirty="0" smtClean="0">
                <a:solidFill>
                  <a:srgbClr val="2FB5D9"/>
                </a:solidFill>
                <a:latin typeface="+mj-lt"/>
                <a:ea typeface="+mj-ea"/>
                <a:cs typeface="+mj-cs"/>
              </a:rPr>
              <a:t>ОСУЩЕСТВЛЯЮЩИ </a:t>
            </a:r>
            <a:r>
              <a:rPr lang="ru-RU" sz="3600" b="1" dirty="0">
                <a:solidFill>
                  <a:srgbClr val="2FB5D9"/>
                </a:solidFill>
                <a:latin typeface="+mj-lt"/>
                <a:ea typeface="+mj-ea"/>
                <a:cs typeface="+mj-cs"/>
              </a:rPr>
              <a:t>УПРАВЛЕНИЕ В СФЕРЕ ОБРАЗОВАНИЯ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2FB5D9"/>
                </a:solidFill>
                <a:latin typeface="+mj-lt"/>
                <a:ea typeface="+mj-ea"/>
                <a:cs typeface="+mj-cs"/>
              </a:rPr>
              <a:t>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006" y="1804235"/>
            <a:ext cx="21519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Недопущение проведения торжественных и праздничных мероприятий в учреждениях общественного питания (ресторанах, столовых, кафе)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72756" y="1842822"/>
            <a:ext cx="27094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Организация перевозки детей в соответствии с утвержденными законодательством требованиями на транспорте, предназначенном для перевозки и имеющем </a:t>
            </a:r>
            <a:r>
              <a:rPr lang="ru-RU" sz="2000" i="1" dirty="0" smtClean="0"/>
              <a:t>лицензию</a:t>
            </a:r>
            <a:endParaRPr lang="ru-RU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446887" y="1804235"/>
            <a:ext cx="28322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Исключение возможности распития алкогольных напитков детьми и родителями (законными представителями) в местах проведения торжественных и праздничных </a:t>
            </a:r>
            <a:r>
              <a:rPr lang="ru-RU" sz="2000" i="1" dirty="0" smtClean="0"/>
              <a:t>мероприятий</a:t>
            </a:r>
            <a:endParaRPr lang="ru-RU" sz="2000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7137" y="1612469"/>
            <a:ext cx="111188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9894523" y="1842823"/>
            <a:ext cx="40920" cy="36905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-453903" y="5563957"/>
            <a:ext cx="12673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Организация взаимодействия с правоохранительными органами, органами здравоохранения, другими заинтересованными ведомствами по обеспечению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безопасности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местах проведения торжественных и праздничных мероприятий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419102" y="1850707"/>
            <a:ext cx="14311" cy="362316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239732" y="1850708"/>
            <a:ext cx="12600" cy="362316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8014833" y="1824761"/>
            <a:ext cx="30618" cy="370865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065547" y="1812277"/>
            <a:ext cx="1791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Выполнение мер антитеррористической безопасности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72635" y="1695200"/>
            <a:ext cx="22471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Организация дежурства (педагогов, родителей, представителей администрации образовательной организации и т.п.) в местах проведения торжественных и праздничных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7293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64324" y="89050"/>
            <a:ext cx="8501155" cy="791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3A1C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2FB5D9"/>
                </a:solidFill>
              </a:rPr>
              <a:t>ВСЕРОССИЙСКИЙ </a:t>
            </a:r>
            <a:r>
              <a:rPr lang="ru-RU" sz="3600" b="1" dirty="0">
                <a:solidFill>
                  <a:srgbClr val="2FB5D9"/>
                </a:solidFill>
              </a:rPr>
              <a:t>ПРОЕКТ "УРОК ЦИФРЫ"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80550" y="3191504"/>
            <a:ext cx="10322675" cy="98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3A1C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6945" y="898008"/>
            <a:ext cx="10878612" cy="5357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54348" y="1372830"/>
            <a:ext cx="3649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5 по 30 апреля 2023 г.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641" y="5876108"/>
            <a:ext cx="1069249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</a:rPr>
              <a:t>до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10 мая 2023 </a:t>
            </a:r>
            <a:r>
              <a:rPr lang="ru-RU" sz="2800" dirty="0">
                <a:solidFill>
                  <a:srgbClr val="FF0000"/>
                </a:solidFill>
              </a:rPr>
              <a:t>г.  </a:t>
            </a:r>
            <a:r>
              <a:rPr lang="ru-RU" sz="2800" dirty="0">
                <a:solidFill>
                  <a:srgbClr val="002060"/>
                </a:solidFill>
              </a:rPr>
              <a:t>о</a:t>
            </a:r>
            <a:r>
              <a:rPr lang="ru-RU" sz="2800" dirty="0" smtClean="0">
                <a:solidFill>
                  <a:srgbClr val="002060"/>
                </a:solidFill>
              </a:rPr>
              <a:t>тчеты о проведении в установленном порядке и на </a:t>
            </a:r>
            <a:r>
              <a:rPr lang="ru-RU" sz="2800" dirty="0">
                <a:solidFill>
                  <a:srgbClr val="002060"/>
                </a:solidFill>
              </a:rPr>
              <a:t>электронную почту: </a:t>
            </a:r>
            <a:r>
              <a:rPr lang="ru-RU" sz="2800" dirty="0">
                <a:solidFill>
                  <a:prstClr val="black"/>
                </a:solidFill>
                <a:hlinkClick r:id="rId2"/>
              </a:rPr>
              <a:t>enkrivonogova@adm.khv.ru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921" y="1021614"/>
            <a:ext cx="97175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"Город будущего: как квантовые технологии меняют нашу жизнь"</a:t>
            </a:r>
          </a:p>
        </p:txBody>
      </p:sp>
      <p:sp>
        <p:nvSpPr>
          <p:cNvPr id="11" name="AutoShape 2" descr="ФГБНУ &quot;Институт стратегии развития образования РА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424" y="1014078"/>
            <a:ext cx="2091808" cy="1863291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16268"/>
              </p:ext>
            </p:extLst>
          </p:nvPr>
        </p:nvGraphicFramePr>
        <p:xfrm>
          <a:off x="705081" y="2884905"/>
          <a:ext cx="9879704" cy="29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0909"/>
                <a:gridCol w="2927319"/>
                <a:gridCol w="3631476"/>
              </a:tblGrid>
              <a:tr h="988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муниципалитеты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Общее количество образовательных организаций в районе (городе)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школ в районе (городе), принявших участие в мероприятии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им. Лазо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Николаевский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0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Охотский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Солнечный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Хабаровский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г. Хабаровск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05081" y="1895942"/>
            <a:ext cx="8186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Материалы к Уроку доступны по </a:t>
            </a:r>
            <a:r>
              <a:rPr lang="ru-RU" sz="2800" dirty="0" smtClean="0">
                <a:solidFill>
                  <a:srgbClr val="002060"/>
                </a:solidFill>
              </a:rPr>
              <a:t>ссылке: </a:t>
            </a:r>
            <a:r>
              <a:rPr lang="ru-RU" sz="2800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ru-RU" sz="2800" dirty="0" smtClean="0">
                <a:solidFill>
                  <a:srgbClr val="002060"/>
                </a:solidFill>
                <a:hlinkClick r:id="rId4"/>
              </a:rPr>
              <a:t>урокцифры.рф/future-city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(</a:t>
            </a:r>
            <a:r>
              <a:rPr lang="ru-RU" sz="2400" dirty="0" smtClean="0"/>
              <a:t>ИСХ</a:t>
            </a:r>
            <a:r>
              <a:rPr lang="ru-RU" sz="2400" dirty="0"/>
              <a:t>. 02.1-14-4027)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22" y="184135"/>
            <a:ext cx="118872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2FB5D9"/>
                </a:solidFill>
                <a:latin typeface="Calibri Light" panose="020F0302020204030204"/>
              </a:rPr>
              <a:t>ПРОЕКТ «КОД БУДУЩЕГО» (8-11 класс)</a:t>
            </a:r>
            <a:r>
              <a:rPr lang="ru-RU" sz="3600" b="1" dirty="0" smtClean="0">
                <a:solidFill>
                  <a:srgbClr val="2FB5D9"/>
                </a:solidFill>
                <a:latin typeface="Calibri Light" panose="020F0302020204030204"/>
              </a:rPr>
              <a:t>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endParaRPr lang="ru-RU" sz="2800" b="1" dirty="0">
              <a:solidFill>
                <a:srgbClr val="70AD47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312" y="2161788"/>
            <a:ext cx="5271909" cy="343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5B9BD5">
                    <a:lumMod val="75000"/>
                  </a:srgbClr>
                </a:solidFill>
              </a:rPr>
              <a:t>I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</a:rPr>
              <a:t>модуль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</a:rPr>
              <a:t>: 1007 школьников</a:t>
            </a:r>
          </a:p>
          <a:p>
            <a:r>
              <a:rPr lang="en-US" sz="2400" b="1" dirty="0" smtClean="0">
                <a:solidFill>
                  <a:srgbClr val="5B9BD5">
                    <a:lumMod val="75000"/>
                  </a:srgbClr>
                </a:solidFill>
              </a:rPr>
              <a:t>II 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</a:rPr>
              <a:t>модуль: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</a:rPr>
              <a:t>239 школьников</a:t>
            </a:r>
            <a:endParaRPr lang="ru-RU" sz="2400" b="1" dirty="0">
              <a:solidFill>
                <a:srgbClr val="5B9BD5">
                  <a:lumMod val="75000"/>
                </a:srgbClr>
              </a:solidFill>
            </a:endParaRPr>
          </a:p>
          <a:p>
            <a:pPr>
              <a:lnSpc>
                <a:spcPts val="2880"/>
              </a:lnSpc>
            </a:pPr>
            <a:r>
              <a:rPr lang="ru-RU" sz="24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! </a:t>
            </a: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к решению заданий по ЕГЭ (информатика) по программированию</a:t>
            </a:r>
          </a:p>
          <a:p>
            <a:pPr>
              <a:lnSpc>
                <a:spcPts val="2880"/>
              </a:lnSpc>
            </a:pP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 Повышение компетентности учителей информатики</a:t>
            </a:r>
          </a:p>
          <a:p>
            <a:pPr>
              <a:lnSpc>
                <a:spcPts val="2880"/>
              </a:lnSpc>
            </a:pP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 Цифровые компетенции будущего для старшеклассников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137" y="754871"/>
            <a:ext cx="11637971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реализуется в рамках </a:t>
            </a:r>
            <a:r>
              <a:rPr lang="ru-RU" sz="2000" i="1" dirty="0">
                <a:solidFill>
                  <a:prstClr val="black"/>
                </a:solidFill>
              </a:rPr>
              <a:t>федерального проекта «Развитие кадрового потенциала </a:t>
            </a:r>
            <a:endParaRPr lang="ru-RU" sz="2000" i="1" dirty="0" smtClean="0">
              <a:solidFill>
                <a:prstClr val="black"/>
              </a:solidFill>
            </a:endParaRPr>
          </a:p>
          <a:p>
            <a:pPr algn="ctr"/>
            <a:r>
              <a:rPr lang="ru-RU" sz="2000" i="1" dirty="0" smtClean="0">
                <a:solidFill>
                  <a:prstClr val="black"/>
                </a:solidFill>
              </a:rPr>
              <a:t>ИТ-отрасли</a:t>
            </a:r>
            <a:r>
              <a:rPr lang="ru-RU" sz="2000" i="1" dirty="0">
                <a:solidFill>
                  <a:prstClr val="black"/>
                </a:solidFill>
              </a:rPr>
              <a:t>» национальной </a:t>
            </a:r>
            <a:r>
              <a:rPr lang="ru-RU" sz="2000" i="1" dirty="0" smtClean="0">
                <a:solidFill>
                  <a:prstClr val="black"/>
                </a:solidFill>
              </a:rPr>
              <a:t>программы «</a:t>
            </a:r>
            <a:r>
              <a:rPr lang="ru-RU" sz="2000" i="1" dirty="0">
                <a:solidFill>
                  <a:prstClr val="black"/>
                </a:solidFill>
              </a:rPr>
              <a:t>Цифровая экономика Российской Федерации» Министерства цифрового развития, связи и </a:t>
            </a:r>
            <a:r>
              <a:rPr lang="ru-RU" sz="2000" i="1" dirty="0" smtClean="0">
                <a:solidFill>
                  <a:prstClr val="black"/>
                </a:solidFill>
              </a:rPr>
              <a:t>массовых коммуникаций </a:t>
            </a:r>
            <a:r>
              <a:rPr lang="ru-RU" sz="2000" i="1" dirty="0">
                <a:solidFill>
                  <a:prstClr val="black"/>
                </a:solidFill>
              </a:rPr>
              <a:t>Российской Федерации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6121" y="1700123"/>
            <a:ext cx="2045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ОНЛАЙН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9197" y="2446789"/>
            <a:ext cx="6348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</a:rPr>
              <a:t>Очно обучается 195 человек, из них:  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КГАНОУ </a:t>
            </a:r>
            <a:r>
              <a:rPr lang="ru-RU" sz="2400" dirty="0">
                <a:solidFill>
                  <a:srgbClr val="C00000"/>
                </a:solidFill>
              </a:rPr>
              <a:t>КЦО – 89 </a:t>
            </a:r>
            <a:r>
              <a:rPr lang="ru-RU" sz="2400" dirty="0" smtClean="0">
                <a:solidFill>
                  <a:srgbClr val="C00000"/>
                </a:solidFill>
              </a:rPr>
              <a:t>человек</a:t>
            </a:r>
            <a:endParaRPr lang="ru-RU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МОУ СОШ №3 Ванино – 28 человек 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КГАОУ РМЦ – 23 человека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Многопрофильный лицей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пос. Чегдомын – 18 человек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МОУ «Инженерная школа города  Комсомольск-на-Амуре» – 18 человек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МБОУ ДО </a:t>
            </a:r>
            <a:r>
              <a:rPr lang="ru-RU" sz="2400" dirty="0" err="1" smtClean="0">
                <a:solidFill>
                  <a:srgbClr val="C00000"/>
                </a:solidFill>
              </a:rPr>
              <a:t>Кванториум</a:t>
            </a:r>
            <a:r>
              <a:rPr lang="ru-RU" sz="2400" dirty="0" smtClean="0">
                <a:solidFill>
                  <a:srgbClr val="C00000"/>
                </a:solidFill>
              </a:rPr>
              <a:t> г. Комсомольска-на-Амуре – 11 человек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</a:rPr>
              <a:t>МБОУ СОШ с. Восточное – 8 человек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7137" y="788380"/>
            <a:ext cx="111188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362222" y="1944582"/>
            <a:ext cx="19676" cy="45171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6121" y="1744527"/>
            <a:ext cx="5197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ОФЛАЙН 2022-2023 учебный год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6" y="5596061"/>
            <a:ext cx="1159839" cy="11598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6100" y="5492214"/>
            <a:ext cx="373958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Оперативный </a:t>
            </a:r>
          </a:p>
          <a:p>
            <a:pPr lvl="0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мониторинг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участия в проекте по районам </a:t>
            </a:r>
          </a:p>
          <a:p>
            <a:pPr lvl="0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разрезе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</a:rPr>
              <a:t>школ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22" y="184135"/>
            <a:ext cx="118872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2FB5D9"/>
                </a:solidFill>
                <a:latin typeface="Calibri Light" panose="020F0302020204030204"/>
              </a:rPr>
              <a:t>ПРОЕКТ «КОД БУДУЩЕГО» (8-11 класс)</a:t>
            </a:r>
            <a:r>
              <a:rPr lang="ru-RU" sz="3600" b="1" dirty="0" smtClean="0">
                <a:solidFill>
                  <a:srgbClr val="2FB5D9"/>
                </a:solidFill>
                <a:latin typeface="Calibri Light" panose="020F0302020204030204"/>
              </a:rPr>
              <a:t> 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endParaRPr lang="ru-RU" sz="2800" b="1" dirty="0">
              <a:solidFill>
                <a:srgbClr val="70AD47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949" y="1816051"/>
            <a:ext cx="5307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5B9BD5">
                    <a:lumMod val="75000"/>
                  </a:srgbClr>
                </a:solidFill>
              </a:rPr>
              <a:t>7 – 11 классы</a:t>
            </a:r>
          </a:p>
          <a:p>
            <a:r>
              <a:rPr lang="ru-RU" sz="2200" b="1" dirty="0">
                <a:solidFill>
                  <a:srgbClr val="5B9BD5">
                    <a:lumMod val="75000"/>
                  </a:srgbClr>
                </a:solidFill>
              </a:rPr>
              <a:t>п</a:t>
            </a:r>
            <a:r>
              <a:rPr lang="ru-RU" sz="2200" b="1" dirty="0" smtClean="0">
                <a:solidFill>
                  <a:srgbClr val="5B9BD5">
                    <a:lumMod val="75000"/>
                  </a:srgbClr>
                </a:solidFill>
              </a:rPr>
              <a:t>рограмма «Шаг в программирование»</a:t>
            </a:r>
          </a:p>
          <a:p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18 часов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Знакомство с языками программирования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Умение разрабатывать мобильные приложения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Выбор направления обучения языкам программирования в рамках проекта «Код в будущее» в 2023/2024 учебном году</a:t>
            </a:r>
          </a:p>
          <a:p>
            <a:pPr algn="ctr"/>
            <a:r>
              <a:rPr lang="ru-RU" sz="2200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обучение бесплатное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949" y="1392626"/>
            <a:ext cx="575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ОБУЧЕНИЕ УЧАЩИХСЯ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7137" y="788380"/>
            <a:ext cx="111188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473819" y="1925738"/>
            <a:ext cx="26348" cy="41377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73819" y="1384001"/>
            <a:ext cx="615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ПОВЫШЕНИЕ КВАЛИФИКАЦИИ  ПЕДАГОГОВ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4524" y="1908487"/>
            <a:ext cx="58115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5B9BD5">
                    <a:lumMod val="75000"/>
                  </a:srgbClr>
                </a:solidFill>
              </a:rPr>
              <a:t>Учителя информатики</a:t>
            </a:r>
          </a:p>
          <a:p>
            <a:r>
              <a:rPr lang="ru-RU" sz="2200" b="1" dirty="0" smtClean="0">
                <a:solidFill>
                  <a:srgbClr val="5B9BD5">
                    <a:lumMod val="75000"/>
                  </a:srgbClr>
                </a:solidFill>
              </a:rPr>
              <a:t>«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</a:rPr>
              <a:t>М</a:t>
            </a:r>
            <a:r>
              <a:rPr lang="ru-RU" sz="2200" b="1" dirty="0" smtClean="0">
                <a:solidFill>
                  <a:srgbClr val="5B9BD5">
                    <a:lumMod val="75000"/>
                  </a:srgbClr>
                </a:solidFill>
              </a:rPr>
              <a:t>етодика 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</a:rPr>
              <a:t>сетевого </a:t>
            </a:r>
            <a:r>
              <a:rPr lang="ru-RU" sz="2200" b="1" dirty="0" smtClean="0">
                <a:solidFill>
                  <a:srgbClr val="5B9BD5">
                    <a:lumMod val="75000"/>
                  </a:srgbClr>
                </a:solidFill>
              </a:rPr>
              <a:t>обучения </a:t>
            </a:r>
            <a:r>
              <a:rPr lang="ru-RU" sz="2200" b="1" dirty="0">
                <a:solidFill>
                  <a:srgbClr val="5B9BD5">
                    <a:lumMod val="75000"/>
                  </a:srgbClr>
                </a:solidFill>
              </a:rPr>
              <a:t>школьников программированию»</a:t>
            </a:r>
            <a:endParaRPr lang="ru-RU" sz="2200" b="1" dirty="0" smtClean="0">
              <a:solidFill>
                <a:srgbClr val="5B9BD5">
                  <a:lumMod val="75000"/>
                </a:srgbClr>
              </a:solidFill>
            </a:endParaRPr>
          </a:p>
          <a:p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72 часа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Планирование</a:t>
            </a:r>
            <a:r>
              <a:rPr lang="ru-RU" sz="2200" dirty="0">
                <a:solidFill>
                  <a:srgbClr val="5B9BD5">
                    <a:lumMod val="75000"/>
                  </a:srgbClr>
                </a:solidFill>
              </a:rPr>
              <a:t>, разработка и проведение очных и сетевых учебных </a:t>
            </a:r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занятий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Разработка </a:t>
            </a:r>
            <a:r>
              <a:rPr lang="ru-RU" sz="2200" dirty="0">
                <a:solidFill>
                  <a:srgbClr val="5B9BD5">
                    <a:lumMod val="75000"/>
                  </a:srgbClr>
                </a:solidFill>
              </a:rPr>
              <a:t>учебных материалов для дополнительного обучения школьников программированию</a:t>
            </a:r>
            <a:endParaRPr lang="ru-RU" sz="2200" dirty="0" smtClean="0">
              <a:solidFill>
                <a:srgbClr val="5B9BD5">
                  <a:lumMod val="75000"/>
                </a:srgb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Подготовка обучающихся к ГИА</a:t>
            </a:r>
          </a:p>
          <a:p>
            <a:pPr algn="ctr"/>
            <a:r>
              <a:rPr lang="ru-RU" sz="2200" dirty="0" smtClean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обучение бесплатное для педагогов офлайн площадок проекта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523" y="859515"/>
            <a:ext cx="1106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Письмо министерства образования и науки края от 05.04.2023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</a:rPr>
              <a:t> № </a:t>
            </a:r>
            <a:r>
              <a:rPr lang="ru-RU" sz="2400" b="1" dirty="0">
                <a:solidFill>
                  <a:srgbClr val="4472C4">
                    <a:lumMod val="75000"/>
                  </a:srgbClr>
                </a:solidFill>
              </a:rPr>
              <a:t>02.1-14-4775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121" y="6163627"/>
            <a:ext cx="1106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Региональный координатор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– Краевой центр образования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(Комиссарова О.В.)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22" y="184135"/>
            <a:ext cx="118872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2FB5D9"/>
                </a:solidFill>
                <a:latin typeface="Calibri Light" panose="020F0302020204030204"/>
              </a:rPr>
              <a:t>ПРОГРАММЫ ПОВЫШЕНИЯ КВАЛИФИКАЦИИ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endParaRPr lang="ru-RU" sz="2800" b="1" dirty="0">
              <a:solidFill>
                <a:srgbClr val="70AD47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7137" y="788380"/>
            <a:ext cx="111188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0875" t="20666" r="18385" b="12222"/>
          <a:stretch/>
        </p:blipFill>
        <p:spPr>
          <a:xfrm>
            <a:off x="298455" y="898027"/>
            <a:ext cx="6208835" cy="5753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1125" t="24222" r="39000" b="50000"/>
          <a:stretch/>
        </p:blipFill>
        <p:spPr>
          <a:xfrm>
            <a:off x="6591357" y="898027"/>
            <a:ext cx="3028950" cy="2209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831" y="5317626"/>
            <a:ext cx="2417112" cy="12238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61375" t="24666" r="20250" b="47556"/>
          <a:stretch/>
        </p:blipFill>
        <p:spPr>
          <a:xfrm>
            <a:off x="6507290" y="3383822"/>
            <a:ext cx="28003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22" y="184135"/>
            <a:ext cx="118872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2FB5D9"/>
                </a:solidFill>
                <a:latin typeface="Calibri Light" panose="020F0302020204030204"/>
              </a:rPr>
              <a:t>МОНИТОРИНГ</a:t>
            </a:r>
            <a:r>
              <a:rPr lang="ru-RU" sz="3200" b="1" dirty="0" smtClean="0">
                <a:solidFill>
                  <a:srgbClr val="2FB5D9"/>
                </a:solidFill>
                <a:latin typeface="Calibri Light" panose="020F0302020204030204"/>
              </a:rPr>
              <a:t> ПЛАНИРОВАНИЯ КОНТРОЛЬНЫХ 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2FB5D9"/>
                </a:solidFill>
                <a:latin typeface="Calibri Light" panose="020F0302020204030204"/>
              </a:rPr>
              <a:t>И ПРОВЕРОЧНЫХ РАБОТ</a:t>
            </a:r>
            <a: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 smtClean="0">
                <a:solidFill>
                  <a:srgbClr val="70AD47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endParaRPr lang="ru-RU" sz="2800" b="1" dirty="0">
              <a:solidFill>
                <a:srgbClr val="70AD47">
                  <a:lumMod val="75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989" y="1041433"/>
            <a:ext cx="5271909" cy="418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5B9BD5">
                  <a:lumMod val="75000"/>
                </a:srgbClr>
              </a:solidFill>
            </a:endParaRPr>
          </a:p>
          <a:p>
            <a:pPr marL="342900" indent="-342900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Единый график оценочных процедур (контрольных и проверочных работ) для каждой ОО на учебный год или полугодие</a:t>
            </a:r>
          </a:p>
          <a:p>
            <a:pPr marL="342900" indent="-342900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размещен на сайте школы в   </a:t>
            </a:r>
          </a:p>
          <a:p>
            <a:pPr>
              <a:lnSpc>
                <a:spcPts val="288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подразделе «Документы» </a:t>
            </a:r>
          </a:p>
          <a:p>
            <a:pPr>
              <a:lnSpc>
                <a:spcPts val="288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раздела «Сведения об ОО» </a:t>
            </a:r>
          </a:p>
          <a:p>
            <a:pPr marL="342900" indent="-342900">
              <a:lnSpc>
                <a:spcPts val="288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ключает федеральные, региональные, муниципальные и школьные оценочные процедуры</a:t>
            </a:r>
            <a:endParaRPr lang="ru-RU" sz="24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4401" y="924062"/>
            <a:ext cx="342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СРОК: до 16 апреля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249" y="1479056"/>
            <a:ext cx="7057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</a:rPr>
              <a:t>Рекомендации для системы общего образования по основным подходам к формированию графика проведения оценочных </a:t>
            </a:r>
            <a:r>
              <a:rPr lang="ru-RU" sz="2400" b="1" dirty="0" smtClean="0">
                <a:solidFill>
                  <a:srgbClr val="C00000"/>
                </a:solidFill>
              </a:rPr>
              <a:t>процедур </a:t>
            </a:r>
            <a:r>
              <a:rPr lang="ru-RU" sz="2400" b="1" dirty="0" smtClean="0"/>
              <a:t>(</a:t>
            </a:r>
            <a:r>
              <a:rPr lang="ru-RU" sz="2400" dirty="0" smtClean="0"/>
              <a:t>письмо Минпросвещения России и </a:t>
            </a:r>
            <a:r>
              <a:rPr lang="ru-RU" sz="2400" dirty="0" err="1" smtClean="0"/>
              <a:t>Рособрнадзора</a:t>
            </a:r>
            <a:r>
              <a:rPr lang="ru-RU" sz="2400" dirty="0" smtClean="0"/>
              <a:t> от 06.08.2021 № СК-228/03,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ИСХ минобрнауки Хабаровского края от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17.08.2021 № 02.1-14-11121)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т</a:t>
            </a:r>
            <a:r>
              <a:rPr lang="ru-RU" sz="2000" dirty="0" smtClean="0"/>
              <a:t>екущий контроль успеваемости и промежуточной аттестации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и</a:t>
            </a:r>
            <a:r>
              <a:rPr lang="ru-RU" sz="2000" dirty="0" smtClean="0"/>
              <a:t>збегать дублирования ОП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порядочивание оценочных процедур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- не более одной ОП в день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- не чаще одного раза в 2,5  недели</a:t>
            </a:r>
          </a:p>
          <a:p>
            <a:r>
              <a:rPr lang="ru-RU" sz="2000" dirty="0" smtClean="0"/>
              <a:t>      - </a:t>
            </a:r>
            <a:r>
              <a:rPr lang="ru-RU" sz="2000" dirty="0" smtClean="0">
                <a:solidFill>
                  <a:srgbClr val="C00000"/>
                </a:solidFill>
              </a:rPr>
              <a:t>объём учебного времени ОЦ не более 10 %</a:t>
            </a:r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316" y="971462"/>
            <a:ext cx="111188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5213447" y="1546497"/>
            <a:ext cx="19676" cy="451717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4316" y="875076"/>
            <a:ext cx="519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Запрос </a:t>
            </a:r>
            <a:r>
              <a:rPr lang="ru-RU" sz="2800" b="1" dirty="0" err="1" smtClean="0">
                <a:solidFill>
                  <a:srgbClr val="C00000"/>
                </a:solidFill>
              </a:rPr>
              <a:t>Рособрнадзора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522" y="5096238"/>
            <a:ext cx="6146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</a:rPr>
              <a:t>м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</a:rPr>
              <a:t>ониторинг сайтов школ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</a:rPr>
              <a:t>сводная информация по муниципальному образованию</a:t>
            </a:r>
            <a:endParaRPr lang="ru-RU" sz="2400" b="1" dirty="0">
              <a:solidFill>
                <a:srgbClr val="5B9BD5">
                  <a:lumMod val="75000"/>
                </a:srgb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39701" y="1426563"/>
            <a:ext cx="11243421" cy="3930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7130" y="6252421"/>
            <a:ext cx="809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Консультации по телефонам: 31-09-26, 42-13-29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6533" y="282289"/>
            <a:ext cx="10323871" cy="7674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771213" y="1361048"/>
            <a:ext cx="9528487" cy="2156"/>
          </a:xfrm>
          <a:prstGeom prst="line">
            <a:avLst/>
          </a:prstGeom>
          <a:ln w="76200">
            <a:solidFill>
              <a:srgbClr val="52B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3800" y="47199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895" y="193720"/>
            <a:ext cx="10960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профессиональный конкурс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«Директор года России»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1213" y="1738947"/>
            <a:ext cx="10773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конкурса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Министерство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просвещения Российской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213" y="2600721"/>
            <a:ext cx="1088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руководители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имеющие стаж работы в качестве директора не менее трех лет.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1213" y="3462495"/>
            <a:ext cx="10883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два этапа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по 28 августа 2023 г. – отборочный (заочный); </a:t>
            </a: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по 4 октября 2023 г. – основной (очный). </a:t>
            </a:r>
          </a:p>
          <a:p>
            <a:pPr algn="just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(очный) этап конкурса будет проходит в г. Москве.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1213" y="5309154"/>
            <a:ext cx="10883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конкурсе необходимо в период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июля по 14 августа 2023 г. пройти регистрацию.</a:t>
            </a:r>
          </a:p>
        </p:txBody>
      </p:sp>
      <p:pic>
        <p:nvPicPr>
          <p:cNvPr id="10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213" y="112493"/>
            <a:ext cx="2027655" cy="11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66900" y="988133"/>
            <a:ext cx="9089904" cy="7674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7223" y="2556036"/>
            <a:ext cx="11973046" cy="64259"/>
          </a:xfrm>
          <a:prstGeom prst="line">
            <a:avLst/>
          </a:prstGeom>
          <a:ln w="76200">
            <a:solidFill>
              <a:srgbClr val="52BD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3800" y="47199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boto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3487" y="2264"/>
            <a:ext cx="892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карьерное мероприятие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молодежи Хабаровского края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МЕГАмаркет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карьеры»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89846" y="1782588"/>
            <a:ext cx="535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ТИХООКЕАНСКИЙ ГОСУДАРСТВЕННЫЙ УНИВЕРСИТЕТ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3300" y="1970467"/>
            <a:ext cx="310228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2023 года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91"/>
            <a:ext cx="2273300" cy="22733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4746" y="4165916"/>
            <a:ext cx="54337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ТОГУ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г. Хабаровск,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Тихоокеанская 136.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12:00 до 13:30 часов - стендовые сессии, ярмарка вакансий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и выпускников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до 16:00 часов - стендовые сессии, ярмарка профессий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школьников выпускных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11852" y="4165916"/>
            <a:ext cx="5372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конференц-зале первого учебного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     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 ТОГУ по адресу: г. Хабаровск,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Карла Маркса,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10:00 до 14:00 часов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трудоустройству выпускников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очной формы обучения по педагогическим направлениям подготовки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8246" y="2685857"/>
            <a:ext cx="1181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осознанного профессионального выбора и образовательной траектории молодежи Хабаровского края, содействие трудоустройству молодых специалистов в ключевых отраслях экономики края, в т. ч. высокотехнологичных производствах, секторе исследований и научных разработок; продвижение бренда дальневосточного работодателя в молодежной среде.</a:t>
            </a:r>
          </a:p>
        </p:txBody>
      </p:sp>
    </p:spTree>
    <p:extLst>
      <p:ext uri="{BB962C8B-B14F-4D97-AF65-F5344CB8AC3E}">
        <p14:creationId xmlns:p14="http://schemas.microsoft.com/office/powerpoint/2010/main" val="22244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950</Words>
  <Application>Microsoft Office PowerPoint</Application>
  <PresentationFormat>Широкоэкранный</PresentationFormat>
  <Paragraphs>147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Roboto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– 20 апреля 2023 г.</dc:title>
  <dc:creator>Ирина Николаевна Кравченко</dc:creator>
  <cp:lastModifiedBy>Юлия Александровна Ярошенко</cp:lastModifiedBy>
  <cp:revision>47</cp:revision>
  <dcterms:created xsi:type="dcterms:W3CDTF">2023-03-30T00:15:14Z</dcterms:created>
  <dcterms:modified xsi:type="dcterms:W3CDTF">2023-04-05T06:09:37Z</dcterms:modified>
</cp:coreProperties>
</file>