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9928225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9B9"/>
    <a:srgbClr val="FF9900"/>
    <a:srgbClr val="F94917"/>
    <a:srgbClr val="FFB03B"/>
    <a:srgbClr val="000000"/>
    <a:srgbClr val="01A4B7"/>
    <a:srgbClr val="01CFE5"/>
    <a:srgbClr val="62BCDF"/>
    <a:srgbClr val="FF960D"/>
    <a:srgbClr val="FCC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47" autoAdjust="0"/>
    <p:restoredTop sz="92865" autoAdjust="0"/>
  </p:normalViewPr>
  <p:slideViewPr>
    <p:cSldViewPr snapToGrid="0">
      <p:cViewPr varScale="1">
        <p:scale>
          <a:sx n="82" d="100"/>
          <a:sy n="82" d="100"/>
        </p:scale>
        <p:origin x="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5"/>
            <a:ext cx="4302231" cy="341064"/>
          </a:xfrm>
          <a:prstGeom prst="rect">
            <a:avLst/>
          </a:prstGeom>
        </p:spPr>
        <p:txBody>
          <a:bodyPr vert="horz" lIns="91384" tIns="45691" rIns="91384" bIns="4569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3702" y="5"/>
            <a:ext cx="4302231" cy="341064"/>
          </a:xfrm>
          <a:prstGeom prst="rect">
            <a:avLst/>
          </a:prstGeom>
        </p:spPr>
        <p:txBody>
          <a:bodyPr vert="horz" lIns="91384" tIns="45691" rIns="91384" bIns="45691" rtlCol="0"/>
          <a:lstStyle>
            <a:lvl1pPr algn="r">
              <a:defRPr sz="1200"/>
            </a:lvl1pPr>
          </a:lstStyle>
          <a:p>
            <a:fld id="{DCAF9DE2-A4A3-4E0A-80F8-BA4FCC1245B0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6" y="6456616"/>
            <a:ext cx="4302231" cy="341062"/>
          </a:xfrm>
          <a:prstGeom prst="rect">
            <a:avLst/>
          </a:prstGeom>
        </p:spPr>
        <p:txBody>
          <a:bodyPr vert="horz" lIns="91384" tIns="45691" rIns="91384" bIns="4569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3702" y="6456616"/>
            <a:ext cx="4302231" cy="341062"/>
          </a:xfrm>
          <a:prstGeom prst="rect">
            <a:avLst/>
          </a:prstGeom>
        </p:spPr>
        <p:txBody>
          <a:bodyPr vert="horz" lIns="91384" tIns="45691" rIns="91384" bIns="45691" rtlCol="0" anchor="b"/>
          <a:lstStyle>
            <a:lvl1pPr algn="r">
              <a:defRPr sz="1200"/>
            </a:lvl1pPr>
          </a:lstStyle>
          <a:p>
            <a:fld id="{87F6D1B5-6CB7-43E3-A8B4-C3927BD78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210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5"/>
            <a:ext cx="4302231" cy="341064"/>
          </a:xfrm>
          <a:prstGeom prst="rect">
            <a:avLst/>
          </a:prstGeom>
        </p:spPr>
        <p:txBody>
          <a:bodyPr vert="horz" lIns="91384" tIns="45691" rIns="91384" bIns="4569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702" y="5"/>
            <a:ext cx="4302231" cy="341064"/>
          </a:xfrm>
          <a:prstGeom prst="rect">
            <a:avLst/>
          </a:prstGeom>
        </p:spPr>
        <p:txBody>
          <a:bodyPr vert="horz" lIns="91384" tIns="45691" rIns="91384" bIns="45691" rtlCol="0"/>
          <a:lstStyle>
            <a:lvl1pPr algn="r">
              <a:defRPr sz="1200"/>
            </a:lvl1pPr>
          </a:lstStyle>
          <a:p>
            <a:fld id="{DC0E5726-BCFA-46A2-9BDA-65EB72318172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8938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4" tIns="45691" rIns="91384" bIns="4569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833" y="3271388"/>
            <a:ext cx="7942579" cy="2676585"/>
          </a:xfrm>
          <a:prstGeom prst="rect">
            <a:avLst/>
          </a:prstGeom>
        </p:spPr>
        <p:txBody>
          <a:bodyPr vert="horz" lIns="91384" tIns="45691" rIns="91384" bIns="4569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6" y="6456616"/>
            <a:ext cx="4302231" cy="341062"/>
          </a:xfrm>
          <a:prstGeom prst="rect">
            <a:avLst/>
          </a:prstGeom>
        </p:spPr>
        <p:txBody>
          <a:bodyPr vert="horz" lIns="91384" tIns="45691" rIns="91384" bIns="4569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702" y="6456616"/>
            <a:ext cx="4302231" cy="341062"/>
          </a:xfrm>
          <a:prstGeom prst="rect">
            <a:avLst/>
          </a:prstGeom>
        </p:spPr>
        <p:txBody>
          <a:bodyPr vert="horz" lIns="91384" tIns="45691" rIns="91384" bIns="45691" rtlCol="0" anchor="b"/>
          <a:lstStyle>
            <a:lvl1pPr algn="r">
              <a:defRPr sz="1200"/>
            </a:lvl1pPr>
          </a:lstStyle>
          <a:p>
            <a:fld id="{27A63244-9818-4B16-8A5D-FABC4390D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41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71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574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603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486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182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114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718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955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278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120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895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956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0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834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254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08BB1-A686-440C-BCE6-37CB7C451C7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513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6654" y="1475217"/>
            <a:ext cx="10501745" cy="2659129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4400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ОБ УЧАСТИИ ОРГАНОВ ГОСПОЖНАДЗОРА </a:t>
            </a:r>
            <a:br>
              <a:rPr lang="ru-RU" sz="4400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</a:br>
            <a:r>
              <a:rPr lang="ru-RU" sz="4400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В МЕРОПРИЯТИЯХ ПО ОЦЕНКЕ ГОТОВНОСТИ ОБРАЗОВАТЕЛЬНЫХ ОРГАНИЗАЦИЙ КРАЯ</a:t>
            </a:r>
            <a:br>
              <a:rPr lang="ru-RU" sz="4400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</a:br>
            <a:r>
              <a:rPr lang="ru-RU" sz="4400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К НОВОМУ 2023/2024 УЧЕБНОМУ ГОДУ</a:t>
            </a:r>
            <a:endParaRPr lang="ru-RU" sz="4400" dirty="0">
              <a:solidFill>
                <a:srgbClr val="002060"/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1095983" y="4229880"/>
            <a:ext cx="10080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1099127" y="4325415"/>
            <a:ext cx="10080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938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8929" y="2253625"/>
            <a:ext cx="10515600" cy="737849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75000"/>
              </a:lnSpc>
            </a:pPr>
            <a:r>
              <a:rPr lang="ru-RU" sz="2800" dirty="0" smtClean="0"/>
              <a:t>По инициативе Главного управления МЧС России по Хабаровскому краю дополнен новым пунктом:</a:t>
            </a:r>
            <a:endParaRPr lang="ru-RU" sz="2800" dirty="0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flipV="1">
            <a:off x="852529" y="1881879"/>
            <a:ext cx="10512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852529" y="1955223"/>
            <a:ext cx="10512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1"/>
          <p:cNvSpPr txBox="1">
            <a:spLocks/>
          </p:cNvSpPr>
          <p:nvPr/>
        </p:nvSpPr>
        <p:spPr>
          <a:xfrm>
            <a:off x="852528" y="361806"/>
            <a:ext cx="11487253" cy="1685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75000"/>
              </a:lnSpc>
              <a:spcBef>
                <a:spcPct val="0"/>
              </a:spcBef>
              <a:buNone/>
              <a:defRPr sz="3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/>
              <a:t>ПРОЕКТ РАСПОРЯЖЕНИЯ ГУБЕРНАТОРА ХАБАРОВСКОГО КРАЯ </a:t>
            </a:r>
            <a:br>
              <a:rPr lang="ru-RU" sz="2800" dirty="0" smtClean="0"/>
            </a:br>
            <a:r>
              <a:rPr lang="ru-RU" sz="2800" dirty="0" smtClean="0"/>
              <a:t>"ОБ ОЦЕНКЕ ГОТОВНОСТИ МУНИЦИПАЛЬНЫХ ОБРАЗОВАТЕЛЬНЫХ </a:t>
            </a:r>
          </a:p>
          <a:p>
            <a:r>
              <a:rPr lang="ru-RU" sz="2800" dirty="0" smtClean="0"/>
              <a:t>ОРГАНИЗАЦИЙ ХАБАРОВСКОГО КРАЯ К НОВОМУ 2023/2024 УЧЕБНОМУ ГОДУ"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848929" y="3086754"/>
            <a:ext cx="103640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"Рекомендовать главам городских округов и муниципальных районов края оказать содействие территориальным отделам надзорной деятельности и профилактической работы в организации профилактики рисков причинения вреда (ущерба) охраняемым законом ценностям в области пожарной безопасности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(ПРОФИЛАКТИЧЕСКИЕ ВИЗИТЫ) </a:t>
            </a:r>
            <a:r>
              <a:rPr lang="ru-RU" sz="2400" dirty="0" smtClean="0"/>
              <a:t>в образовательных организациях в ходе комиссионной оценки готовности муниципальных организаций к новому 2023/2024 учебному году"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3902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8929" y="1354197"/>
            <a:ext cx="4599371" cy="1460188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75000"/>
              </a:lnSpc>
            </a:pPr>
            <a:r>
              <a:rPr lang="ru-RU" sz="2400" dirty="0" smtClean="0"/>
              <a:t>Федеральный </a:t>
            </a:r>
            <a:r>
              <a:rPr lang="ru-RU" sz="2400" dirty="0"/>
              <a:t>закон от 31.07.2020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№ </a:t>
            </a:r>
            <a:r>
              <a:rPr lang="ru-RU" sz="2400" dirty="0"/>
              <a:t>248-ФЗ "О государственном контроле (надзоре) </a:t>
            </a:r>
            <a:r>
              <a:rPr lang="ru-RU" sz="2400" dirty="0" smtClean="0"/>
              <a:t>и </a:t>
            </a:r>
            <a:r>
              <a:rPr lang="ru-RU" sz="2400" dirty="0"/>
              <a:t>муниципальном контроле в Российской Федерации"</a:t>
            </a: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flipV="1">
            <a:off x="852529" y="1170683"/>
            <a:ext cx="10512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852529" y="1244027"/>
            <a:ext cx="10512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1"/>
          <p:cNvSpPr txBox="1">
            <a:spLocks/>
          </p:cNvSpPr>
          <p:nvPr/>
        </p:nvSpPr>
        <p:spPr>
          <a:xfrm>
            <a:off x="852528" y="361807"/>
            <a:ext cx="10512001" cy="8666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75000"/>
              </a:lnSpc>
              <a:spcBef>
                <a:spcPct val="0"/>
              </a:spcBef>
              <a:buNone/>
              <a:defRPr sz="3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/>
              <a:t>ОСНОВАНИЯ ДЛЯ ПРОВЕДЕНИЯ ПРОФИЛАКТИЧЕСКИХ ВИЗИТОВ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848929" y="2887729"/>
            <a:ext cx="4599371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п. 4 ст. 52</a:t>
            </a:r>
          </a:p>
          <a:p>
            <a:pPr>
              <a:lnSpc>
                <a:spcPct val="75000"/>
              </a:lnSpc>
            </a:pPr>
            <a:r>
              <a:rPr lang="ru-RU" sz="2400" dirty="0"/>
              <a:t>Проведение </a:t>
            </a:r>
            <a:r>
              <a:rPr lang="ru-RU" sz="2400" dirty="0" smtClean="0"/>
              <a:t>обязательных профилактических </a:t>
            </a:r>
            <a:r>
              <a:rPr lang="ru-RU" sz="2400" dirty="0"/>
              <a:t>визитов должно быть предусмотрено </a:t>
            </a:r>
            <a:r>
              <a:rPr lang="ru-RU" sz="2400" dirty="0" smtClean="0"/>
              <a:t>в </a:t>
            </a:r>
            <a:r>
              <a:rPr lang="ru-RU" sz="2400" dirty="0"/>
              <a:t>отношении контролируемых лиц,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приступающих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к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осуществлению деятельности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/>
              <a:t>в </a:t>
            </a:r>
            <a:r>
              <a:rPr lang="ru-RU" sz="2400" dirty="0"/>
              <a:t>определенной сфере, а также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 </a:t>
            </a:r>
            <a:r>
              <a:rPr lang="ru-RU" sz="2400" dirty="0"/>
              <a:t>отношении объектов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контроля, отнесенных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к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категориям чрезвычайно высокого, высокого и значительного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риска</a:t>
            </a:r>
            <a:endParaRPr lang="ru-RU" sz="24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560051" y="1354197"/>
            <a:ext cx="5012698" cy="14601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75000"/>
              </a:lnSpc>
              <a:spcBef>
                <a:spcPct val="0"/>
              </a:spcBef>
              <a:buNone/>
              <a:defRPr sz="2400"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Положение о федеральном государственном пожарном надзоре,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утвержденное </a:t>
            </a:r>
            <a:r>
              <a:rPr lang="ru-RU" dirty="0"/>
              <a:t>постановлением Правительства РФ от 12.04.2012 № 290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60052" y="2924554"/>
            <a:ext cx="6631948" cy="3731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z="2200" dirty="0" smtClean="0"/>
              <a:t>п</a:t>
            </a:r>
            <a:r>
              <a:rPr lang="ru-RU" sz="2200" dirty="0"/>
              <a:t>. 47</a:t>
            </a:r>
          </a:p>
          <a:p>
            <a:pPr>
              <a:lnSpc>
                <a:spcPct val="75000"/>
              </a:lnSpc>
            </a:pPr>
            <a:r>
              <a:rPr lang="ru-RU" sz="2200" dirty="0">
                <a:solidFill>
                  <a:schemeClr val="tx1"/>
                </a:solidFill>
              </a:rPr>
              <a:t>Проведение обязательных профилактических визитов предусматривается в отношении объектов надзора, отнесенных к категориям чрезвычайно высокого, </a:t>
            </a: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высокого </a:t>
            </a:r>
            <a:r>
              <a:rPr lang="ru-RU" sz="2200" dirty="0">
                <a:solidFill>
                  <a:schemeClr val="tx1"/>
                </a:solidFill>
              </a:rPr>
              <a:t>и значительного риска, а также в отношении </a:t>
            </a:r>
            <a:r>
              <a:rPr lang="ru-RU" sz="2200" dirty="0"/>
              <a:t>объектов, на которых осуществляется деятельность в сфере дошкольного и общего образования, детских лагерей, </a:t>
            </a:r>
            <a:r>
              <a:rPr lang="ru-RU" sz="2200" dirty="0">
                <a:solidFill>
                  <a:schemeClr val="tx1"/>
                </a:solidFill>
              </a:rPr>
              <a:t>предоставление социальных услуг с обеспечением проживания, оказание стационарной и санаторно-курортной медицинской помощи вне зависимости </a:t>
            </a: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от </a:t>
            </a:r>
            <a:r>
              <a:rPr lang="ru-RU" sz="2200" dirty="0">
                <a:solidFill>
                  <a:schemeClr val="tx1"/>
                </a:solidFill>
              </a:rPr>
              <a:t>присвоенной категории риска </a:t>
            </a:r>
            <a:r>
              <a:rPr lang="ru-RU" sz="2200" dirty="0"/>
              <a:t>не позднее </a:t>
            </a:r>
            <a:r>
              <a:rPr lang="ru-RU" sz="2200" dirty="0" smtClean="0"/>
              <a:t>чем</a:t>
            </a:r>
            <a:br>
              <a:rPr lang="ru-RU" sz="2200" dirty="0" smtClean="0"/>
            </a:br>
            <a:r>
              <a:rPr lang="ru-RU" sz="2200" dirty="0" smtClean="0"/>
              <a:t>в </a:t>
            </a:r>
            <a:r>
              <a:rPr lang="ru-RU" sz="2200" dirty="0"/>
              <a:t>течение одного года с даты получения информации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о </a:t>
            </a:r>
            <a:r>
              <a:rPr lang="ru-RU" sz="2200" dirty="0"/>
              <a:t>начале осуществления их деятельности либо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вводе </a:t>
            </a:r>
            <a:r>
              <a:rPr lang="ru-RU" sz="2200" dirty="0"/>
              <a:t>объекта в </a:t>
            </a:r>
            <a:r>
              <a:rPr lang="ru-RU" sz="2200" dirty="0" smtClean="0"/>
              <a:t>эксплуатацию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98406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Прямая соединительная линия 44"/>
          <p:cNvCxnSpPr/>
          <p:nvPr/>
        </p:nvCxnSpPr>
        <p:spPr>
          <a:xfrm flipV="1">
            <a:off x="852529" y="1170683"/>
            <a:ext cx="10512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852529" y="1244027"/>
            <a:ext cx="10512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1"/>
          <p:cNvSpPr txBox="1">
            <a:spLocks/>
          </p:cNvSpPr>
          <p:nvPr/>
        </p:nvSpPr>
        <p:spPr>
          <a:xfrm>
            <a:off x="852528" y="361807"/>
            <a:ext cx="10512001" cy="8666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75000"/>
              </a:lnSpc>
              <a:spcBef>
                <a:spcPct val="0"/>
              </a:spcBef>
              <a:buNone/>
              <a:defRPr sz="3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/>
              <a:t>ПОРЯДОК ПРОВЕДЕНИЯ ПРОФИЛАКТИЧЕСКИХ ВИЗИТОВ</a:t>
            </a:r>
            <a:endParaRPr lang="ru-RU" sz="2800" dirty="0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48929" y="1259619"/>
            <a:ext cx="10515600" cy="1731856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75000"/>
              </a:lnSpc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ПРОВОДЯТСЯ В ФОРМЕ:</a:t>
            </a:r>
            <a:b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dirty="0" smtClean="0"/>
              <a:t>- </a:t>
            </a:r>
            <a:r>
              <a:rPr lang="ru-RU" sz="2800" dirty="0"/>
              <a:t>профилактической беседы по месту осуществления деятельности</a:t>
            </a:r>
            <a:br>
              <a:rPr lang="ru-RU" sz="2800" dirty="0"/>
            </a:br>
            <a:r>
              <a:rPr lang="ru-RU" sz="2800" dirty="0"/>
              <a:t>- путем использования видео-конференц-связи (для отдаленных населенных пунктов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48929" y="2991475"/>
            <a:ext cx="10771571" cy="694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ru-RU" sz="2600" dirty="0"/>
              <a:t>Организация уведомляется 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</a:rPr>
              <a:t>не позднее чем за 5 рабочих </a:t>
            </a:r>
            <a:r>
              <a:rPr lang="ru-RU" sz="2600" dirty="0"/>
              <a:t>дней до даты проведения визита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48929" y="3692876"/>
            <a:ext cx="10515600" cy="694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ru-RU" sz="2600" dirty="0"/>
              <a:t>Организация вправе уведомить территориальное подразделение МЧС 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</a:rPr>
              <a:t>об отказе не позднее чем за 3 рабочих </a:t>
            </a:r>
            <a:r>
              <a:rPr lang="ru-RU" sz="2600" dirty="0"/>
              <a:t>дня до даты проведения визита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48927" y="4615225"/>
            <a:ext cx="10771571" cy="394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ru-RU" sz="2600" dirty="0"/>
              <a:t>Срок проведения визита 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</a:rPr>
              <a:t>не может превышать 1 рабочий </a:t>
            </a:r>
            <a:r>
              <a:rPr lang="ru-RU" sz="2600" dirty="0"/>
              <a:t>день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48927" y="5181598"/>
            <a:ext cx="10771571" cy="1294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ru-RU" sz="2600" dirty="0"/>
              <a:t>В течение 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</a:rPr>
              <a:t>5 рабочих дней </a:t>
            </a:r>
            <a:r>
              <a:rPr lang="ru-RU" sz="2600" dirty="0"/>
              <a:t>с даты проведения организации вручается под роспись (направляется в установленном порядке) 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</a:rPr>
              <a:t>экземпляр листа профилактической беседы</a:t>
            </a:r>
            <a:r>
              <a:rPr lang="ru-RU" sz="2600" dirty="0"/>
              <a:t>, содержащий информацию, доведенную руководителю организации </a:t>
            </a:r>
            <a:endParaRPr lang="ru-RU" sz="2600" dirty="0" smtClean="0"/>
          </a:p>
          <a:p>
            <a:pPr>
              <a:lnSpc>
                <a:spcPct val="75000"/>
              </a:lnSpc>
            </a:pPr>
            <a:r>
              <a:rPr lang="ru-RU" sz="2600" dirty="0" smtClean="0"/>
              <a:t>в </a:t>
            </a:r>
            <a:r>
              <a:rPr lang="ru-RU" sz="2600" dirty="0"/>
              <a:t>ходе визита</a:t>
            </a:r>
          </a:p>
        </p:txBody>
      </p:sp>
    </p:spTree>
    <p:extLst>
      <p:ext uri="{BB962C8B-B14F-4D97-AF65-F5344CB8AC3E}">
        <p14:creationId xmlns:p14="http://schemas.microsoft.com/office/powerpoint/2010/main" val="425312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Прямая соединительная линия 44"/>
          <p:cNvCxnSpPr/>
          <p:nvPr/>
        </p:nvCxnSpPr>
        <p:spPr>
          <a:xfrm flipV="1">
            <a:off x="852529" y="1170683"/>
            <a:ext cx="10512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852529" y="1244027"/>
            <a:ext cx="10512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1"/>
          <p:cNvSpPr txBox="1">
            <a:spLocks/>
          </p:cNvSpPr>
          <p:nvPr/>
        </p:nvSpPr>
        <p:spPr>
          <a:xfrm>
            <a:off x="852528" y="361807"/>
            <a:ext cx="10512001" cy="8666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75000"/>
              </a:lnSpc>
              <a:spcBef>
                <a:spcPct val="0"/>
              </a:spcBef>
              <a:buNone/>
              <a:defRPr sz="3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/>
              <a:t>РЕЗУЛЬТАТ ПРОВЕДЕНИЯ ПРОФИЛАКТИЧЕСКИХ ВИЗИТОВ</a:t>
            </a:r>
            <a:endParaRPr lang="ru-RU" sz="2800" dirty="0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48927" y="1456622"/>
            <a:ext cx="10943023" cy="1011915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75000"/>
              </a:lnSpc>
            </a:pPr>
            <a:r>
              <a:rPr lang="ru-RU" sz="2800" dirty="0" smtClean="0"/>
              <a:t>При </a:t>
            </a:r>
            <a:r>
              <a:rPr lang="ru-RU" sz="2800" dirty="0"/>
              <a:t>проведении профилактического визита организациям </a:t>
            </a:r>
            <a:r>
              <a:rPr lang="ru-RU" sz="2800" dirty="0">
                <a:solidFill>
                  <a:srgbClr val="FF0000"/>
                </a:solidFill>
              </a:rPr>
              <a:t>не могут выдаваться предписания </a:t>
            </a:r>
            <a:r>
              <a:rPr lang="ru-RU" sz="2800" dirty="0"/>
              <a:t>об устранении нарушений обязательных требований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48927" y="2664633"/>
            <a:ext cx="10771571" cy="740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ru-RU" sz="2800" dirty="0"/>
              <a:t>Разъяснения, полученные организацией в ходе профилактического визита, носят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рекомендательный характер</a:t>
            </a:r>
            <a:endParaRPr lang="ru-RU" sz="2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8929" y="3692876"/>
            <a:ext cx="10515600" cy="2356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ru-RU" sz="2800" dirty="0"/>
              <a:t>В случае, если при проведении профилактического визита установлено, что объекты контроля представляют </a:t>
            </a:r>
            <a:r>
              <a:rPr lang="ru-RU" sz="2800" dirty="0">
                <a:solidFill>
                  <a:srgbClr val="FF0000"/>
                </a:solidFill>
              </a:rPr>
              <a:t>явную непосредственную угрозу </a:t>
            </a:r>
            <a:r>
              <a:rPr lang="ru-RU" sz="2800" dirty="0"/>
              <a:t>причинения вреда (ущерба) охраняемым законом ценностям или такой вред (ущерб) причинен, </a:t>
            </a:r>
            <a:r>
              <a:rPr lang="ru-RU" sz="2800" dirty="0">
                <a:solidFill>
                  <a:srgbClr val="FF0000"/>
                </a:solidFill>
              </a:rPr>
              <a:t>инспектор незамедлительно направляет информацию об этом уполномоченному должностному лицу контрольного (надзорного) органа для принятия решения о проведении контрольных (надзорных) мероприятий</a:t>
            </a:r>
            <a:endParaRPr lang="ru-RU" sz="2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40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вгустовка_2021">
      <a:dk1>
        <a:srgbClr val="004270"/>
      </a:dk1>
      <a:lt1>
        <a:srgbClr val="FFFFFF"/>
      </a:lt1>
      <a:dk2>
        <a:srgbClr val="0E9650"/>
      </a:dk2>
      <a:lt2>
        <a:srgbClr val="CCFFFF"/>
      </a:lt2>
      <a:accent1>
        <a:srgbClr val="55B847"/>
      </a:accent1>
      <a:accent2>
        <a:srgbClr val="01CBDF"/>
      </a:accent2>
      <a:accent3>
        <a:srgbClr val="3EC5E7"/>
      </a:accent3>
      <a:accent4>
        <a:srgbClr val="FF5050"/>
      </a:accent4>
      <a:accent5>
        <a:srgbClr val="0099FF"/>
      </a:accent5>
      <a:accent6>
        <a:srgbClr val="FFCC00"/>
      </a:accent6>
      <a:hlink>
        <a:srgbClr val="6B9F25"/>
      </a:hlink>
      <a:folHlink>
        <a:srgbClr val="CCEAFF"/>
      </a:folHlink>
    </a:clrScheme>
    <a:fontScheme name="Другая 1">
      <a:majorFont>
        <a:latin typeface="Franklin Gothic Medium Cond"/>
        <a:ea typeface=""/>
        <a:cs typeface=""/>
      </a:majorFont>
      <a:minorFont>
        <a:latin typeface="Franklin Gothic Medium C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8916</TotalTime>
  <Words>302</Words>
  <Application>Microsoft Office PowerPoint</Application>
  <PresentationFormat>Широкоэкранный</PresentationFormat>
  <Paragraphs>27</Paragraphs>
  <Slides>5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Franklin Gothic Medium Cond</vt:lpstr>
      <vt:lpstr>Тема Office</vt:lpstr>
      <vt:lpstr>ОБ УЧАСТИИ ОРГАНОВ ГОСПОЖНАДЗОРА  В МЕРОПРИЯТИЯХ ПО ОЦЕНКЕ ГОТОВНОСТИ ОБРАЗОВАТЕЛЬНЫХ ОРГАНИЗАЦИЙ КРАЯ К НОВОМУ 2023/2024 УЧЕБНОМУ ГОДУ</vt:lpstr>
      <vt:lpstr>По инициативе Главного управления МЧС России по Хабаровскому краю дополнен новым пунктом:</vt:lpstr>
      <vt:lpstr>Федеральный закон от 31.07.2020  № 248-ФЗ "О государственном контроле (надзоре) и муниципальном контроле в Российской Федерации"</vt:lpstr>
      <vt:lpstr>ПРОВОДЯТСЯ В ФОРМЕ: - профилактической беседы по месту осуществления деятельности - путем использования видео-конференц-связи (для отдаленных населенных пунктов)</vt:lpstr>
      <vt:lpstr>При проведении профилактического визита организациям не могут выдаваться предписания об устранении нарушений обязательных требований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Игоревна Мерзлякова</dc:creator>
  <cp:lastModifiedBy>Юлия Александровна Ярошенко</cp:lastModifiedBy>
  <cp:revision>665</cp:revision>
  <cp:lastPrinted>2023-03-23T00:27:28Z</cp:lastPrinted>
  <dcterms:created xsi:type="dcterms:W3CDTF">2021-11-10T04:50:57Z</dcterms:created>
  <dcterms:modified xsi:type="dcterms:W3CDTF">2023-04-05T06:13:58Z</dcterms:modified>
</cp:coreProperties>
</file>