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91" r:id="rId3"/>
    <p:sldId id="492" r:id="rId4"/>
    <p:sldId id="496" r:id="rId5"/>
    <p:sldId id="489" r:id="rId6"/>
    <p:sldId id="490" r:id="rId7"/>
    <p:sldId id="457" r:id="rId8"/>
    <p:sldId id="458" r:id="rId9"/>
    <p:sldId id="494" r:id="rId10"/>
    <p:sldId id="495" r:id="rId11"/>
    <p:sldId id="459" r:id="rId12"/>
    <p:sldId id="482" r:id="rId13"/>
    <p:sldId id="483" r:id="rId14"/>
    <p:sldId id="485" r:id="rId15"/>
    <p:sldId id="486" r:id="rId16"/>
    <p:sldId id="487" r:id="rId17"/>
    <p:sldId id="488" r:id="rId18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9"/>
    <a:srgbClr val="FF9900"/>
    <a:srgbClr val="F94917"/>
    <a:srgbClr val="FFB03B"/>
    <a:srgbClr val="000000"/>
    <a:srgbClr val="01A4B7"/>
    <a:srgbClr val="01CFE5"/>
    <a:srgbClr val="62BCDF"/>
    <a:srgbClr val="FF960D"/>
    <a:srgbClr val="FC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7" autoAdjust="0"/>
    <p:restoredTop sz="92865" autoAdjust="0"/>
  </p:normalViewPr>
  <p:slideViewPr>
    <p:cSldViewPr snapToGrid="0">
      <p:cViewPr varScale="1">
        <p:scale>
          <a:sx n="82" d="100"/>
          <a:sy n="82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302231" cy="341064"/>
          </a:xfrm>
          <a:prstGeom prst="rect">
            <a:avLst/>
          </a:prstGeom>
        </p:spPr>
        <p:txBody>
          <a:bodyPr vert="horz" lIns="91384" tIns="45691" rIns="91384" bIns="456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702" y="5"/>
            <a:ext cx="4302231" cy="341064"/>
          </a:xfrm>
          <a:prstGeom prst="rect">
            <a:avLst/>
          </a:prstGeom>
        </p:spPr>
        <p:txBody>
          <a:bodyPr vert="horz" lIns="91384" tIns="45691" rIns="91384" bIns="45691" rtlCol="0"/>
          <a:lstStyle>
            <a:lvl1pPr algn="r">
              <a:defRPr sz="1200"/>
            </a:lvl1pPr>
          </a:lstStyle>
          <a:p>
            <a:fld id="{DCAF9DE2-A4A3-4E0A-80F8-BA4FCC1245B0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6456616"/>
            <a:ext cx="4302231" cy="341062"/>
          </a:xfrm>
          <a:prstGeom prst="rect">
            <a:avLst/>
          </a:prstGeom>
        </p:spPr>
        <p:txBody>
          <a:bodyPr vert="horz" lIns="91384" tIns="45691" rIns="91384" bIns="456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702" y="6456616"/>
            <a:ext cx="4302231" cy="341062"/>
          </a:xfrm>
          <a:prstGeom prst="rect">
            <a:avLst/>
          </a:prstGeom>
        </p:spPr>
        <p:txBody>
          <a:bodyPr vert="horz" lIns="91384" tIns="45691" rIns="91384" bIns="45691" rtlCol="0" anchor="b"/>
          <a:lstStyle>
            <a:lvl1pPr algn="r">
              <a:defRPr sz="1200"/>
            </a:lvl1pPr>
          </a:lstStyle>
          <a:p>
            <a:fld id="{87F6D1B5-6CB7-43E3-A8B4-C3927BD78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10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5"/>
            <a:ext cx="4302231" cy="341064"/>
          </a:xfrm>
          <a:prstGeom prst="rect">
            <a:avLst/>
          </a:prstGeom>
        </p:spPr>
        <p:txBody>
          <a:bodyPr vert="horz" lIns="91384" tIns="45691" rIns="91384" bIns="456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5"/>
            <a:ext cx="4302231" cy="341064"/>
          </a:xfrm>
          <a:prstGeom prst="rect">
            <a:avLst/>
          </a:prstGeom>
        </p:spPr>
        <p:txBody>
          <a:bodyPr vert="horz" lIns="91384" tIns="45691" rIns="91384" bIns="45691" rtlCol="0"/>
          <a:lstStyle>
            <a:lvl1pPr algn="r">
              <a:defRPr sz="1200"/>
            </a:lvl1pPr>
          </a:lstStyle>
          <a:p>
            <a:fld id="{DC0E5726-BCFA-46A2-9BDA-65EB723181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91" rIns="91384" bIns="456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33" y="3271388"/>
            <a:ext cx="7942579" cy="2676585"/>
          </a:xfrm>
          <a:prstGeom prst="rect">
            <a:avLst/>
          </a:prstGeom>
        </p:spPr>
        <p:txBody>
          <a:bodyPr vert="horz" lIns="91384" tIns="45691" rIns="91384" bIns="456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6"/>
            <a:ext cx="4302231" cy="341062"/>
          </a:xfrm>
          <a:prstGeom prst="rect">
            <a:avLst/>
          </a:prstGeom>
        </p:spPr>
        <p:txBody>
          <a:bodyPr vert="horz" lIns="91384" tIns="45691" rIns="91384" bIns="456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6"/>
            <a:ext cx="4302231" cy="341062"/>
          </a:xfrm>
          <a:prstGeom prst="rect">
            <a:avLst/>
          </a:prstGeom>
        </p:spPr>
        <p:txBody>
          <a:bodyPr vert="horz" lIns="91384" tIns="45691" rIns="91384" bIns="45691" rtlCol="0" anchor="b"/>
          <a:lstStyle>
            <a:lvl1pPr algn="r">
              <a:defRPr sz="1200"/>
            </a:lvl1pPr>
          </a:lstStyle>
          <a:p>
            <a:fld id="{27A63244-9818-4B16-8A5D-FABC4390D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14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33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76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88063" cy="3424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79650" y="8671037"/>
            <a:ext cx="2968003" cy="456454"/>
          </a:xfrm>
          <a:prstGeom prst="rect">
            <a:avLst/>
          </a:prstGeom>
        </p:spPr>
        <p:txBody>
          <a:bodyPr/>
          <a:lstStyle/>
          <a:p>
            <a:fld id="{B68D2766-C49B-4C1A-9FEE-6F146754B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06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33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88063" cy="3424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79650" y="8671037"/>
            <a:ext cx="2968003" cy="456454"/>
          </a:xfrm>
          <a:prstGeom prst="rect">
            <a:avLst/>
          </a:prstGeom>
        </p:spPr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4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88063" cy="3424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79650" y="8671037"/>
            <a:ext cx="2968003" cy="456454"/>
          </a:xfrm>
          <a:prstGeom prst="rect">
            <a:avLst/>
          </a:prstGeom>
        </p:spPr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8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3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2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5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31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3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82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1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5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7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2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9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5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3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8BB1-A686-440C-BCE6-37CB7C451C7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0010-07F9-45BF-B9A2-817934F50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654" y="1475217"/>
            <a:ext cx="10501745" cy="2659129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Franklin Gothic Medium Cond" panose="020B0606030402020204" pitchFamily="34" charset="0"/>
              </a:rPr>
              <a:t>ОБ ИСПОЛЬЗОВАНИИ ИНФОРМЦИОННЫХ СИСТЕМ В ОБРАЗОВАТЕЛЬНЫХ ОРГАНИЗАЦИЯХ</a:t>
            </a:r>
            <a:endParaRPr lang="ru-RU" sz="4400" dirty="0">
              <a:solidFill>
                <a:srgbClr val="002060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095983" y="4229880"/>
            <a:ext cx="1008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099127" y="4325415"/>
            <a:ext cx="1008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178" y="0"/>
            <a:ext cx="9083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2000" cy="817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8200" y="365125"/>
            <a:ext cx="4969004" cy="817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0795" y="446989"/>
            <a:ext cx="10739241" cy="83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МОНИТОРИНГ ПОДКЛЮЧЕНИЯ К ПЛАТФОРМЕ СФЕРУМ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838200" y="1226959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38200" y="1314744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052"/>
          <a:stretch/>
        </p:blipFill>
        <p:spPr>
          <a:xfrm>
            <a:off x="838200" y="1361902"/>
            <a:ext cx="11353800" cy="54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95"/>
            <a:ext cx="12192000" cy="67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9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2000" cy="817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8200" y="365125"/>
            <a:ext cx="4969004" cy="817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0795" y="465461"/>
            <a:ext cx="10739241" cy="83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ru-RU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УЧРЕЖДЕНИЯ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НЕ</a:t>
            </a: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ЗАРЕГИСТРИРОВАННЫЕ 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 ПЛАТФОРМЕ СФЕРУМ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838200" y="1420919"/>
            <a:ext cx="540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38200" y="1508704"/>
            <a:ext cx="540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838200" y="3500145"/>
          <a:ext cx="4167907" cy="652272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167907"/>
              </a:tblGrid>
              <a:tr h="10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Охотский</a:t>
                      </a:r>
                      <a:r>
                        <a:rPr lang="ru-RU" sz="2000" b="0" baseline="0" dirty="0" smtClean="0">
                          <a:effectLst/>
                        </a:rPr>
                        <a:t> </a:t>
                      </a:r>
                      <a:r>
                        <a:rPr lang="ru-RU" sz="2000" b="0" dirty="0" smtClean="0">
                          <a:effectLst/>
                        </a:rPr>
                        <a:t>район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  <a:tr h="10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    МКОУ В(С)Ш </a:t>
                      </a:r>
                      <a:r>
                        <a:rPr lang="ru-RU" sz="2000" b="0" dirty="0" err="1">
                          <a:effectLst/>
                        </a:rPr>
                        <a:t>р.п</a:t>
                      </a:r>
                      <a:r>
                        <a:rPr lang="ru-RU" sz="2000" b="0" dirty="0">
                          <a:effectLst/>
                        </a:rPr>
                        <a:t>. Охотск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/>
          </p:nvPr>
        </p:nvGraphicFramePr>
        <p:xfrm>
          <a:off x="6022110" y="1997481"/>
          <a:ext cx="4553526" cy="215493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553526"/>
              </a:tblGrid>
              <a:tr h="10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Хабаровский район</a:t>
                      </a:r>
                      <a:endParaRPr lang="ru-RU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  <a:tr h="1090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    </a:t>
                      </a:r>
                      <a:r>
                        <a:rPr lang="ru-RU" sz="2000" b="0" dirty="0" smtClean="0">
                          <a:effectLst/>
                        </a:rPr>
                        <a:t>1. Вечерняя </a:t>
                      </a:r>
                      <a:r>
                        <a:rPr lang="ru-RU" sz="2000" b="0" dirty="0">
                          <a:effectLst/>
                        </a:rPr>
                        <a:t>школа </a:t>
                      </a:r>
                      <a:r>
                        <a:rPr lang="ru-RU" sz="2000" b="0" dirty="0" err="1">
                          <a:effectLst/>
                        </a:rPr>
                        <a:t>с.Тополево</a:t>
                      </a:r>
                      <a:endParaRPr lang="ru-RU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  <a:tr h="1090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    </a:t>
                      </a:r>
                      <a:r>
                        <a:rPr lang="ru-RU" sz="2000" b="0" dirty="0" smtClean="0">
                          <a:effectLst/>
                        </a:rPr>
                        <a:t>2. МБОУ </a:t>
                      </a:r>
                      <a:r>
                        <a:rPr lang="ru-RU" sz="2000" b="0" dirty="0">
                          <a:effectLst/>
                        </a:rPr>
                        <a:t>СОШ </a:t>
                      </a:r>
                      <a:r>
                        <a:rPr lang="ru-RU" sz="2000" b="0" dirty="0" smtClean="0">
                          <a:effectLst/>
                        </a:rPr>
                        <a:t>с. Восточное</a:t>
                      </a:r>
                      <a:endParaRPr lang="ru-RU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  <a:tr h="1090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    </a:t>
                      </a:r>
                      <a:r>
                        <a:rPr lang="ru-RU" sz="2000" b="0" dirty="0" smtClean="0">
                          <a:effectLst/>
                        </a:rPr>
                        <a:t>3. МКОУ </a:t>
                      </a:r>
                      <a:r>
                        <a:rPr lang="ru-RU" sz="2000" b="0" dirty="0">
                          <a:effectLst/>
                        </a:rPr>
                        <a:t>ВШ №12  с. Заозерное</a:t>
                      </a:r>
                      <a:endParaRPr lang="ru-RU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  <a:tr h="1090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    </a:t>
                      </a:r>
                      <a:r>
                        <a:rPr lang="ru-RU" sz="2000" b="0" dirty="0" smtClean="0">
                          <a:effectLst/>
                        </a:rPr>
                        <a:t>4. МКОУ </a:t>
                      </a:r>
                      <a:r>
                        <a:rPr lang="ru-RU" sz="2000" b="0" dirty="0">
                          <a:effectLst/>
                        </a:rPr>
                        <a:t>НОШ с. Федоровка</a:t>
                      </a:r>
                      <a:endParaRPr lang="ru-RU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  <a:tr h="1090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    </a:t>
                      </a:r>
                      <a:r>
                        <a:rPr lang="ru-RU" sz="2000" b="0" dirty="0" smtClean="0">
                          <a:effectLst/>
                        </a:rPr>
                        <a:t>5. МКОУ </a:t>
                      </a:r>
                      <a:r>
                        <a:rPr lang="ru-RU" sz="2000" b="0" dirty="0">
                          <a:effectLst/>
                        </a:rPr>
                        <a:t>НШ ДС </a:t>
                      </a:r>
                      <a:r>
                        <a:rPr lang="ru-RU" sz="2000" b="0" dirty="0" smtClean="0">
                          <a:effectLst/>
                        </a:rPr>
                        <a:t>с. Улика-Национальное</a:t>
                      </a:r>
                      <a:endParaRPr lang="ru-RU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  <a:tr h="1090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    </a:t>
                      </a:r>
                      <a:r>
                        <a:rPr lang="ru-RU" sz="2000" b="0" dirty="0" smtClean="0">
                          <a:effectLst/>
                        </a:rPr>
                        <a:t>6. МКОУ </a:t>
                      </a:r>
                      <a:r>
                        <a:rPr lang="ru-RU" sz="2000" b="0" dirty="0">
                          <a:effectLst/>
                        </a:rPr>
                        <a:t>ООШ </a:t>
                      </a:r>
                      <a:r>
                        <a:rPr lang="ru-RU" sz="2000" b="0" dirty="0" smtClean="0">
                          <a:effectLst/>
                        </a:rPr>
                        <a:t>п. </a:t>
                      </a:r>
                      <a:r>
                        <a:rPr lang="ru-RU" sz="2000" b="0" dirty="0" err="1" smtClean="0">
                          <a:effectLst/>
                        </a:rPr>
                        <a:t>Догордон</a:t>
                      </a:r>
                      <a:endParaRPr lang="ru-RU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38200" y="1997481"/>
          <a:ext cx="4167908" cy="97840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167908"/>
              </a:tblGrid>
              <a:tr h="196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Николаевский район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  <a:tr h="10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    МБОУ НШ ДС </a:t>
                      </a:r>
                      <a:r>
                        <a:rPr lang="ru-RU" sz="2000" b="0" dirty="0" err="1">
                          <a:effectLst/>
                        </a:rPr>
                        <a:t>п.Озерпах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  <a:tr h="109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    МБОУ ООШ </a:t>
                      </a:r>
                      <a:r>
                        <a:rPr lang="ru-RU" sz="2000" b="0" dirty="0" err="1">
                          <a:effectLst/>
                        </a:rPr>
                        <a:t>с.Оремиф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39260" marR="3926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7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795" y="465461"/>
            <a:ext cx="10739241" cy="83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НЕАКТИВНЫЕ УЧРЕЖДЕНИЯ 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 ПЛАТФОРМЕ СФЕРУМ (ни разу не заходили)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24550" y="1456170"/>
          <a:ext cx="11391730" cy="47831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3876"/>
                <a:gridCol w="1459345"/>
                <a:gridCol w="803564"/>
                <a:gridCol w="3223491"/>
                <a:gridCol w="1486790"/>
                <a:gridCol w="914664"/>
              </a:tblGrid>
              <a:tr h="627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Наименование образовательной организации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Активность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Наименование образовательной организации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Активность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пос.Санболи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Амурский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лицей "РИТМ"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ООШ села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Джуен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Амурский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МАОУ "СШ № 19"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№2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г.Амурска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Амурский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Нижнехалбинского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с.п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Комсомольский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ООШ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Омми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Амурский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Георгиевка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пос. Лесной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Амурский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НОШ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р.п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Переяславка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Болонь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Амурский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№2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р.п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Хор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СОШ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Аян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Аяно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-Майский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 1 р.п. Переяславка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ООШ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Джигда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Аяно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-Майский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Черняево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НОШ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Аим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Аяно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-Майский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Кругликово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начальная школа-детский сад сельского поселения "Село Пушкино"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Бикинского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муниципального района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Бикинский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Гвасюги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НОШ 1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Верхнебуреинский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НОШ с. Екатеринославка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п.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Дормидонтовка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Вяземский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ООШ п.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Долми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"СОШ № 1 имени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С.В.Орлова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ООШ п. Солонцовый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МАОУ "СШ № 13"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ООШ п. Среднехорский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 2 п. Березовка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п. Новостройка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 67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Бичевая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 72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ООШ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Гродеково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кадетская школа № 1 имени Ф.Ф. Ушакова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п.Дурмин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МАОУ "Экономическая гимназия"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Могилевка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МАОУ "СШ № 40" им. Г.К. Жукова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 2 р.п. Переяславка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Лазо имени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 56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НОШ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с.Даерга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Нанайский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 24 имени Д.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Желудкова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город Хабаровск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№5 п. Маго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Николаевский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0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795" y="465461"/>
            <a:ext cx="10739241" cy="833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НЕАКТИВНЫЕ УЧРЕЖДЕНИЯ </a:t>
            </a:r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ru-RU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 ПЛАТФОРМЕ СФЕРУМ (ни разу не заходили)</a:t>
            </a:r>
            <a:endParaRPr lang="ru-RU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24550" y="1456170"/>
          <a:ext cx="11391730" cy="4520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3876"/>
                <a:gridCol w="1459345"/>
                <a:gridCol w="803564"/>
                <a:gridCol w="3223491"/>
                <a:gridCol w="1486790"/>
                <a:gridCol w="914664"/>
              </a:tblGrid>
              <a:tr h="627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Наименование образовательной организации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Активность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Наименование образовательной организации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Активность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№1 г. Николаевска-на-Амуре Хабаровского края</a:t>
                      </a:r>
                    </a:p>
                  </a:txBody>
                  <a:tcPr marL="1591" marR="1591" marT="15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Николаевский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Малышево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с.Красное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Николаевского муниципального района Хабаровского края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Николаевский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п.Кукан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ООШ </a:t>
                      </a:r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п.Пуир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Николаевский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с.Гаровка-2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НШ ДС С. Иня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Охотский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П.Победа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СОШ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с.Арка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Охотский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Мичуринское Хабаровского муниципального района Хабаровского края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ООШ имени В.Ф. Черных п. Новое Устье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Охотский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№1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Некрасовка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Хабаровского муниципального района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СОШ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Булгин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Охотский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Бычиха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СОШ имени С.С. Вострецова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Охотский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Новокуровка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СОШ им. В.Ф. Ермолина п. Новая Иня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Охотский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Сергеевка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п. Горный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Солнечный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НШ ДС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Краснореченское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9260" marR="39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п.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Джамку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Солнечный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ООШ с. Благодатное</a:t>
                      </a:r>
                    </a:p>
                  </a:txBody>
                  <a:tcPr marL="39260" marR="39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B9B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СОШ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Чумикан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Тугуро-Чумиканский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ООШ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с. Матвеевка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9260" marR="39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ООШ с.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Тугур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Тугуро-Чумиканский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СОШ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с. Корсаково –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9260" marR="392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62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НШДС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с.Кальма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Ульчский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СОШ с. Мирное</a:t>
                      </a:r>
                    </a:p>
                  </a:txBody>
                  <a:tcPr marL="39260" marR="392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школа-сад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п.Решающий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Ульчский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СОШ с. Ракитное</a:t>
                      </a:r>
                    </a:p>
                  </a:txBody>
                  <a:tcPr marL="39260" marR="392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173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НШДС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с.Ухта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Ульчский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СОШ с.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Таежное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9260" marR="392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МБОУ СОШ с. Тополево имени Героя Советского Союза полковника милиции </a:t>
                      </a:r>
                      <a:b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Грищенко П.Я.</a:t>
                      </a:r>
                    </a:p>
                  </a:txBody>
                  <a:tcPr marL="1591" marR="1591" marT="15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МКОУ СОШ № 2 с. Князе-Волконское-1</a:t>
                      </a:r>
                    </a:p>
                  </a:txBody>
                  <a:tcPr marL="1591" marR="1591" marT="15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Не активна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591" marR="1591" marT="1591" marB="0" anchor="ctr">
                    <a:solidFill>
                      <a:srgbClr val="FFB9B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3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04"/>
            <a:ext cx="12192000" cy="66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88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69"/>
            <a:ext cx="12192000" cy="65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7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811" y="-309578"/>
            <a:ext cx="10515600" cy="1325563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https://myschool.edu.ru/</a:t>
            </a:r>
            <a:endParaRPr lang="ru-RU" sz="3000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93811" y="614841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793811" y="702626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57" y="886091"/>
            <a:ext cx="8936983" cy="5971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56" y="3444844"/>
            <a:ext cx="5238750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2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811" y="-309578"/>
            <a:ext cx="10515600" cy="1325563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Единая система идентификации и аутентификации (ЕСИА)</a:t>
            </a:r>
            <a:endParaRPr lang="ru-RU" sz="3000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93811" y="614841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793811" y="702626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0" y="790411"/>
            <a:ext cx="6323186" cy="5456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028" y="790411"/>
            <a:ext cx="6182385" cy="54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61328"/>
            <a:ext cx="10878496" cy="7155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АКТИВНОСТЬ ПЕДАГОГОВ В ФГИС "МОЯ ШКОЛА"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838199" y="1367822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838199" y="1455607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47464"/>
              </p:ext>
            </p:extLst>
          </p:nvPr>
        </p:nvGraphicFramePr>
        <p:xfrm>
          <a:off x="838199" y="1660786"/>
          <a:ext cx="10512003" cy="4130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8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3637"/>
                <a:gridCol w="643136"/>
                <a:gridCol w="3771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8225">
                  <a:extLst>
                    <a:ext uri="{9D8B030D-6E8A-4147-A177-3AD203B41FA5}">
                      <a16:colId xmlns:a16="http://schemas.microsoft.com/office/drawing/2014/main" xmlns="" val="408644102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9818"/>
                <a:gridCol w="571366"/>
              </a:tblGrid>
              <a:tr h="57441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</a:t>
                      </a:r>
                      <a:r>
                        <a:rPr lang="ru-RU" sz="1600" b="0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ОБРАЗОВАНИЕ</a:t>
                      </a:r>
                      <a:endParaRPr lang="ru-RU" sz="1600" b="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ЗАРЕГИСТРИРОВАНО</a:t>
                      </a:r>
                      <a:b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600" b="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АКТИВНЫХ</a:t>
                      </a:r>
                      <a:b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ПЕДАГОГОВ</a:t>
                      </a:r>
                      <a:endParaRPr lang="ru-RU" sz="16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6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</a:t>
                      </a:r>
                      <a:r>
                        <a:rPr lang="ru-RU" sz="1600" b="0" i="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ОБРАЗОВАНИЕ</a:t>
                      </a:r>
                      <a:endParaRPr lang="ru-RU" sz="1600" b="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ЗАРЕГИСТРИРОВАНО</a:t>
                      </a:r>
                      <a:b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0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ПЕДАГОГОВ</a:t>
                      </a:r>
                      <a:endParaRPr lang="ru-RU" sz="1600" b="0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АКТИВНЫХ</a:t>
                      </a:r>
                      <a:b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ПЕДАГОГОВ</a:t>
                      </a:r>
                      <a:endParaRPr lang="ru-RU" sz="16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Хабаровск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2 369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11.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Нанайский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г. Комсомольск-на-Амуре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1 204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12.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Николаевский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168500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Амурский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13.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Охотский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Аяно-Майский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14.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Советско-Гаванский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250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Бикинский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15.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Солнечный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258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Ванинский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256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156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16.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имени </a:t>
                      </a:r>
                      <a:r>
                        <a:rPr lang="ru-RU" sz="1800" b="0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П.Осипенко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7.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Верхнебуре-инский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17.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Тугуро-Чумиканский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8.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Вяземский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203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18.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Ульчский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214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9.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Комсомольский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308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197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675" marR="6667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19.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Хабаровский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05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10.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имени Лазо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346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ru-RU" sz="15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+mn-lt"/>
                        </a:rPr>
                        <a:t>20.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600"/>
                        </a:spcBef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0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6 773</a:t>
                      </a:r>
                      <a:endParaRPr lang="ru-RU" sz="2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1 930</a:t>
                      </a:r>
                      <a:endParaRPr lang="ru-RU" sz="2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29%</a:t>
                      </a:r>
                      <a:endParaRPr lang="ru-RU" sz="24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743" y="144855"/>
            <a:ext cx="5858938" cy="6441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528" y="6884"/>
            <a:ext cx="510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 </a:t>
            </a:r>
            <a:r>
              <a:rPr lang="ru-RU" sz="2400" b="1" dirty="0"/>
              <a:t>авторизации в ГИС посредством ЕСИА 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75" y="539294"/>
            <a:ext cx="5088331" cy="4418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5" y="4796654"/>
            <a:ext cx="7524750" cy="16383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7528" y="4796654"/>
            <a:ext cx="7406527" cy="1638300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528" y="468549"/>
            <a:ext cx="105466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Единая учетная запись – не нужно запоминать множество различных логинов и паролей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/>
              <a:t>Повышение уровня информационной безопасности</a:t>
            </a:r>
            <a:endParaRPr lang="ru-RU" sz="2000" dirty="0"/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528" y="6884"/>
            <a:ext cx="510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 </a:t>
            </a:r>
            <a:r>
              <a:rPr lang="ru-RU" sz="2400" b="1" dirty="0"/>
              <a:t>авторизации в ГИС посредством ЕСИА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558"/>
          <a:stretch/>
        </p:blipFill>
        <p:spPr>
          <a:xfrm>
            <a:off x="217528" y="2025482"/>
            <a:ext cx="5296086" cy="34001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528" y="1545767"/>
            <a:ext cx="465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Авторизация в </a:t>
            </a:r>
            <a:r>
              <a:rPr lang="ru-RU" sz="2000" dirty="0" err="1" smtClean="0">
                <a:solidFill>
                  <a:srgbClr val="FF0000"/>
                </a:solidFill>
              </a:rPr>
              <a:t>Дневник.ру</a:t>
            </a:r>
            <a:r>
              <a:rPr lang="ru-RU" sz="2000" dirty="0" smtClean="0">
                <a:solidFill>
                  <a:srgbClr val="FF0000"/>
                </a:solidFill>
              </a:rPr>
              <a:t> посредством ЕСИА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1429686" y="5020702"/>
            <a:ext cx="2871770" cy="158910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входа через </a:t>
            </a:r>
            <a:r>
              <a:rPr lang="ru-RU" dirty="0" err="1" smtClean="0"/>
              <a:t>Госуслуги</a:t>
            </a:r>
            <a:r>
              <a:rPr lang="ru-RU" dirty="0" smtClean="0"/>
              <a:t> необходимо указать СНИЛС в карточке пользователя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420" y="1945877"/>
            <a:ext cx="7115066" cy="386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6418" cy="81712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5000"/>
              </a:lnSpc>
            </a:pPr>
            <a:r>
              <a:rPr lang="ru-RU" sz="4000" dirty="0">
                <a:solidFill>
                  <a:srgbClr val="002060"/>
                </a:solidFill>
              </a:rPr>
              <a:t>Федеральный закон от 27 июля 2006 года N 149-ФЗ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838200" y="1226959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838200" y="1314744"/>
            <a:ext cx="10512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38200" y="1314744"/>
            <a:ext cx="10596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"Об информации, информационных технологиях и о защите информации</a:t>
            </a:r>
            <a:r>
              <a:rPr lang="ru-RU" sz="2800" dirty="0" smtClean="0">
                <a:solidFill>
                  <a:srgbClr val="002060"/>
                </a:solidFill>
              </a:rPr>
              <a:t>"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2091" y="1767259"/>
            <a:ext cx="9968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198A7"/>
                </a:solidFill>
              </a:rPr>
              <a:t>Статья 10. Распространение информации или предоставление информации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2091" y="2232020"/>
            <a:ext cx="10734964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</a:rPr>
              <a:t>8. </a:t>
            </a:r>
            <a:r>
              <a:rPr lang="ru-RU" sz="2000" u="sng" dirty="0">
                <a:solidFill>
                  <a:srgbClr val="002060"/>
                </a:solidFill>
              </a:rPr>
              <a:t>Запрещается</a:t>
            </a:r>
            <a:r>
              <a:rPr lang="ru-RU" sz="2000" dirty="0">
                <a:solidFill>
                  <a:srgbClr val="002060"/>
                </a:solidFill>
              </a:rPr>
              <a:t> при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предоставлении государственных и муниципальных услуг,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выполнении государственного или муниципального задания,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а также при реализации государственными компаниями, государственными и муниципальными унитарными предприятиями, публично-правовыми компаниями, хозяйственными обществами, в уставном капитале которых доля участия Российской Федерации, субъекта Российской Федерации, муниципального образования в совокупности превышает пятьдесят процентов, кредитными организациями, </a:t>
            </a:r>
            <a:r>
              <a:rPr lang="ru-RU" sz="1600" dirty="0" err="1">
                <a:solidFill>
                  <a:schemeClr val="bg1">
                    <a:lumMod val="65000"/>
                  </a:schemeClr>
                </a:solidFill>
              </a:rPr>
              <a:t>некредитными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 финансовыми организациями, которые осуществляют указанные в части первой статьи 76.1 Федерального закона от 10 июля 2002 года N 86-ФЗ "О Центральном банке Российской Федерации (Банке России)" виды деятельности, субъектами национальной платежной системы товаров, работ, услуг, имущественных прав </a:t>
            </a:r>
            <a:r>
              <a:rPr lang="ru-RU" sz="2000" u="sng" dirty="0">
                <a:solidFill>
                  <a:srgbClr val="002060"/>
                </a:solidFill>
              </a:rPr>
              <a:t>использование</a:t>
            </a:r>
            <a:r>
              <a:rPr lang="ru-RU" sz="2000" dirty="0">
                <a:solidFill>
                  <a:srgbClr val="002060"/>
                </a:solidFill>
              </a:rPr>
              <a:t> принадлежащих иностранным юридическим лицам и (или) иностранным гражданам информационных систем и (или) программ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для электронных вычислительных машин, </a:t>
            </a:r>
            <a:r>
              <a:rPr lang="ru-RU" sz="2000" dirty="0">
                <a:solidFill>
                  <a:srgbClr val="002060"/>
                </a:solidFill>
              </a:rPr>
              <a:t>которые предназначены и (или) используются для обмена электронными сообщениями</a:t>
            </a:r>
            <a:r>
              <a:rPr lang="ru-RU" sz="1600" dirty="0">
                <a:solidFill>
                  <a:srgbClr val="00B0F0"/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исключительно между пользователями этих информационных систем и (или) программ для электронных вычислительных машин, при котором отправитель электронного сообщения определяет получателя или получателей электронного сообщения и не предусматривается размещение пользователями сети "Интернет" общедоступной информации в сети "Интернет", </a:t>
            </a:r>
            <a:r>
              <a:rPr lang="ru-RU" sz="2000" dirty="0">
                <a:solidFill>
                  <a:srgbClr val="002060"/>
                </a:solidFill>
              </a:rPr>
              <a:t>для передачи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платежных документов </a:t>
            </a:r>
            <a:r>
              <a:rPr lang="ru-RU" sz="2000" dirty="0">
                <a:solidFill>
                  <a:srgbClr val="002060"/>
                </a:solidFill>
              </a:rPr>
              <a:t>и (или) предоставления информации, содержащей персональные данные граждан Российской Федерации,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данные о переводах денежных средств в рамках применяемых форм безналичных расчетов, сведения, необходимые для осуществления платежей и (или) сведения о счетах (вкладах) граждан Российской Федерации в банках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algn="r">
              <a:lnSpc>
                <a:spcPct val="90000"/>
              </a:lnSpc>
            </a:pPr>
            <a:endParaRPr lang="ru-RU" sz="1400" i="1" dirty="0" smtClean="0">
              <a:solidFill>
                <a:srgbClr val="C00000"/>
              </a:solidFill>
            </a:endParaRPr>
          </a:p>
          <a:p>
            <a:pPr algn="r">
              <a:lnSpc>
                <a:spcPct val="90000"/>
              </a:lnSpc>
            </a:pPr>
            <a:r>
              <a:rPr lang="ru-RU" sz="1400" dirty="0" smtClean="0">
                <a:solidFill>
                  <a:srgbClr val="C00000"/>
                </a:solidFill>
              </a:rPr>
              <a:t>Часть </a:t>
            </a:r>
            <a:r>
              <a:rPr lang="ru-RU" sz="1400" dirty="0">
                <a:solidFill>
                  <a:srgbClr val="C00000"/>
                </a:solidFill>
              </a:rPr>
              <a:t>8 введена Федеральным законом от 29.12.2022 N 584-ФЗ, и</a:t>
            </a:r>
            <a:r>
              <a:rPr lang="ru-RU" sz="1400" dirty="0" smtClean="0">
                <a:solidFill>
                  <a:srgbClr val="C00000"/>
                </a:solidFill>
              </a:rPr>
              <a:t>зменения </a:t>
            </a:r>
            <a:r>
              <a:rPr lang="ru-RU" sz="1400" dirty="0">
                <a:solidFill>
                  <a:srgbClr val="C00000"/>
                </a:solidFill>
              </a:rPr>
              <a:t>вступили в силу с 1 марта 2023 г.</a:t>
            </a:r>
          </a:p>
        </p:txBody>
      </p:sp>
    </p:spTree>
    <p:extLst>
      <p:ext uri="{BB962C8B-B14F-4D97-AF65-F5344CB8AC3E}">
        <p14:creationId xmlns:p14="http://schemas.microsoft.com/office/powerpoint/2010/main" val="35237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509921" y="2069170"/>
            <a:ext cx="6086111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ЗАПРЕЩЕНО 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ИСПОЛЬЗОВАТЬ </a:t>
            </a:r>
          </a:p>
          <a:p>
            <a:pPr>
              <a:lnSpc>
                <a:spcPct val="90000"/>
              </a:lnSpc>
            </a:pPr>
            <a:r>
              <a:rPr lang="ru-RU" sz="3200" u="sng" dirty="0" smtClean="0">
                <a:solidFill>
                  <a:srgbClr val="C00000"/>
                </a:solidFill>
              </a:rPr>
              <a:t>С ЦЕЛЬЮ ПЕРЕДАЧИ 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C00000"/>
                </a:solidFill>
              </a:rPr>
              <a:t>ПЕРСОНАЛЬНЫХ ДАННЫХ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2000" cy="817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8200" y="365125"/>
            <a:ext cx="4969004" cy="817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70507" y="304963"/>
            <a:ext cx="8619530" cy="1473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ru-RU" sz="4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ПРОГРАММЫ ДЛЯ ОБМЕНА ЭЛЕКТРОННЫМИ СООБЩЕНИЯМИ</a:t>
            </a:r>
            <a:endParaRPr lang="ru-RU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838200" y="1716490"/>
            <a:ext cx="79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38200" y="1804275"/>
            <a:ext cx="7920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707" b="26869"/>
          <a:stretch/>
        </p:blipFill>
        <p:spPr>
          <a:xfrm>
            <a:off x="8331726" y="2413367"/>
            <a:ext cx="2621105" cy="6254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6134" y="2006685"/>
            <a:ext cx="1285714" cy="72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6" r="10970"/>
          <a:stretch/>
        </p:blipFill>
        <p:spPr>
          <a:xfrm>
            <a:off x="807532" y="2059444"/>
            <a:ext cx="1702389" cy="17644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-294" t="22202" r="294" b="24854"/>
          <a:stretch/>
        </p:blipFill>
        <p:spPr>
          <a:xfrm>
            <a:off x="9642278" y="1595520"/>
            <a:ext cx="1443527" cy="7642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>
            <a:clrChange>
              <a:clrFrom>
                <a:srgbClr val="FEECEC"/>
              </a:clrFrom>
              <a:clrTo>
                <a:srgbClr val="FEEC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760" y="429492"/>
            <a:ext cx="1671721" cy="1044826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5595963" y="5159598"/>
            <a:ext cx="456816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3600" dirty="0" smtClean="0">
                <a:solidFill>
                  <a:srgbClr val="088047"/>
                </a:solidFill>
              </a:rPr>
              <a:t>АЛЬТЕРНАТИВНОЕ РЕШЕНИЕ</a:t>
            </a:r>
            <a:endParaRPr lang="ru-RU" sz="3600" dirty="0">
              <a:solidFill>
                <a:srgbClr val="088047"/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3487" y="4946926"/>
            <a:ext cx="1216550" cy="121552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36413" y="3510756"/>
            <a:ext cx="1413242" cy="1413242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/>
          <p:nvPr/>
        </p:nvCxnSpPr>
        <p:spPr>
          <a:xfrm flipV="1">
            <a:off x="838200" y="4311947"/>
            <a:ext cx="792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6327704" y="5942165"/>
            <a:ext cx="1080000" cy="0"/>
          </a:xfrm>
          <a:prstGeom prst="line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7668991" y="3117179"/>
            <a:ext cx="3360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ПРИНАДЛЕЖАТ </a:t>
            </a:r>
            <a:r>
              <a:rPr lang="ru-RU" sz="1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ИННОСТРАННЫМ КОМПАНИЯМ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415" y="4652051"/>
            <a:ext cx="2104622" cy="210462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573327" y="4946926"/>
            <a:ext cx="445039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600" dirty="0" smtClean="0"/>
              <a:t>VK-</a:t>
            </a:r>
            <a:r>
              <a:rPr lang="ru-RU" sz="3600" dirty="0" smtClean="0"/>
              <a:t>мессенджер + учебный профиль «</a:t>
            </a:r>
            <a:r>
              <a:rPr lang="ru-RU" sz="3600" dirty="0" err="1" smtClean="0"/>
              <a:t>Сферум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76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29" y="0"/>
            <a:ext cx="11112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вгустовка_2021">
      <a:dk1>
        <a:srgbClr val="004270"/>
      </a:dk1>
      <a:lt1>
        <a:srgbClr val="FFFFFF"/>
      </a:lt1>
      <a:dk2>
        <a:srgbClr val="0E9650"/>
      </a:dk2>
      <a:lt2>
        <a:srgbClr val="CCFFFF"/>
      </a:lt2>
      <a:accent1>
        <a:srgbClr val="55B847"/>
      </a:accent1>
      <a:accent2>
        <a:srgbClr val="01CBDF"/>
      </a:accent2>
      <a:accent3>
        <a:srgbClr val="3EC5E7"/>
      </a:accent3>
      <a:accent4>
        <a:srgbClr val="FF5050"/>
      </a:accent4>
      <a:accent5>
        <a:srgbClr val="0099FF"/>
      </a:accent5>
      <a:accent6>
        <a:srgbClr val="FFCC00"/>
      </a:accent6>
      <a:hlink>
        <a:srgbClr val="6B9F25"/>
      </a:hlink>
      <a:folHlink>
        <a:srgbClr val="CCEAFF"/>
      </a:folHlink>
    </a:clrScheme>
    <a:fontScheme name="Другая 1">
      <a:majorFont>
        <a:latin typeface="Franklin Gothic Medium Con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8881</TotalTime>
  <Words>1387</Words>
  <Application>Microsoft Office PowerPoint</Application>
  <PresentationFormat>Широкоэкранный</PresentationFormat>
  <Paragraphs>413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Medium Cond</vt:lpstr>
      <vt:lpstr>Times New Roman</vt:lpstr>
      <vt:lpstr>Wingdings</vt:lpstr>
      <vt:lpstr>Тема Office</vt:lpstr>
      <vt:lpstr>ОБ ИСПОЛЬЗОВАНИИ ИНФОРМЦИОННЫХ СИСТЕМ В ОБРАЗОВАТЕЛЬНЫХ ОРГАНИЗАЦИЯХ</vt:lpstr>
      <vt:lpstr>https://myschool.edu.ru/</vt:lpstr>
      <vt:lpstr>Единая система идентификации и аутентификации (ЕСИА)</vt:lpstr>
      <vt:lpstr>АКТИВНОСТЬ ПЕДАГОГОВ В ФГИС "МОЯ ШКОЛА"</vt:lpstr>
      <vt:lpstr>Презентация PowerPoint</vt:lpstr>
      <vt:lpstr>Презентация PowerPoint</vt:lpstr>
      <vt:lpstr>Федеральный закон от 27 июля 2006 года N 149-ФЗ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Игоревна Мерзлякова</dc:creator>
  <cp:lastModifiedBy>Юлия Александровна Ярошенко</cp:lastModifiedBy>
  <cp:revision>661</cp:revision>
  <cp:lastPrinted>2023-03-23T00:27:28Z</cp:lastPrinted>
  <dcterms:created xsi:type="dcterms:W3CDTF">2021-11-10T04:50:57Z</dcterms:created>
  <dcterms:modified xsi:type="dcterms:W3CDTF">2023-04-05T06:19:42Z</dcterms:modified>
</cp:coreProperties>
</file>