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556A4-3BD3-4DE5-898A-579FCF488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5D46A18-CCA1-465D-AA7E-5E371D964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FF2978E-8FF8-4EB9-B6C2-062E7DEF2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C9F1-8BEB-4484-9841-6E7D9E676C1C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99D413F-46E0-4F03-A9B7-3D7889E18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FF306D4-2852-497B-BCDD-CBEB64439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5592-CEE2-4589-B49E-49D3DB206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481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CDA04D-8196-4CA5-9F4D-8B5D31F6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C8C5A49-3EB1-428A-852D-3DE067E132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18356FF-A3EC-44ED-8ECA-137916B1E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C9F1-8BEB-4484-9841-6E7D9E676C1C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DF165A-DB7E-4090-9EDF-9C2E1599B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5857DC9-78E7-4F9A-A3BC-F2ED3EA6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5592-CEE2-4589-B49E-49D3DB206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56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664CB1D-1833-4B6C-843B-0B732825FC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EEEAA4C-9A6B-47D1-951E-15C3933EDF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5A9AD43-A5D7-4A5C-9088-95235BDDB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C9F1-8BEB-4484-9841-6E7D9E676C1C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4C55648-D44D-4AEA-82A0-755E3B3D2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CC6252E-B5F5-4E54-961E-06DD2B106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5592-CEE2-4589-B49E-49D3DB206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02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34074B-BA80-4CFB-988E-7ADF26676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7E85C5C-141F-4C73-A49F-562CEE526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C25989D-DC22-4C6A-81DA-329EF2F4C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C9F1-8BEB-4484-9841-6E7D9E676C1C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B3DF391-AA5D-4E75-B3DF-180038732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2D211EF-9A3B-4637-AF0A-949A14DA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5592-CEE2-4589-B49E-49D3DB206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185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DB2A41-D992-4718-8966-AE35DAFD1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841FE63-2ACE-40CB-8125-36119715D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7CAEC83-CDAF-44DF-8BE4-3F61C28B5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C9F1-8BEB-4484-9841-6E7D9E676C1C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C5EBC9B-85C1-4303-86E4-988435E34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5C1FEA-6E80-43E9-956A-AEF685E2A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5592-CEE2-4589-B49E-49D3DB206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147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3C7F74-F323-410E-8996-D24098D98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70F3817-659C-40B5-97AC-17FED8657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7CCDEAE-792F-4232-ADB8-4EB19DCE3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0E78839-2314-4148-B50B-B8C1E1976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C9F1-8BEB-4484-9841-6E7D9E676C1C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B774116-DCD9-4A1D-9B08-19195541D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D914556-13F3-45F4-BB34-FAE076E3F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5592-CEE2-4589-B49E-49D3DB206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56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F092B1-4B8D-4891-A210-A1068C7E5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56C3D30-FC08-4785-A0FE-CE70FAD5B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FF92F82-C193-466F-AE87-952FCCC6D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72481F7-6A9E-49B5-9AB5-A2F6DA4010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51DE294-4FC8-4B49-83C2-3DDB661184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E7CADB2-07A8-4996-B7C3-4EF1A27A6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C9F1-8BEB-4484-9841-6E7D9E676C1C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476573F-C0EA-4AF3-89A0-0ADDF6ED4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93763A9-B988-4249-8424-DF39EC165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5592-CEE2-4589-B49E-49D3DB206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415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AA1CB3-EE8D-4875-8E98-3D4AD782F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B2795FE-FBF4-4263-9EC4-40BB576E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C9F1-8BEB-4484-9841-6E7D9E676C1C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906DDA6-0AD0-4C99-AFF3-3A79FA56C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88862A4-6959-49EA-B139-FD83724D7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5592-CEE2-4589-B49E-49D3DB206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06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923CF39-9E34-4FCA-8ACA-75065F8FC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C9F1-8BEB-4484-9841-6E7D9E676C1C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767D330-AAE4-40FC-AAF5-3FEB1E5B3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071107B-FA87-4E00-8795-152382A6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5592-CEE2-4589-B49E-49D3DB206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83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5282B0-9026-4664-9CA9-BC42EFCDA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9DFCF33-52B7-491C-B964-D0D6225B0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7EA7CD2-E2D6-4D3D-B927-179900256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65AC2C9-CB9E-4FA2-B18F-38E7F1C88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C9F1-8BEB-4484-9841-6E7D9E676C1C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7C39B8-4292-401C-A547-3BE63E094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DBA1E9C-8D97-41BC-961E-C7F76786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5592-CEE2-4589-B49E-49D3DB206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485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9A55A6-88A0-44DF-BE5C-8BD680D8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0E7778B-27F5-4657-9B08-C2A67B7151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756D8C8-4CC9-4C17-9A39-FA3FAD3C8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247B03B-9BAA-4CEE-864D-58C676013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C9F1-8BEB-4484-9841-6E7D9E676C1C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14B4825-81B1-40E6-BC34-2D95F46C3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BA0F882-DA65-45F4-9E24-A51FCA1A9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5592-CEE2-4589-B49E-49D3DB206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15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A300B9-4051-461B-9D56-28F1860AC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3E3B3B3-7604-44BE-8489-D64F60503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A608FD-F460-467E-9FBA-70B42B57C1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DC9F1-8BEB-4484-9841-6E7D9E676C1C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040364E-832B-4F16-862D-A5C1423AF7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89F1210-31B8-47FB-8D87-349568754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5592-CEE2-4589-B49E-49D3DB206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46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&#1085;&#1072;&#1074;&#1080;&#1075;&#1072;&#1090;&#1086;&#1088;&#1099;&#1076;&#1077;&#1090;&#1089;&#1090;&#1074;&#1072;.&#1088;&#1092;/" TargetMode="External"/><Relationship Id="rId3" Type="http://schemas.openxmlformats.org/officeDocument/2006/relationships/hyperlink" Target="https://minobr.khabkrai.ru/" TargetMode="External"/><Relationship Id="rId7" Type="http://schemas.openxmlformats.org/officeDocument/2006/relationships/hyperlink" Target="https://t.me/rddm_khv" TargetMode="External"/><Relationship Id="rId12" Type="http://schemas.openxmlformats.org/officeDocument/2006/relationships/hyperlink" Target="https://t.me/orlyata_rus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rddm_khv" TargetMode="External"/><Relationship Id="rId11" Type="http://schemas.openxmlformats.org/officeDocument/2006/relationships/hyperlink" Target="https://vk.com/orlyata_rus" TargetMode="External"/><Relationship Id="rId5" Type="http://schemas.openxmlformats.org/officeDocument/2006/relationships/hyperlink" Target="https://&#1073;&#1091;&#1076;&#1100;&#1074;&#1076;&#1074;&#1080;&#1078;&#1077;&#1085;&#1080;&#1080;.&#1088;&#1092;/" TargetMode="External"/><Relationship Id="rId10" Type="http://schemas.openxmlformats.org/officeDocument/2006/relationships/hyperlink" Target="https://vk.com/navigatory_detstva" TargetMode="External"/><Relationship Id="rId4" Type="http://schemas.openxmlformats.org/officeDocument/2006/relationships/hyperlink" Target="https://t.me/minobrkhabkrai" TargetMode="External"/><Relationship Id="rId9" Type="http://schemas.openxmlformats.org/officeDocument/2006/relationships/hyperlink" Target="https://t.me/navigatory_detstva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833D1DC-6E36-44CE-BEC4-5B24A04287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79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063FA4E-BB26-4437-A6DF-6B4018CA32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15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A1C1F38-CAEF-416A-B4E1-C59C017A0C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05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BF1E652-F591-4CB4-A484-55B34D2F56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41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C939B2D-72D7-479F-8857-B56E4126A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69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FB15479-0B0D-498E-B3E8-E13FCD2DC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81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BC004BE-CFF8-45A7-A235-3F33A38AC7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55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4C269C3-EF3F-4938-AC61-A1ED575F4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68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EF1E90C-C9E2-4C97-B175-BA1EBD0FCD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584A9B-C406-4643-9AFC-8EA1B0A8A9BB}"/>
              </a:ext>
            </a:extLst>
          </p:cNvPr>
          <p:cNvSpPr txBox="1"/>
          <p:nvPr/>
        </p:nvSpPr>
        <p:spPr>
          <a:xfrm>
            <a:off x="1378224" y="2054148"/>
            <a:ext cx="330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 Medium" pitchFamily="2" charset="-52"/>
                <a:hlinkClick r:id="rId3"/>
              </a:rPr>
              <a:t>https://minobr.khabkrai.ru</a:t>
            </a:r>
            <a:endParaRPr lang="ru-RU" sz="1400" dirty="0">
              <a:latin typeface="Montserrat Medium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00C381-815B-43F5-A08E-66917AD2CA33}"/>
              </a:ext>
            </a:extLst>
          </p:cNvPr>
          <p:cNvSpPr txBox="1"/>
          <p:nvPr/>
        </p:nvSpPr>
        <p:spPr>
          <a:xfrm>
            <a:off x="1378224" y="2475737"/>
            <a:ext cx="330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 Medium" pitchFamily="2" charset="-52"/>
                <a:hlinkClick r:id="rId4"/>
              </a:rPr>
              <a:t>t.me/minobrkhabkrai</a:t>
            </a:r>
            <a:endParaRPr lang="ru-RU" sz="1400" dirty="0">
              <a:latin typeface="Montserrat Medium" pitchFamily="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4BD464-CD34-4E8E-8C64-83DDB3A123CF}"/>
              </a:ext>
            </a:extLst>
          </p:cNvPr>
          <p:cNvSpPr txBox="1"/>
          <p:nvPr/>
        </p:nvSpPr>
        <p:spPr>
          <a:xfrm>
            <a:off x="7289938" y="1978756"/>
            <a:ext cx="330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 Medium" pitchFamily="2" charset="-52"/>
                <a:hlinkClick r:id="rId5"/>
              </a:rPr>
              <a:t>Будьвдвижении.рф</a:t>
            </a:r>
            <a:endParaRPr lang="ru-RU" sz="1400" dirty="0">
              <a:latin typeface="Montserrat Medium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B574C2-B190-4ACC-8C6E-5C25B4F5853B}"/>
              </a:ext>
            </a:extLst>
          </p:cNvPr>
          <p:cNvSpPr txBox="1"/>
          <p:nvPr/>
        </p:nvSpPr>
        <p:spPr>
          <a:xfrm>
            <a:off x="7339637" y="2835969"/>
            <a:ext cx="330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 Medium" pitchFamily="2" charset="-52"/>
                <a:hlinkClick r:id="rId6"/>
              </a:rPr>
              <a:t>https://vk.com/rddm_khv</a:t>
            </a:r>
            <a:endParaRPr lang="ru-RU" sz="1400" dirty="0">
              <a:latin typeface="Montserrat Medium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3E01F5-7A27-4D4E-B38D-2272D9249F93}"/>
              </a:ext>
            </a:extLst>
          </p:cNvPr>
          <p:cNvSpPr txBox="1"/>
          <p:nvPr/>
        </p:nvSpPr>
        <p:spPr>
          <a:xfrm>
            <a:off x="7339637" y="2410112"/>
            <a:ext cx="330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400" dirty="0">
                <a:latin typeface="Montserrat Medium" pitchFamily="2" charset="-52"/>
                <a:hlinkClick r:id="rId7"/>
              </a:rPr>
              <a:t>t.me/rddm_khv</a:t>
            </a:r>
            <a:endParaRPr lang="ru-RU" sz="1400" dirty="0">
              <a:latin typeface="Montserrat Medium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C9B7DD7-6C07-473F-8B87-890D4F1C846C}"/>
              </a:ext>
            </a:extLst>
          </p:cNvPr>
          <p:cNvSpPr txBox="1"/>
          <p:nvPr/>
        </p:nvSpPr>
        <p:spPr>
          <a:xfrm>
            <a:off x="1449045" y="4071531"/>
            <a:ext cx="330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 Medium" pitchFamily="2" charset="-52"/>
                <a:hlinkClick r:id="rId8"/>
              </a:rPr>
              <a:t>Навигаторыдетства.рф</a:t>
            </a:r>
            <a:endParaRPr lang="ru-RU" sz="1400" dirty="0">
              <a:latin typeface="Montserrat Medium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8A438B-DA63-4009-B86E-B2BA2176D448}"/>
              </a:ext>
            </a:extLst>
          </p:cNvPr>
          <p:cNvSpPr txBox="1"/>
          <p:nvPr/>
        </p:nvSpPr>
        <p:spPr>
          <a:xfrm>
            <a:off x="1449045" y="4466666"/>
            <a:ext cx="330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400" dirty="0">
                <a:latin typeface="Montserrat Medium" pitchFamily="2" charset="-52"/>
                <a:hlinkClick r:id="rId9"/>
              </a:rPr>
              <a:t>t.me/navigatory_detstva</a:t>
            </a:r>
            <a:endParaRPr lang="ru-RU" sz="1400" dirty="0">
              <a:latin typeface="Montserrat Medium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87BC78B-9C68-4EB3-A1D2-510AA2DA0EB9}"/>
              </a:ext>
            </a:extLst>
          </p:cNvPr>
          <p:cNvSpPr txBox="1"/>
          <p:nvPr/>
        </p:nvSpPr>
        <p:spPr>
          <a:xfrm>
            <a:off x="1449045" y="4901836"/>
            <a:ext cx="330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 Medium" pitchFamily="2" charset="-52"/>
                <a:hlinkClick r:id="rId10"/>
              </a:rPr>
              <a:t>https://vk.com/navigatory_detstva</a:t>
            </a:r>
            <a:endParaRPr lang="ru-RU" sz="1400" dirty="0">
              <a:latin typeface="Montserrat Medium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4C0CBB-E10F-4B56-B6A3-539F4BDC71A6}"/>
              </a:ext>
            </a:extLst>
          </p:cNvPr>
          <p:cNvSpPr txBox="1"/>
          <p:nvPr/>
        </p:nvSpPr>
        <p:spPr>
          <a:xfrm>
            <a:off x="7289937" y="4497529"/>
            <a:ext cx="330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400" dirty="0">
                <a:latin typeface="Montserrat Medium" pitchFamily="2" charset="-52"/>
                <a:hlinkClick r:id="rId11"/>
              </a:rPr>
              <a:t>https://vk.com/orlyata_rus</a:t>
            </a:r>
            <a:endParaRPr lang="ru-RU" sz="1400" dirty="0">
              <a:latin typeface="Montserrat Medium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645173-B369-4776-AD56-A7DB770FA160}"/>
              </a:ext>
            </a:extLst>
          </p:cNvPr>
          <p:cNvSpPr txBox="1"/>
          <p:nvPr/>
        </p:nvSpPr>
        <p:spPr>
          <a:xfrm>
            <a:off x="7289937" y="4040346"/>
            <a:ext cx="330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400" dirty="0">
                <a:latin typeface="Montserrat Medium" pitchFamily="2" charset="-52"/>
                <a:hlinkClick r:id="rId12"/>
              </a:rPr>
              <a:t>t.me/orlyata_rus</a:t>
            </a:r>
            <a:endParaRPr lang="ru-RU" sz="1400" dirty="0">
              <a:latin typeface="Montserrat Medium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7784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A0E8F53-9ECF-45EF-9438-1D8DAD90AA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58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DF73D89-CB82-4319-A5C5-A0BFD25185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86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4DAB24C-ED48-4228-A76A-7F540E5D2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07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C97E4C1-CB95-4521-B176-DA6C6242E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96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0A8713D-452A-4794-9CE3-44A115451F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30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EF8EFE0-B29E-4A9B-B4DB-D6A644BDF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876" y="0"/>
            <a:ext cx="12144247" cy="6858000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9690A4F3-E060-4784-B2EC-F30F8BF759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464930"/>
              </p:ext>
            </p:extLst>
          </p:nvPr>
        </p:nvGraphicFramePr>
        <p:xfrm>
          <a:off x="382483" y="1812457"/>
          <a:ext cx="6267470" cy="3957495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35000" dir="5400000" sy="-100000" algn="bl" rotWithShape="0"/>
                </a:effectLst>
              </a:tblPr>
              <a:tblGrid>
                <a:gridCol w="35416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29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29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83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2000" b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2000" b="1" kern="1200" baseline="0" dirty="0">
                          <a:solidFill>
                            <a:srgbClr val="4599E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ru-RU" sz="2000" b="1" baseline="0" dirty="0">
                        <a:solidFill>
                          <a:srgbClr val="4599E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>
                          <a:solidFill>
                            <a:srgbClr val="4599E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ru-RU" sz="2000" b="1" baseline="0" dirty="0">
                        <a:solidFill>
                          <a:srgbClr val="4599E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2000" b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56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20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Загородные центры</a:t>
                      </a:r>
                      <a:endParaRPr lang="ru-RU" sz="2000" b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</a:p>
                    <a:p>
                      <a:pPr marL="0" indent="0" algn="l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2000" b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 (+1)</a:t>
                      </a:r>
                    </a:p>
                    <a:p>
                      <a:pPr marL="0" indent="0" algn="l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2000" b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79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2000" b="0" baseline="0" dirty="0">
                          <a:solidFill>
                            <a:srgbClr val="4599E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Лагеря с дневным пребыванием</a:t>
                      </a:r>
                      <a:endParaRPr lang="ru-RU" sz="2000" b="0" baseline="0" dirty="0">
                        <a:solidFill>
                          <a:srgbClr val="4599E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372</a:t>
                      </a:r>
                    </a:p>
                    <a:p>
                      <a:pPr algn="l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2000" b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372</a:t>
                      </a:r>
                    </a:p>
                    <a:p>
                      <a:pPr algn="l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2000" b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79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20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Лагеря труда и отдыха</a:t>
                      </a:r>
                      <a:endParaRPr lang="ru-RU" sz="2000" b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20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 (+6)</a:t>
                      </a:r>
                    </a:p>
                    <a:p>
                      <a:endParaRPr lang="ru-RU" sz="2000" dirty="0"/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72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2000" b="0" kern="1200" baseline="0" dirty="0">
                          <a:solidFill>
                            <a:srgbClr val="4599E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Палаточные лагеря</a:t>
                      </a:r>
                    </a:p>
                  </a:txBody>
                  <a:tcPr marL="68580" marR="6858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l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2000" b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l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2000" b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56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20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415</a:t>
                      </a:r>
                      <a:endParaRPr lang="ru-RU" sz="2000" b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2000" b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20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422</a:t>
                      </a:r>
                      <a:endParaRPr lang="ru-RU" sz="2000" b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7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2000" b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597EED0-B3BF-482B-92F6-761A7C6674F2}"/>
              </a:ext>
            </a:extLst>
          </p:cNvPr>
          <p:cNvSpPr/>
          <p:nvPr/>
        </p:nvSpPr>
        <p:spPr>
          <a:xfrm>
            <a:off x="573272" y="691193"/>
            <a:ext cx="10419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kern="0" dirty="0">
                <a:solidFill>
                  <a:srgbClr val="7030A0"/>
                </a:solidFill>
                <a:cs typeface="Arial" panose="020B0604020202020204" pitchFamily="34" charset="0"/>
              </a:rPr>
              <a:t>СЕТЬ ОРГАНИЗАЦИЙ </a:t>
            </a:r>
            <a:r>
              <a:rPr lang="ru-RU" sz="3200" b="1" kern="0" dirty="0">
                <a:cs typeface="Arial" panose="020B0604020202020204" pitchFamily="34" charset="0"/>
              </a:rPr>
              <a:t>ОТДЫХА ДЕТЕЙ И ИХ ОЗДОРОВЛЕНИЯ</a:t>
            </a:r>
            <a:endParaRPr lang="ru-RU" sz="3200" kern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2BDF832-C64C-4FD8-B32D-CF0D56FA6F2D}"/>
              </a:ext>
            </a:extLst>
          </p:cNvPr>
          <p:cNvSpPr/>
          <p:nvPr/>
        </p:nvSpPr>
        <p:spPr>
          <a:xfrm>
            <a:off x="7184019" y="3672254"/>
            <a:ext cx="4767331" cy="1938992"/>
          </a:xfrm>
          <a:prstGeom prst="rect">
            <a:avLst/>
          </a:prstGeom>
          <a:ln>
            <a:solidFill>
              <a:srgbClr val="4599E9"/>
            </a:solidFill>
          </a:ln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Запланировано открытие 1-го лагеря труда и отдыха в </a:t>
            </a:r>
            <a:r>
              <a:rPr lang="ru-RU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А</a:t>
            </a:r>
            <a:r>
              <a:rPr lang="ru-RU" sz="2000" dirty="0" err="1">
                <a:ea typeface="Times New Roman" panose="02020603050405020304" pitchFamily="18" charset="0"/>
              </a:rPr>
              <a:t>яно</a:t>
            </a:r>
            <a:r>
              <a:rPr lang="ru-RU" sz="2000" dirty="0">
                <a:ea typeface="Times New Roman" panose="02020603050405020304" pitchFamily="18" charset="0"/>
              </a:rPr>
              <a:t>-Майском районе, 4-х в </a:t>
            </a:r>
            <a:r>
              <a:rPr lang="ru-RU" sz="2000" dirty="0" err="1">
                <a:ea typeface="Times New Roman" panose="02020603050405020304" pitchFamily="18" charset="0"/>
              </a:rPr>
              <a:t>Ванинском</a:t>
            </a:r>
            <a:r>
              <a:rPr lang="ru-RU" sz="2000" dirty="0">
                <a:ea typeface="Times New Roman" panose="02020603050405020304" pitchFamily="18" charset="0"/>
              </a:rPr>
              <a:t>, и дополнительно к 11 действующим в 2022 году добавится еще один лагерь труда и отдыха в Солнечном муниципальном районе</a:t>
            </a:r>
            <a:endParaRPr lang="ru-RU" sz="2000" dirty="0">
              <a:effectLst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11D8CEA-B00D-4427-94F7-65C2CAAC627E}"/>
              </a:ext>
            </a:extLst>
          </p:cNvPr>
          <p:cNvSpPr/>
          <p:nvPr/>
        </p:nvSpPr>
        <p:spPr>
          <a:xfrm>
            <a:off x="7305961" y="2360279"/>
            <a:ext cx="4649274" cy="711751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a typeface="Calibri" panose="020F0502020204030204" pitchFamily="34" charset="0"/>
              </a:rPr>
              <a:t>Николаевский-на-Амуре промышленно-гуманитарный техникум</a:t>
            </a:r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FB64561-08BA-4632-B0AD-1CFA989B2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233" y="2574220"/>
            <a:ext cx="530180" cy="2838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2F16916-FB25-48B4-A280-67259460E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953" y="3872472"/>
            <a:ext cx="530180" cy="28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33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EF8EFE0-B29E-4A9B-B4DB-D6A644BDF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876" y="0"/>
            <a:ext cx="12144247" cy="6858000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2C55A429-2DFD-4431-9B5E-CFD829C31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875834"/>
              </p:ext>
            </p:extLst>
          </p:nvPr>
        </p:nvGraphicFramePr>
        <p:xfrm>
          <a:off x="564151" y="1413627"/>
          <a:ext cx="7081248" cy="52269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611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33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37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59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7705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6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500" u="none" strike="noStrike" dirty="0">
                          <a:effectLst/>
                        </a:rPr>
                        <a:t>№ п/п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 dirty="0">
                          <a:effectLst/>
                        </a:rPr>
                        <a:t>Территории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b="1" u="none" strike="noStrike" dirty="0">
                          <a:effectLst/>
                        </a:rPr>
                        <a:t> ЗОЛ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b="1" u="none" strike="noStrike" dirty="0">
                          <a:effectLst/>
                        </a:rPr>
                        <a:t>ГОЛ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u="none" strike="noStrike" dirty="0">
                          <a:effectLst/>
                        </a:rPr>
                        <a:t>ЛТО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1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Хабаровск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500" b="0" u="none" strike="noStrike" dirty="0">
                          <a:effectLst/>
                          <a:latin typeface="+mj-lt"/>
                        </a:rPr>
                        <a:t>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500" b="0" u="none" strike="noStrike" dirty="0">
                          <a:effectLst/>
                          <a:latin typeface="+mj-lt"/>
                        </a:rPr>
                        <a:t>80/14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latin typeface="+mj-lt"/>
                      </a:endParaRPr>
                    </a:p>
                  </a:txBody>
                  <a:tcPr marL="6887" marR="6887" marT="6887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2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Комсомольск-на-Амуре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+mj-lt"/>
                        </a:rPr>
                        <a:t>5</a:t>
                      </a: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latin typeface="+mj-lt"/>
                        </a:rPr>
                        <a:t>50/4</a:t>
                      </a:r>
                      <a:endParaRPr lang="ru-RU" sz="15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+mj-lt"/>
                        </a:rPr>
                        <a:t>9/6</a:t>
                      </a:r>
                      <a:endParaRPr lang="ru-RU" sz="15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3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Амурский район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+mj-lt"/>
                        </a:rPr>
                        <a:t>1</a:t>
                      </a: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latin typeface="+mj-lt"/>
                        </a:rPr>
                        <a:t>21/5</a:t>
                      </a: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4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Аяно-Майский район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ru-RU" sz="1500" b="0" u="none" strike="noStrike">
                          <a:effectLst/>
                          <a:latin typeface="+mj-lt"/>
                        </a:rPr>
                        <a:t> 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500" b="0" u="none" strike="noStrike" dirty="0">
                          <a:effectLst/>
                          <a:latin typeface="+mj-lt"/>
                        </a:rPr>
                        <a:t>4 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5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ru-RU" sz="1500" u="none" strike="noStrike" dirty="0" err="1">
                          <a:effectLst/>
                        </a:rPr>
                        <a:t>Бикинский</a:t>
                      </a:r>
                      <a:r>
                        <a:rPr lang="ru-RU" sz="1500" u="none" strike="noStrike" dirty="0">
                          <a:effectLst/>
                        </a:rPr>
                        <a:t> район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latin typeface="+mj-lt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latin typeface="+mj-lt"/>
                        </a:rPr>
                        <a:t>6/1</a:t>
                      </a: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6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Ванинский район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500" b="0">
                        <a:latin typeface="+mj-lt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latin typeface="+mj-lt"/>
                        </a:rPr>
                        <a:t>14/1</a:t>
                      </a: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7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Верхнебуреинский район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500" b="0">
                        <a:latin typeface="+mj-lt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latin typeface="+mj-lt"/>
                        </a:rPr>
                        <a:t>21/4</a:t>
                      </a: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+mj-lt"/>
                        </a:rPr>
                        <a:t>9/1</a:t>
                      </a:r>
                      <a:endParaRPr lang="ru-RU" sz="15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8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Вяземский район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+mj-lt"/>
                        </a:rPr>
                        <a:t>1</a:t>
                      </a: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latin typeface="+mj-lt"/>
                        </a:rPr>
                        <a:t>13</a:t>
                      </a: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9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Комсомольский район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+mj-lt"/>
                        </a:rPr>
                        <a:t>1</a:t>
                      </a: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latin typeface="+mj-lt"/>
                        </a:rPr>
                        <a:t>18</a:t>
                      </a: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10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ru-RU" sz="1500" u="none" strike="noStrike">
                          <a:effectLst/>
                        </a:rPr>
                        <a:t>Район им. Лазо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+mj-lt"/>
                        </a:rPr>
                        <a:t>3</a:t>
                      </a: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latin typeface="+mj-lt"/>
                        </a:rPr>
                        <a:t>25/6</a:t>
                      </a: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11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Нанайский район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500" b="0">
                        <a:latin typeface="+mj-lt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latin typeface="+mj-lt"/>
                        </a:rPr>
                        <a:t>14</a:t>
                      </a: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12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Николаевский район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+mj-lt"/>
                        </a:rPr>
                        <a:t>1</a:t>
                      </a: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latin typeface="+mj-lt"/>
                        </a:rPr>
                        <a:t>22/7</a:t>
                      </a: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+mj-lt"/>
                        </a:rPr>
                        <a:t>2</a:t>
                      </a:r>
                      <a:endParaRPr lang="ru-RU" sz="15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13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Охотский район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500" b="0">
                        <a:latin typeface="+mj-lt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latin typeface="+mj-lt"/>
                        </a:rPr>
                        <a:t>10/6</a:t>
                      </a: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14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Район П. Осипенко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500" b="0">
                        <a:latin typeface="+mj-lt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latin typeface="+mj-lt"/>
                        </a:rPr>
                        <a:t>4/1</a:t>
                      </a: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6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15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Солнечный район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500" b="0">
                        <a:latin typeface="+mj-lt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latin typeface="+mj-lt"/>
                        </a:rPr>
                        <a:t>14</a:t>
                      </a: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+mj-lt"/>
                        </a:rPr>
                        <a:t>12/1</a:t>
                      </a:r>
                      <a:endParaRPr lang="ru-RU" sz="15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6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16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Советско-Гаванский район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500" b="0">
                        <a:latin typeface="+mj-lt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latin typeface="+mj-lt"/>
                        </a:rPr>
                        <a:t>12/1</a:t>
                      </a: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6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17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ru-RU" sz="1500" u="none" strike="noStrike" dirty="0" err="1">
                          <a:effectLst/>
                        </a:rPr>
                        <a:t>Тугуро-Чумиканский</a:t>
                      </a:r>
                      <a:r>
                        <a:rPr lang="ru-RU" sz="1500" u="none" strike="noStrike" dirty="0">
                          <a:effectLst/>
                        </a:rPr>
                        <a:t> район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500" b="0">
                        <a:latin typeface="+mj-lt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latin typeface="+mj-lt"/>
                        </a:rPr>
                        <a:t>2/1</a:t>
                      </a: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+mj-lt"/>
                        </a:rPr>
                        <a:t>1</a:t>
                      </a:r>
                      <a:endParaRPr lang="ru-RU" sz="1500" b="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6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18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ru-RU" sz="1500" u="none" strike="noStrike" dirty="0" err="1">
                          <a:effectLst/>
                        </a:rPr>
                        <a:t>Ульчский</a:t>
                      </a:r>
                      <a:r>
                        <a:rPr lang="ru-RU" sz="1500" u="none" strike="noStrike" dirty="0">
                          <a:effectLst/>
                        </a:rPr>
                        <a:t> район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500" b="0">
                        <a:latin typeface="+mj-lt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latin typeface="+mj-lt"/>
                        </a:rPr>
                        <a:t>18/1</a:t>
                      </a: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latin typeface="+mj-lt"/>
                      </a:endParaRPr>
                    </a:p>
                  </a:txBody>
                  <a:tcPr marL="6887" marR="6887" marT="6887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613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>
                          <a:effectLst/>
                        </a:rPr>
                        <a:t>19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ru-RU" sz="1500" u="none" strike="noStrike" dirty="0">
                          <a:effectLst/>
                        </a:rPr>
                        <a:t>Хабаровский район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+mj-lt"/>
                        </a:rPr>
                        <a:t>3</a:t>
                      </a:r>
                    </a:p>
                  </a:txBody>
                  <a:tcPr marL="6887" marR="6887" marT="6887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latin typeface="+mj-lt"/>
                        </a:rPr>
                        <a:t>33/13</a:t>
                      </a:r>
                    </a:p>
                  </a:txBody>
                  <a:tcPr marL="6887" marR="6887" marT="6887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1500" b="0" dirty="0">
                        <a:latin typeface="+mj-lt"/>
                      </a:endParaRPr>
                    </a:p>
                  </a:txBody>
                  <a:tcPr marL="6887" marR="6887" marT="6887" marB="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AE0009-CC58-4BDA-A20A-ADA7D9CB77B6}"/>
              </a:ext>
            </a:extLst>
          </p:cNvPr>
          <p:cNvSpPr txBox="1"/>
          <p:nvPr/>
        </p:nvSpPr>
        <p:spPr>
          <a:xfrm>
            <a:off x="119651" y="0"/>
            <a:ext cx="120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</a:rPr>
              <a:t>Сведения о получении санитарно-эпидемиологического заключения 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</a:rPr>
              <a:t> в разрезе территорий Хабаровского края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A4321D29-1B30-4A59-A710-951C1A363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534820"/>
              </p:ext>
            </p:extLst>
          </p:nvPr>
        </p:nvGraphicFramePr>
        <p:xfrm>
          <a:off x="564151" y="830997"/>
          <a:ext cx="7081248" cy="58263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0812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26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Формы</a:t>
                      </a:r>
                      <a:r>
                        <a:rPr lang="ru-RU" sz="1600" u="none" strike="noStrike" baseline="0" dirty="0">
                          <a:effectLst/>
                        </a:rPr>
                        <a:t> отдыха и оздоровления детей (всего/ истек СЭЗ)</a:t>
                      </a:r>
                      <a:endParaRPr lang="ru-RU" sz="16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98" marR="7798" marT="7798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771FD9-31E8-42C2-AD41-F26114B62BE0}"/>
              </a:ext>
            </a:extLst>
          </p:cNvPr>
          <p:cNvSpPr txBox="1"/>
          <p:nvPr/>
        </p:nvSpPr>
        <p:spPr>
          <a:xfrm>
            <a:off x="8223713" y="2713734"/>
            <a:ext cx="3848638" cy="201593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000" dirty="0"/>
              <a:t>Обеспечить получение </a:t>
            </a:r>
            <a:r>
              <a:rPr lang="ru-RU" sz="2000" dirty="0">
                <a:solidFill>
                  <a:srgbClr val="7030A0"/>
                </a:solidFill>
              </a:rPr>
              <a:t>санитарно-эпидемиологического заключения </a:t>
            </a:r>
            <a:r>
              <a:rPr lang="ru-RU" sz="2000" dirty="0">
                <a:solidFill>
                  <a:srgbClr val="C00000"/>
                </a:solidFill>
              </a:rPr>
              <a:t>в срок до 15 мая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000" dirty="0"/>
              <a:t>Актуализировать сведения в реестре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A5794A3-D206-4592-90FB-BA0FEFC2E682}"/>
              </a:ext>
            </a:extLst>
          </p:cNvPr>
          <p:cNvSpPr/>
          <p:nvPr/>
        </p:nvSpPr>
        <p:spPr>
          <a:xfrm>
            <a:off x="8390449" y="1289221"/>
            <a:ext cx="3524401" cy="484731"/>
          </a:xfrm>
          <a:prstGeom prst="rect">
            <a:avLst/>
          </a:prstGeom>
          <a:solidFill>
            <a:srgbClr val="7030A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ЗАДАЧА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0B8A197-20F1-41B8-A284-5343AD414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781096" y="2173002"/>
            <a:ext cx="743107" cy="3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EF8EFE0-B29E-4A9B-B4DB-D6A644BDF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876" y="0"/>
            <a:ext cx="12144247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F31F885-EEC0-48B6-B9B9-01ACF1F02E26}"/>
              </a:ext>
            </a:extLst>
          </p:cNvPr>
          <p:cNvSpPr/>
          <p:nvPr/>
        </p:nvSpPr>
        <p:spPr>
          <a:xfrm>
            <a:off x="-141667" y="46021"/>
            <a:ext cx="12333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>
                <a:solidFill>
                  <a:srgbClr val="7030A0"/>
                </a:solidFill>
                <a:cs typeface="Arial" panose="020B0604020202020204" pitchFamily="34" charset="0"/>
              </a:rPr>
              <a:t>Адресный подход в обеспечении отдыха, оздоровления и занятости детей из семей, оказавшихся в трудной жизненной ситуации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E00D3F-2927-4FE7-B1FA-CCF408CAD400}"/>
              </a:ext>
            </a:extLst>
          </p:cNvPr>
          <p:cNvSpPr txBox="1"/>
          <p:nvPr/>
        </p:nvSpPr>
        <p:spPr>
          <a:xfrm>
            <a:off x="287734" y="1653316"/>
            <a:ext cx="413868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/>
              <a:t>Дети, </a:t>
            </a:r>
            <a:r>
              <a:rPr lang="ru-RU" sz="2000" dirty="0">
                <a:solidFill>
                  <a:srgbClr val="7030A0"/>
                </a:solidFill>
              </a:rPr>
              <a:t>состоящие на профилактических учетах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Дети из семей мобилизованных,</a:t>
            </a:r>
            <a:r>
              <a:rPr lang="ru-RU" sz="2000" dirty="0">
                <a:solidFill>
                  <a:srgbClr val="4599E9"/>
                </a:solidFill>
              </a:rPr>
              <a:t> </a:t>
            </a:r>
            <a:r>
              <a:rPr lang="ru-RU" sz="2000" dirty="0">
                <a:solidFill>
                  <a:srgbClr val="7030A0"/>
                </a:solidFill>
              </a:rPr>
              <a:t>военнослужащих – участников СВО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7F1489-8A0F-4BDC-AC58-D2F0F46E5AEA}"/>
              </a:ext>
            </a:extLst>
          </p:cNvPr>
          <p:cNvSpPr txBox="1"/>
          <p:nvPr/>
        </p:nvSpPr>
        <p:spPr>
          <a:xfrm>
            <a:off x="4711520" y="2033844"/>
            <a:ext cx="7291590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/>
              <a:t>Разработка карт занятости </a:t>
            </a:r>
            <a:r>
              <a:rPr lang="ru-RU" sz="2000" dirty="0">
                <a:solidFill>
                  <a:srgbClr val="7030A0"/>
                </a:solidFill>
              </a:rPr>
              <a:t>в разрезе летних месяцев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/>
              <a:t>Информирование </a:t>
            </a:r>
            <a:r>
              <a:rPr lang="ru-RU" sz="2000" dirty="0">
                <a:solidFill>
                  <a:srgbClr val="7030A0"/>
                </a:solidFill>
              </a:rPr>
              <a:t>родителей о:</a:t>
            </a:r>
            <a:r>
              <a:rPr lang="ru-RU" sz="2000" dirty="0">
                <a:solidFill>
                  <a:srgbClr val="4599E9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ru-RU" sz="2000" dirty="0"/>
              <a:t>-</a:t>
            </a:r>
            <a:r>
              <a:rPr lang="ru-RU" sz="2000" dirty="0">
                <a:solidFill>
                  <a:srgbClr val="4599E9"/>
                </a:solidFill>
              </a:rPr>
              <a:t>    </a:t>
            </a:r>
            <a:r>
              <a:rPr lang="ru-RU" sz="2000" dirty="0"/>
              <a:t>формах отдыха</a:t>
            </a:r>
            <a:r>
              <a:rPr lang="ru-RU" sz="2000" dirty="0">
                <a:solidFill>
                  <a:srgbClr val="4599E9"/>
                </a:solidFill>
              </a:rPr>
              <a:t>, </a:t>
            </a:r>
            <a:r>
              <a:rPr lang="ru-RU" sz="2000" dirty="0">
                <a:solidFill>
                  <a:srgbClr val="7030A0"/>
                </a:solidFill>
              </a:rPr>
              <a:t>оздоровления и занятости,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ru-RU" sz="2000" dirty="0"/>
              <a:t>возможности получения наградных бюджетных путевок в </a:t>
            </a:r>
            <a:r>
              <a:rPr lang="ru-RU" sz="2000" dirty="0">
                <a:solidFill>
                  <a:srgbClr val="7030A0"/>
                </a:solidFill>
              </a:rPr>
              <a:t>Краевой детский центр "Созвездие", Федеральные детские центры: Океан, Орлёнок, Артек, Смена, Алые паруса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ru-RU" sz="2000" dirty="0"/>
              <a:t>компенсации стоимости путевки в загородные лагеря </a:t>
            </a:r>
            <a:r>
              <a:rPr lang="ru-RU" sz="2000" dirty="0">
                <a:solidFill>
                  <a:srgbClr val="7030A0"/>
                </a:solidFill>
              </a:rPr>
              <a:t>(Постановление № 375-пр от 25.12.2010 "Об обеспечении отдыха и оздоровления детей в загородных стационарных детских оздоровительных лагерях«)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endParaRPr lang="ru-RU" sz="2400" dirty="0">
              <a:solidFill>
                <a:srgbClr val="4599E9"/>
              </a:solidFill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endParaRPr lang="ru-RU" sz="2400" dirty="0">
              <a:solidFill>
                <a:srgbClr val="4599E9"/>
              </a:solidFill>
            </a:endParaRPr>
          </a:p>
          <a:p>
            <a:pPr>
              <a:spcAft>
                <a:spcPts val="600"/>
              </a:spcAft>
            </a:pPr>
            <a:endParaRPr lang="ru-RU" sz="2400" dirty="0">
              <a:solidFill>
                <a:srgbClr val="4599E9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7A7811C-75F9-4DA3-B102-081B2DED9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275" y="1021738"/>
            <a:ext cx="697606" cy="373510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005EC355-0156-4DB0-A512-98679CE93B17}"/>
              </a:ext>
            </a:extLst>
          </p:cNvPr>
          <p:cNvCxnSpPr/>
          <p:nvPr/>
        </p:nvCxnSpPr>
        <p:spPr>
          <a:xfrm>
            <a:off x="4628025" y="1778074"/>
            <a:ext cx="15272" cy="316680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2B1EE14-7081-4F36-B1DB-2115C3DAA995}"/>
              </a:ext>
            </a:extLst>
          </p:cNvPr>
          <p:cNvSpPr txBox="1"/>
          <p:nvPr/>
        </p:nvSpPr>
        <p:spPr>
          <a:xfrm>
            <a:off x="188890" y="3496525"/>
            <a:ext cx="4288422" cy="31393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Губернатором края принято решение о предоставлении путевок в организации отдыха детей и их оздоровления   детям граждан, призванных на военную службу по мобилизации в Вооруженные Силы Российской Федерации, а также принимающих на добровольной основе участие в специальной военной операции без учета дохода семьи </a:t>
            </a:r>
            <a:r>
              <a:rPr lang="ru-RU" dirty="0">
                <a:solidFill>
                  <a:srgbClr val="7030A0"/>
                </a:solidFill>
              </a:rPr>
              <a:t>(в редакции постановления Правительства  № 259-пр от 20.08.2015 г.)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D90A2C8-4D04-4288-924F-FFD61119EA2D}"/>
              </a:ext>
            </a:extLst>
          </p:cNvPr>
          <p:cNvSpPr/>
          <p:nvPr/>
        </p:nvSpPr>
        <p:spPr>
          <a:xfrm>
            <a:off x="6354257" y="1002382"/>
            <a:ext cx="3524401" cy="412223"/>
          </a:xfrm>
          <a:prstGeom prst="rect">
            <a:avLst/>
          </a:prstGeom>
          <a:solidFill>
            <a:srgbClr val="7030A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МЕРОПРИЯТИЯ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0849ECF-510B-404E-BE3D-430EE1EDEC4F}"/>
              </a:ext>
            </a:extLst>
          </p:cNvPr>
          <p:cNvSpPr/>
          <p:nvPr/>
        </p:nvSpPr>
        <p:spPr>
          <a:xfrm>
            <a:off x="605498" y="1033186"/>
            <a:ext cx="3524401" cy="412223"/>
          </a:xfrm>
          <a:prstGeom prst="rect">
            <a:avLst/>
          </a:prstGeom>
          <a:solidFill>
            <a:srgbClr val="7030A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КАТЕГОРИИ ДЕТЕЙ </a:t>
            </a:r>
          </a:p>
        </p:txBody>
      </p:sp>
      <p:grpSp>
        <p:nvGrpSpPr>
          <p:cNvPr id="12" name="Google Shape;1079;p36">
            <a:extLst>
              <a:ext uri="{FF2B5EF4-FFF2-40B4-BE49-F238E27FC236}">
                <a16:creationId xmlns:a16="http://schemas.microsoft.com/office/drawing/2014/main" xmlns="" id="{3F8B546B-2B99-46E3-B2C6-DCCD5DD35DBB}"/>
              </a:ext>
            </a:extLst>
          </p:cNvPr>
          <p:cNvGrpSpPr/>
          <p:nvPr/>
        </p:nvGrpSpPr>
        <p:grpSpPr>
          <a:xfrm>
            <a:off x="10515404" y="1210791"/>
            <a:ext cx="598190" cy="735500"/>
            <a:chOff x="4518575" y="2506200"/>
            <a:chExt cx="206100" cy="265450"/>
          </a:xfrm>
        </p:grpSpPr>
        <p:sp>
          <p:nvSpPr>
            <p:cNvPr id="13" name="Google Shape;1080;p36">
              <a:extLst>
                <a:ext uri="{FF2B5EF4-FFF2-40B4-BE49-F238E27FC236}">
                  <a16:creationId xmlns:a16="http://schemas.microsoft.com/office/drawing/2014/main" xmlns="" id="{FFCEED89-2279-4F02-B5A3-1ADD7B28D30E}"/>
                </a:ext>
              </a:extLst>
            </p:cNvPr>
            <p:cNvSpPr/>
            <p:nvPr/>
          </p:nvSpPr>
          <p:spPr>
            <a:xfrm>
              <a:off x="4518575" y="2506200"/>
              <a:ext cx="206100" cy="265450"/>
            </a:xfrm>
            <a:custGeom>
              <a:avLst/>
              <a:gdLst/>
              <a:ahLst/>
              <a:cxnLst/>
              <a:rect l="l" t="t" r="r" b="b"/>
              <a:pathLst>
                <a:path w="8244" h="10618" extrusionOk="0">
                  <a:moveTo>
                    <a:pt x="7440" y="786"/>
                  </a:moveTo>
                  <a:lnTo>
                    <a:pt x="7440" y="9832"/>
                  </a:lnTo>
                  <a:lnTo>
                    <a:pt x="803" y="9832"/>
                  </a:lnTo>
                  <a:lnTo>
                    <a:pt x="803" y="786"/>
                  </a:lnTo>
                  <a:close/>
                  <a:moveTo>
                    <a:pt x="0" y="1"/>
                  </a:moveTo>
                  <a:lnTo>
                    <a:pt x="0" y="10617"/>
                  </a:lnTo>
                  <a:lnTo>
                    <a:pt x="8243" y="10617"/>
                  </a:lnTo>
                  <a:lnTo>
                    <a:pt x="8243" y="1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81;p36">
              <a:extLst>
                <a:ext uri="{FF2B5EF4-FFF2-40B4-BE49-F238E27FC236}">
                  <a16:creationId xmlns:a16="http://schemas.microsoft.com/office/drawing/2014/main" xmlns="" id="{40EE957D-C504-4DED-8D69-B9FE6C3524F3}"/>
                </a:ext>
              </a:extLst>
            </p:cNvPr>
            <p:cNvSpPr/>
            <p:nvPr/>
          </p:nvSpPr>
          <p:spPr>
            <a:xfrm>
              <a:off x="4628300" y="2555725"/>
              <a:ext cx="56225" cy="13400"/>
            </a:xfrm>
            <a:custGeom>
              <a:avLst/>
              <a:gdLst/>
              <a:ahLst/>
              <a:cxnLst/>
              <a:rect l="l" t="t" r="r" b="b"/>
              <a:pathLst>
                <a:path w="2249" h="536" extrusionOk="0">
                  <a:moveTo>
                    <a:pt x="0" y="0"/>
                  </a:moveTo>
                  <a:lnTo>
                    <a:pt x="0" y="536"/>
                  </a:lnTo>
                  <a:lnTo>
                    <a:pt x="2249" y="536"/>
                  </a:lnTo>
                  <a:lnTo>
                    <a:pt x="22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82;p36">
              <a:extLst>
                <a:ext uri="{FF2B5EF4-FFF2-40B4-BE49-F238E27FC236}">
                  <a16:creationId xmlns:a16="http://schemas.microsoft.com/office/drawing/2014/main" xmlns="" id="{99F893EC-6161-41EF-9671-4884E0D20965}"/>
                </a:ext>
              </a:extLst>
            </p:cNvPr>
            <p:cNvSpPr/>
            <p:nvPr/>
          </p:nvSpPr>
          <p:spPr>
            <a:xfrm>
              <a:off x="4628300" y="2608800"/>
              <a:ext cx="56225" cy="13425"/>
            </a:xfrm>
            <a:custGeom>
              <a:avLst/>
              <a:gdLst/>
              <a:ahLst/>
              <a:cxnLst/>
              <a:rect l="l" t="t" r="r" b="b"/>
              <a:pathLst>
                <a:path w="2249" h="537" extrusionOk="0">
                  <a:moveTo>
                    <a:pt x="0" y="1"/>
                  </a:moveTo>
                  <a:lnTo>
                    <a:pt x="0" y="536"/>
                  </a:lnTo>
                  <a:lnTo>
                    <a:pt x="2249" y="536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83;p36">
              <a:extLst>
                <a:ext uri="{FF2B5EF4-FFF2-40B4-BE49-F238E27FC236}">
                  <a16:creationId xmlns:a16="http://schemas.microsoft.com/office/drawing/2014/main" xmlns="" id="{3481A94A-0AC9-4788-B95F-920259516AB8}"/>
                </a:ext>
              </a:extLst>
            </p:cNvPr>
            <p:cNvSpPr/>
            <p:nvPr/>
          </p:nvSpPr>
          <p:spPr>
            <a:xfrm>
              <a:off x="4628300" y="2715425"/>
              <a:ext cx="56225" cy="13400"/>
            </a:xfrm>
            <a:custGeom>
              <a:avLst/>
              <a:gdLst/>
              <a:ahLst/>
              <a:cxnLst/>
              <a:rect l="l" t="t" r="r" b="b"/>
              <a:pathLst>
                <a:path w="2249" h="536" extrusionOk="0">
                  <a:moveTo>
                    <a:pt x="0" y="0"/>
                  </a:moveTo>
                  <a:lnTo>
                    <a:pt x="0" y="535"/>
                  </a:lnTo>
                  <a:lnTo>
                    <a:pt x="2249" y="535"/>
                  </a:lnTo>
                  <a:lnTo>
                    <a:pt x="22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84;p36">
              <a:extLst>
                <a:ext uri="{FF2B5EF4-FFF2-40B4-BE49-F238E27FC236}">
                  <a16:creationId xmlns:a16="http://schemas.microsoft.com/office/drawing/2014/main" xmlns="" id="{257FAC14-D229-4B26-8F96-0DAB9DD8AA91}"/>
                </a:ext>
              </a:extLst>
            </p:cNvPr>
            <p:cNvSpPr/>
            <p:nvPr/>
          </p:nvSpPr>
          <p:spPr>
            <a:xfrm>
              <a:off x="4628300" y="2662325"/>
              <a:ext cx="56225" cy="12975"/>
            </a:xfrm>
            <a:custGeom>
              <a:avLst/>
              <a:gdLst/>
              <a:ahLst/>
              <a:cxnLst/>
              <a:rect l="l" t="t" r="r" b="b"/>
              <a:pathLst>
                <a:path w="2249" h="519" extrusionOk="0">
                  <a:moveTo>
                    <a:pt x="0" y="1"/>
                  </a:moveTo>
                  <a:lnTo>
                    <a:pt x="0" y="518"/>
                  </a:lnTo>
                  <a:lnTo>
                    <a:pt x="2249" y="518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85;p36">
              <a:extLst>
                <a:ext uri="{FF2B5EF4-FFF2-40B4-BE49-F238E27FC236}">
                  <a16:creationId xmlns:a16="http://schemas.microsoft.com/office/drawing/2014/main" xmlns="" id="{92F0BE77-E4B2-476F-922B-3BEC11B622B3}"/>
                </a:ext>
              </a:extLst>
            </p:cNvPr>
            <p:cNvSpPr/>
            <p:nvPr/>
          </p:nvSpPr>
          <p:spPr>
            <a:xfrm>
              <a:off x="4558275" y="2539225"/>
              <a:ext cx="49525" cy="40600"/>
            </a:xfrm>
            <a:custGeom>
              <a:avLst/>
              <a:gdLst/>
              <a:ahLst/>
              <a:cxnLst/>
              <a:rect l="l" t="t" r="r" b="b"/>
              <a:pathLst>
                <a:path w="1981" h="1624" extrusionOk="0">
                  <a:moveTo>
                    <a:pt x="1606" y="0"/>
                  </a:moveTo>
                  <a:lnTo>
                    <a:pt x="732" y="875"/>
                  </a:lnTo>
                  <a:lnTo>
                    <a:pt x="375" y="536"/>
                  </a:lnTo>
                  <a:lnTo>
                    <a:pt x="0" y="910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86;p36">
              <a:extLst>
                <a:ext uri="{FF2B5EF4-FFF2-40B4-BE49-F238E27FC236}">
                  <a16:creationId xmlns:a16="http://schemas.microsoft.com/office/drawing/2014/main" xmlns="" id="{2E3EFBD6-C535-46CF-9FE4-A5772EAFFDF4}"/>
                </a:ext>
              </a:extLst>
            </p:cNvPr>
            <p:cNvSpPr/>
            <p:nvPr/>
          </p:nvSpPr>
          <p:spPr>
            <a:xfrm>
              <a:off x="4558275" y="2592300"/>
              <a:ext cx="49525" cy="40625"/>
            </a:xfrm>
            <a:custGeom>
              <a:avLst/>
              <a:gdLst/>
              <a:ahLst/>
              <a:cxnLst/>
              <a:rect l="l" t="t" r="r" b="b"/>
              <a:pathLst>
                <a:path w="1981" h="1625" extrusionOk="0">
                  <a:moveTo>
                    <a:pt x="1606" y="1"/>
                  </a:moveTo>
                  <a:lnTo>
                    <a:pt x="732" y="893"/>
                  </a:lnTo>
                  <a:lnTo>
                    <a:pt x="375" y="536"/>
                  </a:lnTo>
                  <a:lnTo>
                    <a:pt x="0" y="911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87;p36">
              <a:extLst>
                <a:ext uri="{FF2B5EF4-FFF2-40B4-BE49-F238E27FC236}">
                  <a16:creationId xmlns:a16="http://schemas.microsoft.com/office/drawing/2014/main" xmlns="" id="{C55EBBEB-A3E0-4393-8B0D-830CA4D79596}"/>
                </a:ext>
              </a:extLst>
            </p:cNvPr>
            <p:cNvSpPr/>
            <p:nvPr/>
          </p:nvSpPr>
          <p:spPr>
            <a:xfrm>
              <a:off x="4558275" y="2645375"/>
              <a:ext cx="49525" cy="41075"/>
            </a:xfrm>
            <a:custGeom>
              <a:avLst/>
              <a:gdLst/>
              <a:ahLst/>
              <a:cxnLst/>
              <a:rect l="l" t="t" r="r" b="b"/>
              <a:pathLst>
                <a:path w="1981" h="1643" extrusionOk="0">
                  <a:moveTo>
                    <a:pt x="1606" y="1"/>
                  </a:moveTo>
                  <a:lnTo>
                    <a:pt x="732" y="893"/>
                  </a:lnTo>
                  <a:lnTo>
                    <a:pt x="375" y="536"/>
                  </a:lnTo>
                  <a:lnTo>
                    <a:pt x="0" y="911"/>
                  </a:lnTo>
                  <a:lnTo>
                    <a:pt x="732" y="1642"/>
                  </a:lnTo>
                  <a:lnTo>
                    <a:pt x="1981" y="376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88;p36">
              <a:extLst>
                <a:ext uri="{FF2B5EF4-FFF2-40B4-BE49-F238E27FC236}">
                  <a16:creationId xmlns:a16="http://schemas.microsoft.com/office/drawing/2014/main" xmlns="" id="{2CF3124E-E0F0-41CA-8753-49D892F33820}"/>
                </a:ext>
              </a:extLst>
            </p:cNvPr>
            <p:cNvSpPr/>
            <p:nvPr/>
          </p:nvSpPr>
          <p:spPr>
            <a:xfrm>
              <a:off x="4558275" y="2698025"/>
              <a:ext cx="49525" cy="40600"/>
            </a:xfrm>
            <a:custGeom>
              <a:avLst/>
              <a:gdLst/>
              <a:ahLst/>
              <a:cxnLst/>
              <a:rect l="l" t="t" r="r" b="b"/>
              <a:pathLst>
                <a:path w="1981" h="1624" extrusionOk="0">
                  <a:moveTo>
                    <a:pt x="1606" y="0"/>
                  </a:moveTo>
                  <a:lnTo>
                    <a:pt x="732" y="875"/>
                  </a:lnTo>
                  <a:lnTo>
                    <a:pt x="375" y="536"/>
                  </a:lnTo>
                  <a:lnTo>
                    <a:pt x="0" y="910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59154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EF8EFE0-B29E-4A9B-B4DB-D6A644BDF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876" y="0"/>
            <a:ext cx="12144247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FB88C1E-6461-4922-8DA4-229CA0F37B6F}"/>
              </a:ext>
            </a:extLst>
          </p:cNvPr>
          <p:cNvSpPr/>
          <p:nvPr/>
        </p:nvSpPr>
        <p:spPr>
          <a:xfrm>
            <a:off x="-360609" y="216327"/>
            <a:ext cx="12333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noProof="0" dirty="0">
                <a:solidFill>
                  <a:srgbClr val="7030A0"/>
                </a:solidFill>
                <a:cs typeface="Arial" panose="020B0604020202020204" pitchFamily="34" charset="0"/>
              </a:rPr>
              <a:t>ОРГАНИЗАЦИЯ ВОСПИТАТЕЛЬНОЙ РАБОТЫ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1CAF739-4287-46BE-8B3C-30BB3C421E38}"/>
              </a:ext>
            </a:extLst>
          </p:cNvPr>
          <p:cNvSpPr txBox="1"/>
          <p:nvPr/>
        </p:nvSpPr>
        <p:spPr>
          <a:xfrm>
            <a:off x="7076908" y="4614149"/>
            <a:ext cx="4752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ДВИЖЕНИЕ ПЕРВЫХ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36FF57-036A-4B15-8977-8D50007F479E}"/>
              </a:ext>
            </a:extLst>
          </p:cNvPr>
          <p:cNvSpPr txBox="1"/>
          <p:nvPr/>
        </p:nvSpPr>
        <p:spPr>
          <a:xfrm>
            <a:off x="7076908" y="3031249"/>
            <a:ext cx="3181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ОРЛЯТА РОССИИ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D219466-C6F5-4169-BA5D-41EFB5149806}"/>
              </a:ext>
            </a:extLst>
          </p:cNvPr>
          <p:cNvSpPr txBox="1"/>
          <p:nvPr/>
        </p:nvSpPr>
        <p:spPr>
          <a:xfrm>
            <a:off x="705650" y="1505606"/>
            <a:ext cx="535088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7030A0"/>
                </a:solidFill>
                <a:cs typeface="Arial" panose="020B0604020202020204" pitchFamily="34" charset="0"/>
              </a:rPr>
              <a:t>Исполнение гимна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7030A0"/>
                </a:solidFill>
                <a:cs typeface="Arial" panose="020B0604020202020204" pitchFamily="34" charset="0"/>
              </a:rPr>
              <a:t>Вынос флага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7030A0"/>
                </a:solidFill>
                <a:cs typeface="Arial" panose="020B0604020202020204" pitchFamily="34" charset="0"/>
              </a:rPr>
              <a:t>Дни единых  действий: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dirty="0">
              <a:solidFill>
                <a:srgbClr val="4599E9"/>
              </a:solidFill>
              <a:cs typeface="Arial" panose="020B0604020202020204" pitchFamily="34" charset="0"/>
            </a:endParaRP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2800" dirty="0">
              <a:solidFill>
                <a:srgbClr val="194085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8D7CE35-BFDE-474E-8365-F6B4C03A2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171189" y="1002482"/>
            <a:ext cx="639378" cy="342333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CE98CCB-6160-4866-8888-89020D88C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39978" y="2322072"/>
            <a:ext cx="639378" cy="342333"/>
          </a:xfrm>
          <a:prstGeom prst="rect">
            <a:avLst/>
          </a:prstGeom>
          <a:solidFill>
            <a:srgbClr val="7030A0"/>
          </a:solidFill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6BE9B37D-1F77-48C4-9947-C847A514DD3D}"/>
              </a:ext>
            </a:extLst>
          </p:cNvPr>
          <p:cNvSpPr/>
          <p:nvPr/>
        </p:nvSpPr>
        <p:spPr>
          <a:xfrm>
            <a:off x="571417" y="2955872"/>
            <a:ext cx="6435097" cy="3785652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dirty="0"/>
              <a:t>1 июня – День защиты детей</a:t>
            </a:r>
          </a:p>
          <a:p>
            <a:r>
              <a:rPr lang="ru-RU" sz="2000" dirty="0"/>
              <a:t> 6 июня – День русского языка</a:t>
            </a:r>
          </a:p>
          <a:p>
            <a:r>
              <a:rPr lang="ru-RU" sz="2000" dirty="0"/>
              <a:t>9 июня – 350 лет со дня рождения Петра Первого </a:t>
            </a:r>
          </a:p>
          <a:p>
            <a:r>
              <a:rPr lang="ru-RU" sz="2000" dirty="0"/>
              <a:t>12 июня – День России</a:t>
            </a:r>
          </a:p>
          <a:p>
            <a:r>
              <a:rPr lang="ru-RU" sz="2000" dirty="0"/>
              <a:t> 22 июня – День памяти и скорби</a:t>
            </a:r>
          </a:p>
          <a:p>
            <a:r>
              <a:rPr lang="ru-RU" sz="2000" dirty="0"/>
              <a:t> 27 июня – День молодежи</a:t>
            </a:r>
          </a:p>
          <a:p>
            <a:r>
              <a:rPr lang="ru-RU" sz="2000" dirty="0"/>
              <a:t> 8 июля – День семьи, любви и верности</a:t>
            </a:r>
          </a:p>
          <a:p>
            <a:r>
              <a:rPr lang="en-US" sz="2000"/>
              <a:t>20</a:t>
            </a:r>
            <a:r>
              <a:rPr lang="ru-RU" sz="2000"/>
              <a:t> </a:t>
            </a:r>
            <a:r>
              <a:rPr lang="ru-RU" sz="2000" dirty="0"/>
              <a:t>июля – День Российского движения детей и молодежи «Движение Первых»</a:t>
            </a:r>
          </a:p>
          <a:p>
            <a:r>
              <a:rPr lang="ru-RU" sz="2000" dirty="0"/>
              <a:t> 14 августа – День физкультурника</a:t>
            </a:r>
          </a:p>
          <a:p>
            <a:r>
              <a:rPr lang="ru-RU" sz="2000" dirty="0"/>
              <a:t> 22 августа – День государственного флага</a:t>
            </a:r>
          </a:p>
          <a:p>
            <a:r>
              <a:rPr lang="ru-RU" sz="2000" dirty="0"/>
              <a:t> 27 августа – День российского кино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AD34BCA-E82E-4398-97F7-CA421E8ED72C}"/>
              </a:ext>
            </a:extLst>
          </p:cNvPr>
          <p:cNvSpPr/>
          <p:nvPr/>
        </p:nvSpPr>
        <p:spPr>
          <a:xfrm>
            <a:off x="6477827" y="1212614"/>
            <a:ext cx="3524401" cy="82930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РЕАЛИЗАЦИЯ ПРОФИЛЬНЫХ ПРОЕКТОВ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1AD2831-C78D-40BF-8B28-51E3BC4812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931" y="2543197"/>
            <a:ext cx="2300128" cy="11374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2F4F452-B239-403C-B97C-B6EA88215C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13" y="3645577"/>
            <a:ext cx="1751723" cy="240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87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9E48DE-FB27-4EFF-9112-CCB3E19DD9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52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C5E1A48-704A-4F07-A88A-6F9D159406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84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D846E3-260F-4CF8-BDDD-6D6A7CE1A5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74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A983751-00B7-4971-8AB7-00F88141D7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10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F217D43-DBE8-4A4A-822D-6928367741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53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67A477B-3540-4659-8CFF-E9C55A015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78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2B6F834-FB2A-40DB-BB6F-E96E9DB6D7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792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463</Words>
  <Application>Microsoft Office PowerPoint</Application>
  <PresentationFormat>Широкоэкранный</PresentationFormat>
  <Paragraphs>148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Franklin Gothic Medium</vt:lpstr>
      <vt:lpstr>Montserrat Medium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Лисица</dc:creator>
  <cp:lastModifiedBy>Юлия Александровна Ярошенко</cp:lastModifiedBy>
  <cp:revision>10</cp:revision>
  <dcterms:created xsi:type="dcterms:W3CDTF">2023-04-04T13:57:10Z</dcterms:created>
  <dcterms:modified xsi:type="dcterms:W3CDTF">2023-04-05T06:47:09Z</dcterms:modified>
</cp:coreProperties>
</file>