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367" r:id="rId3"/>
    <p:sldId id="354" r:id="rId4"/>
    <p:sldId id="363" r:id="rId5"/>
    <p:sldId id="362" r:id="rId6"/>
    <p:sldId id="366" r:id="rId7"/>
    <p:sldId id="365" r:id="rId8"/>
    <p:sldId id="364" r:id="rId9"/>
    <p:sldId id="368" r:id="rId10"/>
    <p:sldId id="369" r:id="rId11"/>
    <p:sldId id="370" r:id="rId12"/>
    <p:sldId id="371" r:id="rId13"/>
    <p:sldId id="372" r:id="rId14"/>
    <p:sldId id="373" r:id="rId15"/>
    <p:sldId id="374" r:id="rId16"/>
    <p:sldId id="375" r:id="rId17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4B6A88"/>
    <a:srgbClr val="758DA4"/>
    <a:srgbClr val="5A8DBC"/>
    <a:srgbClr val="5A82AA"/>
    <a:srgbClr val="21273B"/>
    <a:srgbClr val="F0F4FA"/>
    <a:srgbClr val="FFCDCD"/>
    <a:srgbClr val="FF9999"/>
    <a:srgbClr val="DCE5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66" autoAdjust="0"/>
  </p:normalViewPr>
  <p:slideViewPr>
    <p:cSldViewPr snapToGrid="0">
      <p:cViewPr varScale="1">
        <p:scale>
          <a:sx n="101" d="100"/>
          <a:sy n="101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68"/>
    </p:cViewPr>
  </p:sorterViewPr>
  <p:notesViewPr>
    <p:cSldViewPr snapToGrid="0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520A5E-24C2-4297-AD19-CA078F0180A1}" type="doc">
      <dgm:prSet loTypeId="urn:microsoft.com/office/officeart/2005/8/layout/lProcess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4B75F230-1CF5-4251-B4FF-6B15D0E680E3}">
      <dgm:prSet phldrT="[Текст]" custT="1"/>
      <dgm:spPr/>
      <dgm:t>
        <a:bodyPr/>
        <a:lstStyle/>
        <a:p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ru-RU" sz="19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Анализ внесения в ФИС ФРДО сведений 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о документах об образовании, выданных выпускникам 2024 года образовательными организациями,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осуществляющими образовательную деятельность по образовательным программам среднего общего образования</a:t>
          </a:r>
        </a:p>
      </dgm:t>
    </dgm:pt>
    <dgm:pt modelId="{E001F5C6-6586-4980-97F1-1954666C9E69}" type="parTrans" cxnId="{C14EC7DB-A0BD-4F00-9050-9E97FAC76D5F}">
      <dgm:prSet/>
      <dgm:spPr/>
      <dgm:t>
        <a:bodyPr/>
        <a:lstStyle/>
        <a:p>
          <a:endParaRPr lang="ru-RU"/>
        </a:p>
      </dgm:t>
    </dgm:pt>
    <dgm:pt modelId="{327453F2-985A-42D9-A885-496416E0CCDC}" type="sibTrans" cxnId="{C14EC7DB-A0BD-4F00-9050-9E97FAC76D5F}">
      <dgm:prSet/>
      <dgm:spPr/>
      <dgm:t>
        <a:bodyPr/>
        <a:lstStyle/>
        <a:p>
          <a:endParaRPr lang="ru-RU"/>
        </a:p>
      </dgm:t>
    </dgm:pt>
    <dgm:pt modelId="{D64B0F2E-F45D-4601-88B7-87BADEB45AB3}">
      <dgm:prSet phldrT="[Текст]" custT="1"/>
      <dgm:spPr/>
      <dgm:t>
        <a:bodyPr/>
        <a:lstStyle/>
        <a:p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2200" dirty="0">
              <a:latin typeface="Arial" panose="020B0604020202020204" pitchFamily="34" charset="0"/>
              <a:cs typeface="Arial" panose="020B0604020202020204" pitchFamily="34" charset="0"/>
            </a:rPr>
            <a:t>Мониторинг будет проведен</a:t>
          </a:r>
        </a:p>
        <a:p>
          <a:r>
            <a:rPr lang="ru-RU" sz="2200" dirty="0">
              <a:latin typeface="Arial" panose="020B0604020202020204" pitchFamily="34" charset="0"/>
              <a:cs typeface="Arial" panose="020B0604020202020204" pitchFamily="34" charset="0"/>
            </a:rPr>
            <a:t>с 19 июня по 15 июля 2024 года</a:t>
          </a:r>
        </a:p>
        <a:p>
          <a:r>
            <a:rPr lang="ru-RU" sz="2200" dirty="0">
              <a:latin typeface="Arial" panose="020B0604020202020204" pitchFamily="34" charset="0"/>
              <a:cs typeface="Arial" panose="020B0604020202020204" pitchFamily="34" charset="0"/>
            </a:rPr>
            <a:t>253 общеобразовательных организаций</a:t>
          </a:r>
        </a:p>
        <a:p>
          <a:endParaRPr lang="ru-RU" sz="1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B688E3-F54F-4145-B26D-A804C563600C}" type="parTrans" cxnId="{D0357293-27B4-4048-A9AF-CC0B43BB5ED1}">
      <dgm:prSet/>
      <dgm:spPr/>
      <dgm:t>
        <a:bodyPr/>
        <a:lstStyle/>
        <a:p>
          <a:endParaRPr lang="ru-RU"/>
        </a:p>
      </dgm:t>
    </dgm:pt>
    <dgm:pt modelId="{19880597-2EB3-41C3-9610-39887528AEB3}" type="sibTrans" cxnId="{D0357293-27B4-4048-A9AF-CC0B43BB5ED1}">
      <dgm:prSet/>
      <dgm:spPr/>
      <dgm:t>
        <a:bodyPr/>
        <a:lstStyle/>
        <a:p>
          <a:endParaRPr lang="ru-RU"/>
        </a:p>
      </dgm:t>
    </dgm:pt>
    <dgm:pt modelId="{45926884-916D-4DB5-B64D-79AE074777DA}" type="pres">
      <dgm:prSet presAssocID="{9F520A5E-24C2-4297-AD19-CA078F0180A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DE60E7-CD38-4D40-864A-711291B45F46}" type="pres">
      <dgm:prSet presAssocID="{4B75F230-1CF5-4251-B4FF-6B15D0E680E3}" presName="compNode" presStyleCnt="0"/>
      <dgm:spPr/>
    </dgm:pt>
    <dgm:pt modelId="{BBE525E6-D4E8-4A5B-9D48-3D1CB6886D89}" type="pres">
      <dgm:prSet presAssocID="{4B75F230-1CF5-4251-B4FF-6B15D0E680E3}" presName="aNode" presStyleLbl="bgShp" presStyleIdx="0" presStyleCnt="2"/>
      <dgm:spPr/>
      <dgm:t>
        <a:bodyPr/>
        <a:lstStyle/>
        <a:p>
          <a:endParaRPr lang="ru-RU"/>
        </a:p>
      </dgm:t>
    </dgm:pt>
    <dgm:pt modelId="{A3F39816-F9D4-43B3-BC29-A1BA60019B2B}" type="pres">
      <dgm:prSet presAssocID="{4B75F230-1CF5-4251-B4FF-6B15D0E680E3}" presName="textNode" presStyleLbl="bgShp" presStyleIdx="0" presStyleCnt="2"/>
      <dgm:spPr/>
      <dgm:t>
        <a:bodyPr/>
        <a:lstStyle/>
        <a:p>
          <a:endParaRPr lang="ru-RU"/>
        </a:p>
      </dgm:t>
    </dgm:pt>
    <dgm:pt modelId="{BBD89BE0-8FF4-44B9-8BCA-1C2906DEDCC3}" type="pres">
      <dgm:prSet presAssocID="{4B75F230-1CF5-4251-B4FF-6B15D0E680E3}" presName="compChildNode" presStyleCnt="0"/>
      <dgm:spPr/>
    </dgm:pt>
    <dgm:pt modelId="{3CB2301F-545B-4F1F-8317-B55A286612A1}" type="pres">
      <dgm:prSet presAssocID="{4B75F230-1CF5-4251-B4FF-6B15D0E680E3}" presName="theInnerList" presStyleCnt="0"/>
      <dgm:spPr/>
    </dgm:pt>
    <dgm:pt modelId="{43806BC1-C952-42FF-B9E4-90EACD435339}" type="pres">
      <dgm:prSet presAssocID="{4B75F230-1CF5-4251-B4FF-6B15D0E680E3}" presName="aSpace" presStyleCnt="0"/>
      <dgm:spPr/>
    </dgm:pt>
    <dgm:pt modelId="{118EC806-71CF-4E38-8F5C-FDA8916120D5}" type="pres">
      <dgm:prSet presAssocID="{D64B0F2E-F45D-4601-88B7-87BADEB45AB3}" presName="compNode" presStyleCnt="0"/>
      <dgm:spPr/>
    </dgm:pt>
    <dgm:pt modelId="{8300ADAE-ED60-4923-A255-8657A0F5ED16}" type="pres">
      <dgm:prSet presAssocID="{D64B0F2E-F45D-4601-88B7-87BADEB45AB3}" presName="aNode" presStyleLbl="bgShp" presStyleIdx="1" presStyleCnt="2" custLinFactNeighborX="104"/>
      <dgm:spPr/>
      <dgm:t>
        <a:bodyPr/>
        <a:lstStyle/>
        <a:p>
          <a:endParaRPr lang="ru-RU"/>
        </a:p>
      </dgm:t>
    </dgm:pt>
    <dgm:pt modelId="{10EF0862-5EB9-4DBF-AA6E-BDC25EF7CCD8}" type="pres">
      <dgm:prSet presAssocID="{D64B0F2E-F45D-4601-88B7-87BADEB45AB3}" presName="textNode" presStyleLbl="bgShp" presStyleIdx="1" presStyleCnt="2"/>
      <dgm:spPr/>
      <dgm:t>
        <a:bodyPr/>
        <a:lstStyle/>
        <a:p>
          <a:endParaRPr lang="ru-RU"/>
        </a:p>
      </dgm:t>
    </dgm:pt>
    <dgm:pt modelId="{49D50398-5648-4D4B-8262-0B0315F66EC1}" type="pres">
      <dgm:prSet presAssocID="{D64B0F2E-F45D-4601-88B7-87BADEB45AB3}" presName="compChildNode" presStyleCnt="0"/>
      <dgm:spPr/>
    </dgm:pt>
    <dgm:pt modelId="{1AB65090-DA69-44E7-85BB-46F6E79C8BAB}" type="pres">
      <dgm:prSet presAssocID="{D64B0F2E-F45D-4601-88B7-87BADEB45AB3}" presName="theInnerList" presStyleCnt="0"/>
      <dgm:spPr/>
    </dgm:pt>
  </dgm:ptLst>
  <dgm:cxnLst>
    <dgm:cxn modelId="{7B4C42D3-A10E-4238-B40F-5C7F2F38C432}" type="presOf" srcId="{9F520A5E-24C2-4297-AD19-CA078F0180A1}" destId="{45926884-916D-4DB5-B64D-79AE074777DA}" srcOrd="0" destOrd="0" presId="urn:microsoft.com/office/officeart/2005/8/layout/lProcess2"/>
    <dgm:cxn modelId="{91CCBB20-8CA1-42BA-A6FF-538588D7783D}" type="presOf" srcId="{4B75F230-1CF5-4251-B4FF-6B15D0E680E3}" destId="{BBE525E6-D4E8-4A5B-9D48-3D1CB6886D89}" srcOrd="0" destOrd="0" presId="urn:microsoft.com/office/officeart/2005/8/layout/lProcess2"/>
    <dgm:cxn modelId="{C14EC7DB-A0BD-4F00-9050-9E97FAC76D5F}" srcId="{9F520A5E-24C2-4297-AD19-CA078F0180A1}" destId="{4B75F230-1CF5-4251-B4FF-6B15D0E680E3}" srcOrd="0" destOrd="0" parTransId="{E001F5C6-6586-4980-97F1-1954666C9E69}" sibTransId="{327453F2-985A-42D9-A885-496416E0CCDC}"/>
    <dgm:cxn modelId="{D0357293-27B4-4048-A9AF-CC0B43BB5ED1}" srcId="{9F520A5E-24C2-4297-AD19-CA078F0180A1}" destId="{D64B0F2E-F45D-4601-88B7-87BADEB45AB3}" srcOrd="1" destOrd="0" parTransId="{BDB688E3-F54F-4145-B26D-A804C563600C}" sibTransId="{19880597-2EB3-41C3-9610-39887528AEB3}"/>
    <dgm:cxn modelId="{6B80E7DC-87F2-4B63-B8A3-CA3696E575AF}" type="presOf" srcId="{4B75F230-1CF5-4251-B4FF-6B15D0E680E3}" destId="{A3F39816-F9D4-43B3-BC29-A1BA60019B2B}" srcOrd="1" destOrd="0" presId="urn:microsoft.com/office/officeart/2005/8/layout/lProcess2"/>
    <dgm:cxn modelId="{48298FF5-C0A0-43FD-83EA-AFA4237054EC}" type="presOf" srcId="{D64B0F2E-F45D-4601-88B7-87BADEB45AB3}" destId="{8300ADAE-ED60-4923-A255-8657A0F5ED16}" srcOrd="0" destOrd="0" presId="urn:microsoft.com/office/officeart/2005/8/layout/lProcess2"/>
    <dgm:cxn modelId="{AF824797-63BA-43E6-BC3E-8595B3B74245}" type="presOf" srcId="{D64B0F2E-F45D-4601-88B7-87BADEB45AB3}" destId="{10EF0862-5EB9-4DBF-AA6E-BDC25EF7CCD8}" srcOrd="1" destOrd="0" presId="urn:microsoft.com/office/officeart/2005/8/layout/lProcess2"/>
    <dgm:cxn modelId="{8E0D18AA-37EA-4B8E-BA1F-3449EBB3909B}" type="presParOf" srcId="{45926884-916D-4DB5-B64D-79AE074777DA}" destId="{AADE60E7-CD38-4D40-864A-711291B45F46}" srcOrd="0" destOrd="0" presId="urn:microsoft.com/office/officeart/2005/8/layout/lProcess2"/>
    <dgm:cxn modelId="{346AF5EE-2A1F-4685-9972-EDA339F5C417}" type="presParOf" srcId="{AADE60E7-CD38-4D40-864A-711291B45F46}" destId="{BBE525E6-D4E8-4A5B-9D48-3D1CB6886D89}" srcOrd="0" destOrd="0" presId="urn:microsoft.com/office/officeart/2005/8/layout/lProcess2"/>
    <dgm:cxn modelId="{0A16467D-BD22-4AA1-849F-A9E78B6C4E5B}" type="presParOf" srcId="{AADE60E7-CD38-4D40-864A-711291B45F46}" destId="{A3F39816-F9D4-43B3-BC29-A1BA60019B2B}" srcOrd="1" destOrd="0" presId="urn:microsoft.com/office/officeart/2005/8/layout/lProcess2"/>
    <dgm:cxn modelId="{D209715C-1B33-4837-BB2A-1BF796A13A92}" type="presParOf" srcId="{AADE60E7-CD38-4D40-864A-711291B45F46}" destId="{BBD89BE0-8FF4-44B9-8BCA-1C2906DEDCC3}" srcOrd="2" destOrd="0" presId="urn:microsoft.com/office/officeart/2005/8/layout/lProcess2"/>
    <dgm:cxn modelId="{E6D81434-3403-4EAF-A99C-D6593137B6AC}" type="presParOf" srcId="{BBD89BE0-8FF4-44B9-8BCA-1C2906DEDCC3}" destId="{3CB2301F-545B-4F1F-8317-B55A286612A1}" srcOrd="0" destOrd="0" presId="urn:microsoft.com/office/officeart/2005/8/layout/lProcess2"/>
    <dgm:cxn modelId="{C28D473D-D1CB-4A51-9AC7-0A95E55CCF10}" type="presParOf" srcId="{45926884-916D-4DB5-B64D-79AE074777DA}" destId="{43806BC1-C952-42FF-B9E4-90EACD435339}" srcOrd="1" destOrd="0" presId="urn:microsoft.com/office/officeart/2005/8/layout/lProcess2"/>
    <dgm:cxn modelId="{8F79DCF8-F3E5-4CE4-B4D3-B6904D2DB210}" type="presParOf" srcId="{45926884-916D-4DB5-B64D-79AE074777DA}" destId="{118EC806-71CF-4E38-8F5C-FDA8916120D5}" srcOrd="2" destOrd="0" presId="urn:microsoft.com/office/officeart/2005/8/layout/lProcess2"/>
    <dgm:cxn modelId="{A2BFDA01-81F4-4135-922F-D050F0AF76E4}" type="presParOf" srcId="{118EC806-71CF-4E38-8F5C-FDA8916120D5}" destId="{8300ADAE-ED60-4923-A255-8657A0F5ED16}" srcOrd="0" destOrd="0" presId="urn:microsoft.com/office/officeart/2005/8/layout/lProcess2"/>
    <dgm:cxn modelId="{1D7BAE5D-20C2-4843-9B77-0CB8A058195D}" type="presParOf" srcId="{118EC806-71CF-4E38-8F5C-FDA8916120D5}" destId="{10EF0862-5EB9-4DBF-AA6E-BDC25EF7CCD8}" srcOrd="1" destOrd="0" presId="urn:microsoft.com/office/officeart/2005/8/layout/lProcess2"/>
    <dgm:cxn modelId="{7CEBE5EE-7F8C-4CC4-AB7C-8C65580238C4}" type="presParOf" srcId="{118EC806-71CF-4E38-8F5C-FDA8916120D5}" destId="{49D50398-5648-4D4B-8262-0B0315F66EC1}" srcOrd="2" destOrd="0" presId="urn:microsoft.com/office/officeart/2005/8/layout/lProcess2"/>
    <dgm:cxn modelId="{F73F8C4B-5947-42C1-80B7-852B691F8EB7}" type="presParOf" srcId="{49D50398-5648-4D4B-8262-0B0315F66EC1}" destId="{1AB65090-DA69-44E7-85BB-46F6E79C8BAB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3AD805-4E64-4198-9353-813F66773533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99191E2-6E77-4345-95F1-186579A71E1E}">
      <dgm:prSet phldrT="[Текст]" custT="1"/>
      <dgm:spPr/>
      <dgm:t>
        <a:bodyPr/>
        <a:lstStyle/>
        <a:p>
          <a:r>
            <a:rPr lang="ru-RU" sz="1600" b="1" dirty="0">
              <a:latin typeface="Arial" panose="020B0604020202020204" pitchFamily="34" charset="0"/>
              <a:cs typeface="Arial" panose="020B0604020202020204" pitchFamily="34" charset="0"/>
            </a:rPr>
            <a:t>Предмет мониторинга: соблюдение общеобразовательными организациями обязательных требований законодательства Российской Федерации в сфере образования, установленных следующими нормативными правовыми актами:</a:t>
          </a:r>
        </a:p>
      </dgm:t>
    </dgm:pt>
    <dgm:pt modelId="{68DABFE5-5F0A-4619-A60B-2276E7CA0A8C}" type="parTrans" cxnId="{28BC9598-D3FD-4AD0-8CD9-3E7A352C355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A4D8CC-70C0-4528-B4F7-18F6779A834C}" type="sibTrans" cxnId="{28BC9598-D3FD-4AD0-8CD9-3E7A352C355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0E7D6E-610F-4889-A8C8-2714654A8389}">
      <dgm:prSet phldrT="[Текст]" custT="1"/>
      <dgm:spPr/>
      <dgm:t>
        <a:bodyPr/>
        <a:lstStyle/>
        <a:p>
          <a:pPr marL="0" indent="179388"/>
          <a:r>
            <a:rPr lang="ru-RU" sz="1800" b="0" dirty="0">
              <a:latin typeface="Arial" panose="020B0604020202020204" pitchFamily="34" charset="0"/>
              <a:cs typeface="Arial" panose="020B0604020202020204" pitchFamily="34" charset="0"/>
            </a:rPr>
            <a:t>Федеральный закон от 29 декабря 2012 г. № 273-ФЗ "Об образовании в Российской Федерации" (часть 9 статьи 98)</a:t>
          </a:r>
          <a:r>
            <a:rPr lang="en-US" sz="1800" b="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C05444-E53B-4F52-9138-E3F67A0D277B}" type="parTrans" cxnId="{491A5A9C-7D68-4D1C-89DC-284DC9F3925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40FD3B-417C-4BF8-80C0-1B41A9ECB254}" type="sibTrans" cxnId="{491A5A9C-7D68-4D1C-89DC-284DC9F3925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E4B933-831E-438A-A384-9B37A9B8192D}">
      <dgm:prSet custT="1"/>
      <dgm:spPr/>
      <dgm:t>
        <a:bodyPr/>
        <a:lstStyle/>
        <a:p>
          <a:pPr marL="0" indent="179388"/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Правила формирования и ведения федеральной информационной системы "Федеральный реестр сведений о документах об образовании и (или) о квалификации, документах об обучении", утвержденные постановлением Правительства Российской Федерации от 31 мая 2021 г. № 825</a:t>
          </a:r>
          <a:r>
            <a:rPr lang="ru-RU" sz="1800" b="0" dirty="0">
              <a:latin typeface="Arial" panose="020B0604020202020204" pitchFamily="34" charset="0"/>
              <a:cs typeface="Arial" panose="020B0604020202020204" pitchFamily="34" charset="0"/>
            </a:rPr>
            <a:t> (пункты 4, 6, 11 Правил)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02AFFC-1B0F-444A-A9EE-5E3F891FCF14}" type="parTrans" cxnId="{E32D4B4C-2836-46F1-8159-4259A02E28D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DAD2CF-1327-445B-AF3D-79814E0613B9}" type="sibTrans" cxnId="{E32D4B4C-2836-46F1-8159-4259A02E28D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EE3812-80C8-4CEE-B7F8-6D0252080B42}" type="pres">
      <dgm:prSet presAssocID="{D23AD805-4E64-4198-9353-813F6677353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5884D8-6739-487A-85EE-2F0C68ECF460}" type="pres">
      <dgm:prSet presAssocID="{999191E2-6E77-4345-95F1-186579A71E1E}" presName="parentLin" presStyleCnt="0"/>
      <dgm:spPr/>
    </dgm:pt>
    <dgm:pt modelId="{0A75E86A-8BB1-49CD-B6FE-09673A37C8A0}" type="pres">
      <dgm:prSet presAssocID="{999191E2-6E77-4345-95F1-186579A71E1E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F7AB0978-8677-4391-937C-E96847AC21F1}" type="pres">
      <dgm:prSet presAssocID="{999191E2-6E77-4345-95F1-186579A71E1E}" presName="parentText" presStyleLbl="node1" presStyleIdx="0" presStyleCnt="1" custScaleX="114485" custScaleY="91329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BAC916-1574-4660-B90B-637F9087D452}" type="pres">
      <dgm:prSet presAssocID="{999191E2-6E77-4345-95F1-186579A71E1E}" presName="negativeSpace" presStyleCnt="0"/>
      <dgm:spPr/>
    </dgm:pt>
    <dgm:pt modelId="{328015F6-F79B-4F50-9792-A95248F1F75B}" type="pres">
      <dgm:prSet presAssocID="{999191E2-6E77-4345-95F1-186579A71E1E}" presName="childText" presStyleLbl="conFgAcc1" presStyleIdx="0" presStyleCnt="1" custScaleX="98516" custScaleY="1159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2D4B4C-2836-46F1-8159-4259A02E28D4}" srcId="{999191E2-6E77-4345-95F1-186579A71E1E}" destId="{D8E4B933-831E-438A-A384-9B37A9B8192D}" srcOrd="1" destOrd="0" parTransId="{8502AFFC-1B0F-444A-A9EE-5E3F891FCF14}" sibTransId="{70DAD2CF-1327-445B-AF3D-79814E0613B9}"/>
    <dgm:cxn modelId="{28BC9598-D3FD-4AD0-8CD9-3E7A352C3557}" srcId="{D23AD805-4E64-4198-9353-813F66773533}" destId="{999191E2-6E77-4345-95F1-186579A71E1E}" srcOrd="0" destOrd="0" parTransId="{68DABFE5-5F0A-4619-A60B-2276E7CA0A8C}" sibTransId="{C1A4D8CC-70C0-4528-B4F7-18F6779A834C}"/>
    <dgm:cxn modelId="{5EE11F50-9DBB-4676-BF8B-3B9E713951CC}" type="presOf" srcId="{920E7D6E-610F-4889-A8C8-2714654A8389}" destId="{328015F6-F79B-4F50-9792-A95248F1F75B}" srcOrd="0" destOrd="0" presId="urn:microsoft.com/office/officeart/2005/8/layout/list1"/>
    <dgm:cxn modelId="{470351C5-3E4B-490C-B514-D34B16223147}" type="presOf" srcId="{D23AD805-4E64-4198-9353-813F66773533}" destId="{74EE3812-80C8-4CEE-B7F8-6D0252080B42}" srcOrd="0" destOrd="0" presId="urn:microsoft.com/office/officeart/2005/8/layout/list1"/>
    <dgm:cxn modelId="{491A5A9C-7D68-4D1C-89DC-284DC9F39252}" srcId="{999191E2-6E77-4345-95F1-186579A71E1E}" destId="{920E7D6E-610F-4889-A8C8-2714654A8389}" srcOrd="0" destOrd="0" parTransId="{2BC05444-E53B-4F52-9138-E3F67A0D277B}" sibTransId="{6F40FD3B-417C-4BF8-80C0-1B41A9ECB254}"/>
    <dgm:cxn modelId="{F77CA13E-C9FA-434C-A6DD-C3DF10DA40A2}" type="presOf" srcId="{D8E4B933-831E-438A-A384-9B37A9B8192D}" destId="{328015F6-F79B-4F50-9792-A95248F1F75B}" srcOrd="0" destOrd="1" presId="urn:microsoft.com/office/officeart/2005/8/layout/list1"/>
    <dgm:cxn modelId="{91906933-BC99-422B-B213-EE7E903FCE11}" type="presOf" srcId="{999191E2-6E77-4345-95F1-186579A71E1E}" destId="{0A75E86A-8BB1-49CD-B6FE-09673A37C8A0}" srcOrd="0" destOrd="0" presId="urn:microsoft.com/office/officeart/2005/8/layout/list1"/>
    <dgm:cxn modelId="{8379C420-795A-4F6C-9848-BE64FB061D12}" type="presOf" srcId="{999191E2-6E77-4345-95F1-186579A71E1E}" destId="{F7AB0978-8677-4391-937C-E96847AC21F1}" srcOrd="1" destOrd="0" presId="urn:microsoft.com/office/officeart/2005/8/layout/list1"/>
    <dgm:cxn modelId="{8C117784-DC73-4BC5-8360-A03F455728C5}" type="presParOf" srcId="{74EE3812-80C8-4CEE-B7F8-6D0252080B42}" destId="{A15884D8-6739-487A-85EE-2F0C68ECF460}" srcOrd="0" destOrd="0" presId="urn:microsoft.com/office/officeart/2005/8/layout/list1"/>
    <dgm:cxn modelId="{F94AAE43-CF00-42F8-8414-F866DE8984A6}" type="presParOf" srcId="{A15884D8-6739-487A-85EE-2F0C68ECF460}" destId="{0A75E86A-8BB1-49CD-B6FE-09673A37C8A0}" srcOrd="0" destOrd="0" presId="urn:microsoft.com/office/officeart/2005/8/layout/list1"/>
    <dgm:cxn modelId="{0565AD00-FC22-49BD-A527-6B75E43583A4}" type="presParOf" srcId="{A15884D8-6739-487A-85EE-2F0C68ECF460}" destId="{F7AB0978-8677-4391-937C-E96847AC21F1}" srcOrd="1" destOrd="0" presId="urn:microsoft.com/office/officeart/2005/8/layout/list1"/>
    <dgm:cxn modelId="{431E944D-0DC4-4AC9-9891-684FA561C91D}" type="presParOf" srcId="{74EE3812-80C8-4CEE-B7F8-6D0252080B42}" destId="{70BAC916-1574-4660-B90B-637F9087D452}" srcOrd="1" destOrd="0" presId="urn:microsoft.com/office/officeart/2005/8/layout/list1"/>
    <dgm:cxn modelId="{61AECD78-0B6D-43A8-A9E0-7B633AC2B407}" type="presParOf" srcId="{74EE3812-80C8-4CEE-B7F8-6D0252080B42}" destId="{328015F6-F79B-4F50-9792-A95248F1F75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2FE19-DEB3-44C1-A377-DB56A154A6F1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4AC28-12C2-46AE-B53A-53E1E7131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450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8C0B5-0DFF-41B9-987A-BFABD0D25081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CEDA9-7F38-4AC8-8070-A7BA1602FA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93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DCEDA9-7F38-4AC8-8070-A7BA1602FA0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320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607727"/>
          </a:xfrm>
        </p:spPr>
        <p:txBody>
          <a:bodyPr anchor="b"/>
          <a:lstStyle>
            <a:lvl1pPr algn="ctr">
              <a:defRPr sz="60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4800" y="5274129"/>
            <a:ext cx="9144000" cy="96584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>
            <a:off x="0" y="76150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 userDrawn="1"/>
        </p:nvCxnSpPr>
        <p:spPr>
          <a:xfrm>
            <a:off x="0" y="87788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3511" y="99426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48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64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21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733" y="203200"/>
            <a:ext cx="11658600" cy="7831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sz="4800" dirty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marL="0" lvl="0" algn="ctr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0" y="1049375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0" y="1165754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3511" y="1282133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51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09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82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810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34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95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7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67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ECBBB-DB40-4297-8B40-49CE3F8F0E7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75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132" y="1070026"/>
            <a:ext cx="11809614" cy="3377433"/>
          </a:xfrm>
        </p:spPr>
        <p:txBody>
          <a:bodyPr anchor="ctr">
            <a:noAutofit/>
          </a:bodyPr>
          <a:lstStyle/>
          <a:p>
            <a:r>
              <a:rPr lang="ru-RU" sz="5400" dirty="0"/>
              <a:t>О </a:t>
            </a:r>
            <a:r>
              <a:rPr lang="ru-RU" sz="5400" dirty="0" smtClean="0"/>
              <a:t>ходе проведения основного периода государственной итоговой аттестации</a:t>
            </a:r>
            <a:endParaRPr lang="ru-RU" sz="5400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445400" y="4447459"/>
            <a:ext cx="16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20 июня 2024 г.</a:t>
            </a:r>
            <a:endParaRPr lang="ru-RU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404851" y="3533059"/>
            <a:ext cx="9687098" cy="30923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99899" y="5195606"/>
            <a:ext cx="54258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/>
              <a:t>Процко Андрей Анатольевич, </a:t>
            </a:r>
            <a:br>
              <a:rPr lang="ru-RU" sz="2400" dirty="0" smtClean="0"/>
            </a:br>
            <a:r>
              <a:rPr lang="ru-RU" sz="2400" dirty="0" smtClean="0"/>
              <a:t>заместитель министра – начальник управления государственной регламентации образовательной деятельности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6506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132" y="1070026"/>
            <a:ext cx="11809614" cy="3377433"/>
          </a:xfrm>
        </p:spPr>
        <p:txBody>
          <a:bodyPr anchor="ctr">
            <a:no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О предоставлении в ФИС ФРДО сведений</a:t>
            </a:r>
            <a:b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о документах об образовании и (или)</a:t>
            </a:r>
            <a:b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о квалификации, документах об обучении</a:t>
            </a:r>
            <a:endParaRPr lang="ru-RU" sz="4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/>
          <p:cNvSpPr txBox="1">
            <a:spLocks/>
          </p:cNvSpPr>
          <p:nvPr/>
        </p:nvSpPr>
        <p:spPr>
          <a:xfrm>
            <a:off x="1404851" y="3533059"/>
            <a:ext cx="9687098" cy="30923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052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Мониторинг внесения сведений в ФИС ФРДО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321733" y="1500310"/>
          <a:ext cx="11658600" cy="2100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/>
          </p:nvPr>
        </p:nvGraphicFramePr>
        <p:xfrm>
          <a:off x="321733" y="3436447"/>
          <a:ext cx="11924907" cy="3016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74674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3">
            <a:extLst>
              <a:ext uri="{FF2B5EF4-FFF2-40B4-BE49-F238E27FC236}">
                <a16:creationId xmlns:a16="http://schemas.microsoft.com/office/drawing/2014/main" xmlns="" id="{BAC9A052-0002-03A6-818E-0A0F7D66299B}"/>
              </a:ext>
            </a:extLst>
          </p:cNvPr>
          <p:cNvSpPr txBox="1">
            <a:spLocks/>
          </p:cNvSpPr>
          <p:nvPr/>
        </p:nvSpPr>
        <p:spPr>
          <a:xfrm>
            <a:off x="1016101" y="2288318"/>
            <a:ext cx="9673235" cy="366413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1 марта 2023 г.: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сведения о документах об образовании и (или)</a:t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 квалификации, документах об обучении, выдаваемых лицам, освоившим образовательные программы основного общего, среднего общего, среднего профессионального образования,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а также основные программы профессионального обучения, подлежат внесению в информационную систему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 течение</a:t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рабочих дней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со дня выдачи указанных документов</a:t>
            </a:r>
          </a:p>
        </p:txBody>
      </p:sp>
      <p:sp>
        <p:nvSpPr>
          <p:cNvPr id="5" name="Заголовок 2">
            <a:extLst>
              <a:ext uri="{FF2B5EF4-FFF2-40B4-BE49-F238E27FC236}">
                <a16:creationId xmlns:a16="http://schemas.microsoft.com/office/drawing/2014/main" xmlns="" id="{2F54D6CE-697C-4D1E-C884-2F0CA2982FA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737995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формирования и ведения федеральной информационной системы "Федеральный реестр сведений</a:t>
            </a:r>
            <a:b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документах об образовании и (или) о квалификации, документах об обучении", утвержденные постановлением Правительства Российской Федерации от 31 мая 2021 г. № 825</a:t>
            </a:r>
          </a:p>
        </p:txBody>
      </p:sp>
    </p:spTree>
    <p:extLst>
      <p:ext uri="{BB962C8B-B14F-4D97-AF65-F5344CB8AC3E}">
        <p14:creationId xmlns:p14="http://schemas.microsoft.com/office/powerpoint/2010/main" val="620872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424F7F5-CAF4-4E0B-98E7-501BEBB854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01" t="9466" r="4749" b="20401"/>
          <a:stretch/>
        </p:blipFill>
        <p:spPr>
          <a:xfrm>
            <a:off x="627888" y="1691640"/>
            <a:ext cx="11064240" cy="4809744"/>
          </a:xfrm>
          <a:prstGeom prst="rect">
            <a:avLst/>
          </a:prstGeom>
        </p:spPr>
      </p:pic>
      <p:sp>
        <p:nvSpPr>
          <p:cNvPr id="6" name="Заголовок 2">
            <a:extLst>
              <a:ext uri="{FF2B5EF4-FFF2-40B4-BE49-F238E27FC236}">
                <a16:creationId xmlns:a16="http://schemas.microsoft.com/office/drawing/2014/main" xmlns="" id="{5A49719F-97E2-4B50-A703-A88C0F02A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616"/>
            <a:ext cx="10515600" cy="832739"/>
          </a:xfrm>
        </p:spPr>
        <p:txBody>
          <a:bodyPr>
            <a:normAutofit/>
          </a:bodyPr>
          <a:lstStyle/>
          <a:p>
            <a:pPr algn="ctr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Суперсервис «Поступление в вуз онлайн»</a:t>
            </a:r>
          </a:p>
        </p:txBody>
      </p:sp>
    </p:spTree>
    <p:extLst>
      <p:ext uri="{BB962C8B-B14F-4D97-AF65-F5344CB8AC3E}">
        <p14:creationId xmlns:p14="http://schemas.microsoft.com/office/powerpoint/2010/main" val="944653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Сроки предоставления сведений муниципальными координаторами, руководителями частных общеобразовательных организаций, КЦО, ШИ 1, ШИ 2, Школой №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846" y="1354285"/>
            <a:ext cx="11473207" cy="5310466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министерства образования и науки Хабаровского края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17.06.2024 № 04-06-8524 "О проведении мониторинга ФИС ФРДО"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Информация о выданных и внесенных в ФИС ФРДО 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аттестатах о среднем общем образовании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направляется до 10 ч. 00 мин. по следующей схеме: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20.06.2024 предоставляются сведения по состоянию на 19.06.2024;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24.06.2024 предоставляются сведения по состоянию на 22.06.2024 (23.06.2024);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27.06.2024 предоставляются сведения по состоянию на 26.06.2024;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01.07.2024 предоставляются сведения по состоянию на 29.06.2024 (30.06.2024);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04.07.2024 предоставляются сведения по состоянию на 03.07.2024;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08.07.2024 предоставляются сведения по состоянию на 06.07.2024 (07.07.2024);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11.07.2024 предоставляются сведения по состоянию на 10.07.2024;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15.07.2024 предоставляются сведения по состоянию на 13.07.2024 (14.07.2024).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846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38398"/>
            <a:ext cx="10515600" cy="1107104"/>
          </a:xfrm>
        </p:spPr>
        <p:txBody>
          <a:bodyPr anchor="ctr">
            <a:noAutofit/>
          </a:bodyPr>
          <a:lstStyle/>
          <a:p>
            <a:pPr algn="ctr" defTabSz="914363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Ответственный за проведение мониторинга внесения сведений в ФИС ФРДО: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/>
          <p:cNvSpPr txBox="1">
            <a:spLocks/>
          </p:cNvSpPr>
          <p:nvPr/>
        </p:nvSpPr>
        <p:spPr>
          <a:xfrm>
            <a:off x="1404851" y="3533059"/>
            <a:ext cx="9687098" cy="30923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1719449"/>
            <a:ext cx="96632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Спиченко Елена Анатольевна,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начальник отдела государственного контроля и надзора управления государственной регламентации образовательной деятельности министерства образования и науки Хабаровского края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☎ Тел.: (4212) 46 41 40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easpichenko@khv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gov.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7AA63A4C-6D85-4AEC-8381-8D2DA11D0D62}"/>
              </a:ext>
            </a:extLst>
          </p:cNvPr>
          <p:cNvSpPr/>
          <p:nvPr/>
        </p:nvSpPr>
        <p:spPr>
          <a:xfrm>
            <a:off x="838200" y="5195606"/>
            <a:ext cx="96632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Служба технической поддержки ФИС ФРДО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☎ Тел.: 88001000371</a:t>
            </a:r>
          </a:p>
        </p:txBody>
      </p:sp>
    </p:spTree>
    <p:extLst>
      <p:ext uri="{BB962C8B-B14F-4D97-AF65-F5344CB8AC3E}">
        <p14:creationId xmlns:p14="http://schemas.microsoft.com/office/powerpoint/2010/main" val="1657292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9CE79C9-D3A9-4EE5-B675-55485D71FA9D}"/>
              </a:ext>
            </a:extLst>
          </p:cNvPr>
          <p:cNvSpPr txBox="1"/>
          <p:nvPr/>
        </p:nvSpPr>
        <p:spPr>
          <a:xfrm>
            <a:off x="742188" y="1355277"/>
            <a:ext cx="10707624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Руководителям общеобразовательных организаций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обеспечить своевременное внесение сведений в федеральную информационную систему "Федеральный реестр сведений о документах об образовании и (или) о квалификации, документах об обучении" о выданных документах об образовании выпускникам 2024 года.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Срок: в течение </a:t>
            </a:r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рабочих дней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с даты выдачи документа</a:t>
            </a:r>
          </a:p>
          <a:p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Руководителям органов местного самоуправления, осуществляющих управление в сфере образования,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обеспечить контроль за внесением сведений в информационную систему подведомственными организациями</a:t>
            </a:r>
            <a:r>
              <a:rPr lang="ru-RU" sz="2400" dirty="0"/>
              <a:t>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Срок: </a:t>
            </a:r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постоянно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0" y="1065044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11838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94121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742188" y="62598"/>
            <a:ext cx="33193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>
                <a:solidFill>
                  <a:schemeClr val="accent5">
                    <a:lumMod val="50000"/>
                  </a:schemeClr>
                </a:solidFill>
              </a:rPr>
              <a:t>Предложение</a:t>
            </a:r>
          </a:p>
        </p:txBody>
      </p:sp>
    </p:spTree>
    <p:extLst>
      <p:ext uri="{BB962C8B-B14F-4D97-AF65-F5344CB8AC3E}">
        <p14:creationId xmlns:p14="http://schemas.microsoft.com/office/powerpoint/2010/main" val="1265688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Метки на портале</a:t>
            </a:r>
            <a:r>
              <a:rPr lang="en-US" dirty="0" smtClean="0"/>
              <a:t> smotriege.ru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216" t="12867" r="14704" b="36618"/>
          <a:stretch/>
        </p:blipFill>
        <p:spPr>
          <a:xfrm>
            <a:off x="530793" y="1398068"/>
            <a:ext cx="8016132" cy="356445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34525" y="2224584"/>
            <a:ext cx="2280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87 меток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8692" y="1903023"/>
            <a:ext cx="290697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Подсказки – 2</a:t>
            </a:r>
          </a:p>
          <a:p>
            <a:r>
              <a:rPr lang="ru-RU" sz="2000" dirty="0">
                <a:solidFill>
                  <a:srgbClr val="C00000"/>
                </a:solidFill>
              </a:rPr>
              <a:t>Посторонние – 3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Средство связи – 4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Разговоры – 6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Шпаргалка – 6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Камера – 11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Организаторы – 25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Прочее - 30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3900" y="4772025"/>
            <a:ext cx="81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23 мая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616582" y="5004893"/>
            <a:ext cx="81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29 мая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609850" y="4751418"/>
            <a:ext cx="81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31 мая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631602" y="5004893"/>
            <a:ext cx="81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 июня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615375" y="4751418"/>
            <a:ext cx="81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7 июня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627631" y="5004893"/>
            <a:ext cx="1012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11 июня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639889" y="4772025"/>
            <a:ext cx="993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13 июня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633156" y="5004893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17 июня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492854" y="58242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2024 год</a:t>
            </a:r>
            <a:endParaRPr lang="ru-RU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923102" y="3672959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815202" y="3180296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22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2903791" y="2441632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40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3889533" y="3571875"/>
            <a:ext cx="410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873306" y="3857625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857079" y="3941207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5141" y="3857625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7863267" y="3938286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26390" y="5578518"/>
            <a:ext cx="76131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/>
              <a:t>Использование телефона вне штаба ППЭ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/>
              <a:t>Разговоры организаторов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/>
              <a:t>Отсутствие проверки комплектности КИМ  при выходе участника из аудитории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302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205985"/>
              </p:ext>
            </p:extLst>
          </p:nvPr>
        </p:nvGraphicFramePr>
        <p:xfrm>
          <a:off x="198901" y="1816957"/>
          <a:ext cx="5353225" cy="83248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5785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7467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607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2400" u="none" strike="noStrike" dirty="0">
                          <a:solidFill>
                            <a:srgbClr val="C0000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4 июля</a:t>
                      </a:r>
                      <a:endParaRPr lang="ru-RU" sz="2400" b="0" i="0" u="none" strike="noStrike" dirty="0">
                        <a:solidFill>
                          <a:srgbClr val="C0000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Иностранные языки (письменная часть), информатика, обществознание, </a:t>
                      </a:r>
                      <a:b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</a:br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русский язык, физика, химия</a:t>
                      </a:r>
                      <a:endParaRPr lang="ru-RU" sz="1800" b="0" i="1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500695" y="1288393"/>
            <a:ext cx="102330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Medium Cond" panose="020B0606030402020204" pitchFamily="34" charset="0"/>
                <a:cs typeface="Arial" panose="020B0604020202020204" pitchFamily="34" charset="0"/>
              </a:rPr>
              <a:t>ДОПОЛНИТЕЛЬНЫЕ ДНИ (для тех, кто имеет результаты ЕГЭ)</a:t>
            </a:r>
            <a:endParaRPr lang="ru-RU" sz="2800" dirty="0">
              <a:solidFill>
                <a:srgbClr val="002060"/>
              </a:solidFill>
              <a:latin typeface="Franklin Gothic Medium Cond" panose="020B06060304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969" y="85816"/>
            <a:ext cx="121330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Franklin Gothic Medium Cond" panose="020B0606030402020204" pitchFamily="34" charset="0"/>
              </a:rPr>
              <a:t>Письмо Федеральной службы по надзору в сфере образования и науки</a:t>
            </a:r>
          </a:p>
          <a:p>
            <a:r>
              <a:rPr lang="ru-RU" sz="2800" dirty="0" smtClean="0">
                <a:latin typeface="Franklin Gothic Medium Cond" panose="020B0606030402020204" pitchFamily="34" charset="0"/>
              </a:rPr>
              <a:t>от 14 мая 2024 г. № 04-134</a:t>
            </a:r>
            <a:endParaRPr lang="ru-RU" sz="2400" dirty="0">
              <a:latin typeface="Franklin Gothic Medium Cond" panose="020B0606030402020204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401465"/>
              </p:ext>
            </p:extLst>
          </p:nvPr>
        </p:nvGraphicFramePr>
        <p:xfrm>
          <a:off x="5794998" y="1816956"/>
          <a:ext cx="5767815" cy="83248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2456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222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738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400" u="none" strike="noStrike" dirty="0">
                          <a:solidFill>
                            <a:srgbClr val="C0000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5 июля</a:t>
                      </a:r>
                      <a:endParaRPr lang="ru-RU" sz="2400" b="0" i="0" u="none" strike="noStrike" dirty="0">
                        <a:solidFill>
                          <a:srgbClr val="C0000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Биология, география, математика базового уровня, математика профильного уровня, иностранные языки (устная часть), история, литература</a:t>
                      </a:r>
                      <a:endParaRPr lang="ru-RU" sz="1800" b="0" i="1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17226" y="3516605"/>
            <a:ext cx="112165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/>
              <a:t>в</a:t>
            </a:r>
            <a:r>
              <a:rPr lang="ru-RU" sz="2400" dirty="0" smtClean="0"/>
              <a:t>озможность пересдать любой предмет, вне зависимости от полученного результата;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/>
              <a:t>в</a:t>
            </a:r>
            <a:r>
              <a:rPr lang="ru-RU" sz="2400" dirty="0" smtClean="0"/>
              <a:t>ыпускник имеет право изменить уровень ЕГЭ по математике;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если выпускник не сдал ЕГЭ по обоим обязательным предметам, он может пересдать один предмет в дополнительные дни;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/>
              <a:t>п</a:t>
            </a:r>
            <a:r>
              <a:rPr lang="ru-RU" sz="2400" dirty="0" smtClean="0"/>
              <a:t>ересдача ЕГЭ по иностранным языкам: 4 июля – письменная часть, 5 июля – устная часть;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/>
              <a:t>е</a:t>
            </a:r>
            <a:r>
              <a:rPr lang="ru-RU" sz="2400" dirty="0" smtClean="0"/>
              <a:t>сли участник не явился на пересдачу или не завершил экзамен по уважительным причинам, подтвержденным документально, предыдущий полученный результат сохраняется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16138" y="2649441"/>
            <a:ext cx="22109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ПОДАЧА ЗАЯВЛЕНИЙ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53307" y="2852191"/>
            <a:ext cx="3646828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с 26 июня по 1 июля 2024 г.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52267" y="2825023"/>
            <a:ext cx="3936653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с 27 июня по 2 июля 2024 г.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15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Претенденты на медаль 1 и 2 степени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0154692"/>
              </p:ext>
            </p:extLst>
          </p:nvPr>
        </p:nvGraphicFramePr>
        <p:xfrm>
          <a:off x="447674" y="1409700"/>
          <a:ext cx="6779683" cy="5177141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446128"/>
                <a:gridCol w="3371306"/>
                <a:gridCol w="1390745"/>
                <a:gridCol w="1571504"/>
              </a:tblGrid>
              <a:tr h="2476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№ п/п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Наименование района, округа, образовательной организации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Претенденты на медаль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02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на февраль 2024 г.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на </a:t>
                      </a:r>
                      <a:r>
                        <a:rPr lang="ru-RU" sz="1200" u="none" strike="noStrike" dirty="0" smtClean="0">
                          <a:effectLst/>
                        </a:rPr>
                        <a:t>17.06.2024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Амурский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>
                          <a:effectLst/>
                        </a:rPr>
                        <a:t>Аяно</a:t>
                      </a:r>
                      <a:r>
                        <a:rPr lang="ru-RU" sz="1200" u="none" strike="noStrike" dirty="0">
                          <a:effectLst/>
                        </a:rPr>
                        <a:t>-Майский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>
                          <a:effectLst/>
                        </a:rPr>
                        <a:t>Бикинский</a:t>
                      </a:r>
                      <a:r>
                        <a:rPr lang="ru-RU" sz="1200" u="none" strike="noStrike" dirty="0">
                          <a:effectLst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>
                          <a:effectLst/>
                        </a:rPr>
                        <a:t>Ванинский</a:t>
                      </a:r>
                      <a:r>
                        <a:rPr lang="ru-RU" sz="1200" u="none" strike="noStrike" dirty="0">
                          <a:effectLst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Верхнебуреинский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Вяземский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Комсомольский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Район им. Лазо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Нанайский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Николаевский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Охотский округ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Район им. П. Осипенко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Советско-Гаванский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Солнечный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Тугуро-Чумиканский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Ульчский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Хабаровский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г. Комсомольск-на-Амуре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148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148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г. Хабаровск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248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250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Итого по муниципальным школам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549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561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Ведомственные и негосударственные ОО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Краевой центр образования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Краевые ОО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</a:tr>
              <a:tr h="15907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Итого по краю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572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584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284508" y="1697481"/>
            <a:ext cx="46958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Приказы </a:t>
            </a:r>
            <a:r>
              <a:rPr lang="ru-RU" sz="2400" dirty="0" err="1" smtClean="0"/>
              <a:t>Минпросвещения</a:t>
            </a:r>
            <a:r>
              <a:rPr lang="ru-RU" sz="2400" dirty="0" smtClean="0"/>
              <a:t> </a:t>
            </a:r>
            <a:r>
              <a:rPr lang="ru-RU" sz="2400" dirty="0"/>
              <a:t>Р</a:t>
            </a:r>
            <a:r>
              <a:rPr lang="ru-RU" sz="2400" dirty="0" smtClean="0"/>
              <a:t>оссии от 29 сентября 2023 г. № 729, 730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Письма </a:t>
            </a:r>
            <a:r>
              <a:rPr lang="ru-RU" sz="2400" dirty="0" err="1" smtClean="0"/>
              <a:t>Минпросвещения</a:t>
            </a:r>
            <a:r>
              <a:rPr lang="ru-RU" sz="2400" dirty="0" smtClean="0"/>
              <a:t> России </a:t>
            </a:r>
          </a:p>
          <a:p>
            <a:r>
              <a:rPr lang="ru-RU" sz="2400" dirty="0" smtClean="0"/>
              <a:t>- от 26 февраля 2024 г. № 03-243 </a:t>
            </a:r>
          </a:p>
          <a:p>
            <a:r>
              <a:rPr lang="ru-RU" sz="2400" dirty="0" smtClean="0"/>
              <a:t>- от 3 июня 2024 г. № 03-834</a:t>
            </a:r>
            <a:br>
              <a:rPr lang="ru-RU" sz="2400" dirty="0" smtClean="0"/>
            </a:br>
            <a:endParaRPr lang="ru-RU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41167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77" y="193575"/>
            <a:ext cx="12248860" cy="783168"/>
          </a:xfrm>
        </p:spPr>
        <p:txBody>
          <a:bodyPr>
            <a:noAutofit/>
          </a:bodyPr>
          <a:lstStyle/>
          <a:p>
            <a:r>
              <a:rPr lang="ru-RU" sz="4400" dirty="0" smtClean="0"/>
              <a:t>Условия </a:t>
            </a:r>
            <a:r>
              <a:rPr lang="ru-RU" sz="4400" dirty="0"/>
              <a:t>выдачи медалей «За особые успехи в учении</a:t>
            </a:r>
            <a:r>
              <a:rPr lang="ru-RU" sz="4400" dirty="0" smtClean="0"/>
              <a:t>» 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365761" y="1426739"/>
          <a:ext cx="11679935" cy="5046254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757530"/>
                <a:gridCol w="4472325"/>
                <a:gridCol w="154898"/>
                <a:gridCol w="4295182"/>
              </a:tblGrid>
              <a:tr h="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Условия выдачи</a:t>
                      </a:r>
                      <a:endParaRPr lang="ru-RU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Медаль "За особые успехи в учении"</a:t>
                      </a:r>
                      <a:endParaRPr lang="ru-RU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1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I </a:t>
                      </a:r>
                      <a:r>
                        <a:rPr lang="ru-RU" sz="1600" b="1" u="none" strike="noStrike" dirty="0" smtClean="0">
                          <a:effectLst/>
                        </a:rPr>
                        <a:t>степени (золотистый цвет)</a:t>
                      </a:r>
                      <a:endParaRPr lang="ru-RU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II </a:t>
                      </a:r>
                      <a:r>
                        <a:rPr lang="ru-RU" sz="1600" b="1" u="none" strike="noStrike" dirty="0" smtClean="0">
                          <a:effectLst/>
                        </a:rPr>
                        <a:t>степени (серебристый цвет)</a:t>
                      </a:r>
                      <a:endParaRPr lang="ru-RU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2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Итоговые оценки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 smtClean="0">
                          <a:effectLst/>
                        </a:rPr>
                        <a:t>только отлично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отлично и хорошо (не более двух "4")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Успешное прохождение ГИА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преодолен минимальный порог баллов по всем сдаваемым </a:t>
                      </a:r>
                      <a:r>
                        <a:rPr lang="ru-RU" sz="1800" b="0" u="none" strike="noStrike" dirty="0" smtClean="0">
                          <a:effectLst/>
                        </a:rPr>
                        <a:t>предметам</a:t>
                      </a:r>
                      <a:r>
                        <a:rPr lang="ru-RU" sz="1800" b="0" u="none" strike="noStrike" dirty="0">
                          <a:effectLst/>
                        </a:rPr>
                        <a:t> 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91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Результаты ЕГЭ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не менее </a:t>
                      </a:r>
                      <a:r>
                        <a:rPr lang="ru-RU" sz="1800" b="1" u="none" strike="noStrike" dirty="0">
                          <a:effectLst/>
                        </a:rPr>
                        <a:t>70 </a:t>
                      </a:r>
                      <a:r>
                        <a:rPr lang="ru-RU" sz="1800" b="1" u="none" strike="noStrike" dirty="0" smtClean="0">
                          <a:effectLst/>
                        </a:rPr>
                        <a:t>баллов </a:t>
                      </a:r>
                      <a:r>
                        <a:rPr lang="ru-RU" sz="1800" b="0" u="none" strike="noStrike" dirty="0">
                          <a:effectLst/>
                        </a:rPr>
                        <a:t>по русскому языку, </a:t>
                      </a:r>
                      <a:r>
                        <a:rPr lang="ru-RU" sz="1800" b="0" u="none" strike="noStrike" dirty="0" smtClean="0">
                          <a:effectLst/>
                        </a:rPr>
                        <a:t>не </a:t>
                      </a:r>
                      <a:r>
                        <a:rPr lang="ru-RU" sz="1800" b="0" u="none" strike="noStrike" dirty="0">
                          <a:effectLst/>
                        </a:rPr>
                        <a:t>менее </a:t>
                      </a:r>
                      <a:r>
                        <a:rPr lang="ru-RU" sz="1800" b="0" u="none" strike="noStrike" dirty="0" smtClean="0">
                          <a:effectLst/>
                        </a:rPr>
                        <a:t/>
                      </a:r>
                      <a:br>
                        <a:rPr lang="ru-RU" sz="1800" b="0" u="none" strike="noStrike" dirty="0" smtClean="0">
                          <a:effectLst/>
                        </a:rPr>
                      </a:br>
                      <a:r>
                        <a:rPr lang="ru-RU" sz="1800" b="1" u="none" strike="noStrike" dirty="0" smtClean="0">
                          <a:effectLst/>
                        </a:rPr>
                        <a:t>70 </a:t>
                      </a:r>
                      <a:r>
                        <a:rPr lang="ru-RU" sz="1800" b="1" u="none" strike="noStrike" dirty="0">
                          <a:effectLst/>
                        </a:rPr>
                        <a:t>балл</a:t>
                      </a:r>
                      <a:r>
                        <a:rPr lang="ru-RU" sz="1800" b="0" u="none" strike="noStrike" dirty="0">
                          <a:effectLst/>
                        </a:rPr>
                        <a:t>ов по  одному из сдаваемых предметов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не менее </a:t>
                      </a:r>
                      <a:r>
                        <a:rPr lang="ru-RU" sz="1800" b="1" u="none" strike="noStrike" dirty="0">
                          <a:effectLst/>
                        </a:rPr>
                        <a:t>60 </a:t>
                      </a:r>
                      <a:r>
                        <a:rPr lang="ru-RU" sz="1800" b="1" u="none" strike="noStrike" dirty="0" smtClean="0">
                          <a:effectLst/>
                        </a:rPr>
                        <a:t>баллов </a:t>
                      </a:r>
                      <a:r>
                        <a:rPr lang="ru-RU" sz="1800" b="0" u="none" strike="noStrike" dirty="0">
                          <a:effectLst/>
                        </a:rPr>
                        <a:t>по русскому языку, </a:t>
                      </a:r>
                      <a:r>
                        <a:rPr lang="ru-RU" sz="1800" b="0" u="none" strike="noStrike" dirty="0" smtClean="0">
                          <a:effectLst/>
                        </a:rPr>
                        <a:t>не </a:t>
                      </a:r>
                      <a:r>
                        <a:rPr lang="ru-RU" sz="1800" b="0" u="none" strike="noStrike" dirty="0">
                          <a:effectLst/>
                        </a:rPr>
                        <a:t>менее </a:t>
                      </a:r>
                      <a:r>
                        <a:rPr lang="ru-RU" sz="1800" b="0" u="none" strike="noStrike" dirty="0" smtClean="0">
                          <a:effectLst/>
                        </a:rPr>
                        <a:t/>
                      </a:r>
                      <a:br>
                        <a:rPr lang="ru-RU" sz="1800" b="0" u="none" strike="noStrike" dirty="0" smtClean="0">
                          <a:effectLst/>
                        </a:rPr>
                      </a:br>
                      <a:r>
                        <a:rPr lang="ru-RU" sz="1800" b="1" u="none" strike="noStrike" dirty="0" smtClean="0">
                          <a:effectLst/>
                        </a:rPr>
                        <a:t>60 </a:t>
                      </a:r>
                      <a:r>
                        <a:rPr lang="ru-RU" sz="1800" b="1" u="none" strike="noStrike" dirty="0">
                          <a:effectLst/>
                        </a:rPr>
                        <a:t>баллов </a:t>
                      </a:r>
                      <a:r>
                        <a:rPr lang="ru-RU" sz="1800" b="0" u="none" strike="noStrike" dirty="0">
                          <a:effectLst/>
                        </a:rPr>
                        <a:t>по  одному из сдаваемых предметов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274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Результаты ЕГЭ </a:t>
                      </a:r>
                      <a:r>
                        <a:rPr lang="ru-RU" sz="1800" b="0" u="none" strike="noStrike" dirty="0" smtClean="0">
                          <a:effectLst/>
                        </a:rPr>
                        <a:t/>
                      </a:r>
                      <a:br>
                        <a:rPr lang="ru-RU" sz="1800" b="0" u="none" strike="noStrike" dirty="0" smtClean="0">
                          <a:effectLst/>
                        </a:rPr>
                      </a:br>
                      <a:r>
                        <a:rPr lang="ru-RU" sz="1800" b="0" u="none" strike="noStrike" dirty="0" smtClean="0">
                          <a:effectLst/>
                        </a:rPr>
                        <a:t>(</a:t>
                      </a:r>
                      <a:r>
                        <a:rPr lang="ru-RU" sz="1800" b="0" u="none" strike="noStrike" dirty="0">
                          <a:effectLst/>
                        </a:rPr>
                        <a:t>для сдающих только русский язык и математику базового уровня)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не менее </a:t>
                      </a:r>
                      <a:r>
                        <a:rPr lang="ru-RU" sz="1800" b="1" u="none" strike="noStrike" dirty="0">
                          <a:effectLst/>
                        </a:rPr>
                        <a:t>70 баллов </a:t>
                      </a:r>
                      <a:r>
                        <a:rPr lang="ru-RU" sz="1800" b="0" u="none" strike="noStrike" dirty="0">
                          <a:effectLst/>
                        </a:rPr>
                        <a:t>по русскому языку, </a:t>
                      </a:r>
                      <a:r>
                        <a:rPr lang="ru-RU" sz="1800" b="0" u="none" strike="noStrike" dirty="0" smtClean="0">
                          <a:effectLst/>
                        </a:rPr>
                        <a:t/>
                      </a:r>
                      <a:br>
                        <a:rPr lang="ru-RU" sz="1800" b="0" u="none" strike="noStrike" dirty="0" smtClean="0">
                          <a:effectLst/>
                        </a:rPr>
                      </a:br>
                      <a:r>
                        <a:rPr lang="ru-RU" sz="1800" b="0" u="none" strike="noStrike" dirty="0" smtClean="0">
                          <a:effectLst/>
                        </a:rPr>
                        <a:t>5 </a:t>
                      </a:r>
                      <a:r>
                        <a:rPr lang="ru-RU" sz="1800" b="0" u="none" strike="noStrike" dirty="0">
                          <a:effectLst/>
                        </a:rPr>
                        <a:t>баллов по математике  базового уровня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не менее </a:t>
                      </a:r>
                      <a:r>
                        <a:rPr lang="ru-RU" sz="1800" b="1" u="none" strike="noStrike" dirty="0">
                          <a:effectLst/>
                        </a:rPr>
                        <a:t>60 баллов </a:t>
                      </a:r>
                      <a:r>
                        <a:rPr lang="ru-RU" sz="1800" b="0" u="none" strike="noStrike" dirty="0">
                          <a:effectLst/>
                        </a:rPr>
                        <a:t>по русскому языку, </a:t>
                      </a:r>
                      <a:r>
                        <a:rPr lang="ru-RU" sz="1800" b="0" u="none" strike="noStrike" dirty="0" smtClean="0">
                          <a:effectLst/>
                        </a:rPr>
                        <a:t/>
                      </a:r>
                      <a:br>
                        <a:rPr lang="ru-RU" sz="1800" b="0" u="none" strike="noStrike" dirty="0" smtClean="0">
                          <a:effectLst/>
                        </a:rPr>
                      </a:br>
                      <a:r>
                        <a:rPr lang="ru-RU" sz="1800" b="0" u="none" strike="noStrike" dirty="0" smtClean="0">
                          <a:effectLst/>
                        </a:rPr>
                        <a:t>5 </a:t>
                      </a:r>
                      <a:r>
                        <a:rPr lang="ru-RU" sz="1800" b="0" u="none" strike="noStrike" dirty="0">
                          <a:effectLst/>
                        </a:rPr>
                        <a:t>баллов по математике  базового уровня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415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Результаты </a:t>
                      </a:r>
                      <a:r>
                        <a:rPr lang="ru-RU" sz="1800" b="0" u="none" strike="noStrike" dirty="0" smtClean="0">
                          <a:effectLst/>
                        </a:rPr>
                        <a:t>ГВЭ</a:t>
                      </a:r>
                      <a:br>
                        <a:rPr lang="ru-RU" sz="1800" b="0" u="none" strike="noStrike" dirty="0" smtClean="0">
                          <a:effectLst/>
                        </a:rPr>
                      </a:br>
                      <a:r>
                        <a:rPr lang="ru-RU" sz="1800" b="0" u="none" strike="noStrike" dirty="0" smtClean="0">
                          <a:effectLst/>
                        </a:rPr>
                        <a:t> </a:t>
                      </a:r>
                      <a:r>
                        <a:rPr lang="ru-RU" sz="1800" b="0" u="none" strike="noStrike" dirty="0">
                          <a:effectLst/>
                        </a:rPr>
                        <a:t>(для сдающих только ГВЭ)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5 баллов по </a:t>
                      </a:r>
                      <a:r>
                        <a:rPr lang="ru-RU" sz="1800" b="0" u="none" strike="noStrike" dirty="0" smtClean="0">
                          <a:effectLst/>
                        </a:rPr>
                        <a:t>обязательным предметам </a:t>
                      </a:r>
                      <a:br>
                        <a:rPr lang="ru-RU" sz="1800" b="0" u="none" strike="noStrike" dirty="0" smtClean="0">
                          <a:effectLst/>
                        </a:rPr>
                      </a:br>
                      <a:r>
                        <a:rPr lang="ru-RU" sz="1800" b="0" u="none" strike="noStrike" dirty="0" smtClean="0">
                          <a:effectLst/>
                        </a:rPr>
                        <a:t>(русский язык,</a:t>
                      </a:r>
                      <a:r>
                        <a:rPr lang="ru-RU" sz="1800" b="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800" b="0" u="none" strike="noStrike" dirty="0" smtClean="0">
                          <a:effectLst/>
                        </a:rPr>
                        <a:t>математика)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947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Результаты ЕГЭ и ГВЭ </a:t>
                      </a:r>
                      <a:r>
                        <a:rPr lang="ru-RU" sz="1800" b="0" u="none" strike="noStrike" dirty="0" smtClean="0">
                          <a:effectLst/>
                        </a:rPr>
                        <a:t/>
                      </a:r>
                      <a:br>
                        <a:rPr lang="ru-RU" sz="1800" b="0" u="none" strike="noStrike" dirty="0" smtClean="0">
                          <a:effectLst/>
                        </a:rPr>
                      </a:br>
                      <a:r>
                        <a:rPr lang="ru-RU" sz="1800" b="0" u="none" strike="noStrike" dirty="0" smtClean="0">
                          <a:effectLst/>
                        </a:rPr>
                        <a:t>(</a:t>
                      </a:r>
                      <a:r>
                        <a:rPr lang="ru-RU" sz="1800" b="0" u="none" strike="noStrike" dirty="0">
                          <a:effectLst/>
                        </a:rPr>
                        <a:t>в случае выбора различных форм прохождения ГИА)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5 баллов по обязательному предмету в форме ГВЭ, </a:t>
                      </a:r>
                      <a:r>
                        <a:rPr lang="ru-RU" sz="1800" b="0" u="none" strike="noStrike" dirty="0" smtClean="0">
                          <a:effectLst/>
                        </a:rPr>
                        <a:t/>
                      </a:r>
                      <a:br>
                        <a:rPr lang="ru-RU" sz="1800" b="0" u="none" strike="noStrike" dirty="0" smtClean="0">
                          <a:effectLst/>
                        </a:rPr>
                      </a:br>
                      <a:r>
                        <a:rPr lang="ru-RU" sz="1800" b="0" u="none" strike="noStrike" dirty="0" smtClean="0">
                          <a:effectLst/>
                        </a:rPr>
                        <a:t>не </a:t>
                      </a:r>
                      <a:r>
                        <a:rPr lang="ru-RU" sz="1800" b="0" u="none" strike="noStrike" dirty="0">
                          <a:effectLst/>
                        </a:rPr>
                        <a:t>менее </a:t>
                      </a:r>
                      <a:r>
                        <a:rPr lang="ru-RU" sz="1800" b="1" u="none" strike="noStrike" dirty="0">
                          <a:effectLst/>
                        </a:rPr>
                        <a:t>70 баллов </a:t>
                      </a:r>
                      <a:r>
                        <a:rPr lang="ru-RU" sz="1800" b="0" u="none" strike="noStrike" dirty="0">
                          <a:effectLst/>
                        </a:rPr>
                        <a:t>по </a:t>
                      </a:r>
                      <a:r>
                        <a:rPr lang="ru-RU" sz="1800" b="0" u="none" strike="noStrike" dirty="0" smtClean="0">
                          <a:effectLst/>
                        </a:rPr>
                        <a:t>обязательному предмету </a:t>
                      </a:r>
                      <a:br>
                        <a:rPr lang="ru-RU" sz="1800" b="0" u="none" strike="noStrike" dirty="0" smtClean="0">
                          <a:effectLst/>
                        </a:rPr>
                      </a:br>
                      <a:r>
                        <a:rPr lang="ru-RU" sz="1800" b="0" u="none" strike="noStrike" dirty="0" smtClean="0">
                          <a:effectLst/>
                        </a:rPr>
                        <a:t>в </a:t>
                      </a:r>
                      <a:r>
                        <a:rPr lang="ru-RU" sz="1800" b="0" u="none" strike="noStrike" dirty="0">
                          <a:effectLst/>
                        </a:rPr>
                        <a:t>форме </a:t>
                      </a:r>
                      <a:r>
                        <a:rPr lang="ru-RU" sz="1800" b="0" u="none" strike="noStrike" dirty="0" smtClean="0">
                          <a:effectLst/>
                        </a:rPr>
                        <a:t>ЕГЭ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</a:rPr>
                        <a:t>5 баллов по обязательному предмету в форме ГВЭ, </a:t>
                      </a:r>
                      <a:r>
                        <a:rPr lang="ru-RU" sz="1800" b="0" u="none" strike="noStrike" dirty="0" smtClean="0">
                          <a:effectLst/>
                        </a:rPr>
                        <a:t>не </a:t>
                      </a:r>
                      <a:r>
                        <a:rPr lang="ru-RU" sz="1800" b="0" u="none" strike="noStrike" dirty="0">
                          <a:effectLst/>
                        </a:rPr>
                        <a:t>менее </a:t>
                      </a:r>
                      <a:r>
                        <a:rPr lang="ru-RU" sz="1800" b="1" u="none" strike="noStrike" dirty="0">
                          <a:effectLst/>
                        </a:rPr>
                        <a:t>60 баллов </a:t>
                      </a:r>
                      <a:r>
                        <a:rPr lang="ru-RU" sz="1800" b="0" u="none" strike="noStrike" dirty="0">
                          <a:effectLst/>
                        </a:rPr>
                        <a:t>по </a:t>
                      </a:r>
                      <a:r>
                        <a:rPr lang="ru-RU" sz="1800" b="0" u="none" strike="noStrike" dirty="0" smtClean="0">
                          <a:effectLst/>
                        </a:rPr>
                        <a:t>обязательному предмету в </a:t>
                      </a:r>
                      <a:r>
                        <a:rPr lang="ru-RU" sz="1800" b="0" u="none" strike="noStrike" dirty="0">
                          <a:effectLst/>
                        </a:rPr>
                        <a:t>форме </a:t>
                      </a:r>
                      <a:r>
                        <a:rPr lang="ru-RU" sz="1800" b="0" u="none" strike="noStrike" dirty="0" smtClean="0">
                          <a:effectLst/>
                        </a:rPr>
                        <a:t>ЕГЭ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>
          <a:xfrm>
            <a:off x="321733" y="1730375"/>
            <a:ext cx="11485034" cy="1908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200" smtClean="0"/>
              <a:t>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74133" y="1882775"/>
            <a:ext cx="11485034" cy="1908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200" smtClean="0"/>
              <a:t>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82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732" y="203200"/>
            <a:ext cx="11870267" cy="783168"/>
          </a:xfrm>
        </p:spPr>
        <p:txBody>
          <a:bodyPr>
            <a:noAutofit/>
          </a:bodyPr>
          <a:lstStyle/>
          <a:p>
            <a:r>
              <a:rPr lang="ru-RU" sz="4000" dirty="0" smtClean="0"/>
              <a:t>Письмо </a:t>
            </a:r>
            <a:r>
              <a:rPr lang="ru-RU" sz="4000" dirty="0" err="1" smtClean="0"/>
              <a:t>Минпросвещения</a:t>
            </a:r>
            <a:r>
              <a:rPr lang="ru-RU" sz="4000" dirty="0" smtClean="0"/>
              <a:t> России от 26.02.2024 № 03-243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733" y="1727151"/>
            <a:ext cx="11284114" cy="4351338"/>
          </a:xfrm>
        </p:spPr>
        <p:txBody>
          <a:bodyPr/>
          <a:lstStyle/>
          <a:p>
            <a:r>
              <a:rPr lang="ru-RU" sz="3600" dirty="0">
                <a:solidFill>
                  <a:srgbClr val="002060"/>
                </a:solidFill>
              </a:rPr>
              <a:t>д</a:t>
            </a:r>
            <a:r>
              <a:rPr lang="ru-RU" sz="3600" dirty="0" smtClean="0">
                <a:solidFill>
                  <a:srgbClr val="002060"/>
                </a:solidFill>
              </a:rPr>
              <a:t>ля получения медали по результатам ЕГЭ необходимо набрать не менее 60 или 70 баллов по русскому языку и по одному из сдаваемых предметов (любому, но без учета математики базового уровня);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если выпускник претендовал на получение медали </a:t>
            </a:r>
            <a:r>
              <a:rPr lang="en-US" sz="3600" dirty="0" smtClean="0">
                <a:solidFill>
                  <a:srgbClr val="002060"/>
                </a:solidFill>
              </a:rPr>
              <a:t>I</a:t>
            </a:r>
            <a:r>
              <a:rPr lang="ru-RU" sz="3600" dirty="0" smtClean="0">
                <a:solidFill>
                  <a:srgbClr val="002060"/>
                </a:solidFill>
              </a:rPr>
              <a:t> степени, однако набрал более 60, но меньше 70 баллов на ЕГЭ, то ему вручается медаль </a:t>
            </a:r>
            <a:r>
              <a:rPr lang="en-US" sz="3600" dirty="0" smtClean="0">
                <a:solidFill>
                  <a:srgbClr val="002060"/>
                </a:solidFill>
              </a:rPr>
              <a:t>II</a:t>
            </a:r>
            <a:r>
              <a:rPr lang="ru-RU" sz="3600" dirty="0" smtClean="0">
                <a:solidFill>
                  <a:srgbClr val="002060"/>
                </a:solidFill>
              </a:rPr>
              <a:t> </a:t>
            </a:r>
            <a:r>
              <a:rPr lang="ru-RU" sz="3600" dirty="0">
                <a:solidFill>
                  <a:srgbClr val="002060"/>
                </a:solidFill>
              </a:rPr>
              <a:t>степени</a:t>
            </a:r>
            <a:endParaRPr lang="ru-RU" sz="3600" dirty="0" smtClean="0">
              <a:solidFill>
                <a:srgbClr val="002060"/>
              </a:solidFill>
            </a:endParaRPr>
          </a:p>
          <a:p>
            <a:endParaRPr lang="ru-RU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11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732" y="203200"/>
            <a:ext cx="11870267" cy="783168"/>
          </a:xfrm>
        </p:spPr>
        <p:txBody>
          <a:bodyPr>
            <a:noAutofit/>
          </a:bodyPr>
          <a:lstStyle/>
          <a:p>
            <a:r>
              <a:rPr lang="ru-RU" sz="4000" dirty="0" smtClean="0"/>
              <a:t>Письмо </a:t>
            </a:r>
            <a:r>
              <a:rPr lang="ru-RU" sz="4000" dirty="0" err="1" smtClean="0"/>
              <a:t>Минпросвещения</a:t>
            </a:r>
            <a:r>
              <a:rPr lang="ru-RU" sz="4000" dirty="0" smtClean="0"/>
              <a:t> России от 03.06.2024 № 03-834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732" y="1769354"/>
            <a:ext cx="11175609" cy="4351338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е</a:t>
            </a:r>
            <a:r>
              <a:rPr lang="ru-RU" dirty="0" smtClean="0">
                <a:solidFill>
                  <a:srgbClr val="002060"/>
                </a:solidFill>
              </a:rPr>
              <a:t>сли выпускник на повторной ГИА-11  </a:t>
            </a:r>
            <a:r>
              <a:rPr lang="ru-RU" sz="3600" b="1" dirty="0" smtClean="0">
                <a:solidFill>
                  <a:srgbClr val="C00000"/>
                </a:solidFill>
              </a:rPr>
              <a:t>в резервные дни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получил результат по обязательному предмету,  требуемый для получения аттестата с отличием и медали</a:t>
            </a:r>
            <a:r>
              <a:rPr lang="ru-RU" sz="3600" b="1" dirty="0" smtClean="0">
                <a:solidFill>
                  <a:srgbClr val="002060"/>
                </a:solidFill>
              </a:rPr>
              <a:t>, </a:t>
            </a:r>
            <a:r>
              <a:rPr lang="ru-RU" sz="3600" b="1" dirty="0" smtClean="0">
                <a:solidFill>
                  <a:srgbClr val="C00000"/>
                </a:solidFill>
              </a:rPr>
              <a:t>он не может получить  аттестат с отличием и медаль</a:t>
            </a:r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е</a:t>
            </a:r>
            <a:r>
              <a:rPr lang="ru-RU" dirty="0" smtClean="0">
                <a:solidFill>
                  <a:srgbClr val="002060"/>
                </a:solidFill>
              </a:rPr>
              <a:t>сли  выпускник по пересдаваемому </a:t>
            </a:r>
            <a:r>
              <a:rPr lang="ru-RU" sz="3600" b="1" dirty="0" smtClean="0">
                <a:solidFill>
                  <a:srgbClr val="00B050"/>
                </a:solidFill>
              </a:rPr>
              <a:t>в дополнительные дни </a:t>
            </a:r>
            <a:r>
              <a:rPr lang="ru-RU" dirty="0" smtClean="0">
                <a:solidFill>
                  <a:srgbClr val="002060"/>
                </a:solidFill>
              </a:rPr>
              <a:t>обязательному предмету или предмету по выбору </a:t>
            </a:r>
            <a:r>
              <a:rPr lang="ru-RU" dirty="0">
                <a:solidFill>
                  <a:srgbClr val="002060"/>
                </a:solidFill>
              </a:rPr>
              <a:t>получил </a:t>
            </a:r>
            <a:r>
              <a:rPr lang="ru-RU" dirty="0" smtClean="0">
                <a:solidFill>
                  <a:srgbClr val="002060"/>
                </a:solidFill>
              </a:rPr>
              <a:t>результат, требуемый </a:t>
            </a:r>
            <a:r>
              <a:rPr lang="ru-RU" dirty="0">
                <a:solidFill>
                  <a:srgbClr val="002060"/>
                </a:solidFill>
              </a:rPr>
              <a:t>для получения аттестата с отличием и </a:t>
            </a:r>
            <a:r>
              <a:rPr lang="ru-RU" dirty="0" smtClean="0">
                <a:solidFill>
                  <a:srgbClr val="002060"/>
                </a:solidFill>
              </a:rPr>
              <a:t>медали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dirty="0" smtClean="0">
                <a:solidFill>
                  <a:srgbClr val="002060"/>
                </a:solidFill>
              </a:rPr>
              <a:t>а также выполнил все необходимые условия,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 smtClean="0">
                <a:solidFill>
                  <a:srgbClr val="00B050"/>
                </a:solidFill>
              </a:rPr>
              <a:t>то он получит аттестат с отличием и медаль</a:t>
            </a:r>
            <a:endParaRPr lang="ru-RU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018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Предложение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733" y="1730375"/>
            <a:ext cx="11485034" cy="1908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 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1733" y="1730375"/>
            <a:ext cx="1148503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1. Обеспечить своевременное направление в государственную экзаменационную комиссию ходатайств о регистрации на повторную сдачу одного предмета ЕГЭ по выбору выпускника.</a:t>
            </a:r>
          </a:p>
          <a:p>
            <a:endParaRPr lang="ru-RU" sz="3200" dirty="0" smtClean="0"/>
          </a:p>
          <a:p>
            <a:r>
              <a:rPr lang="ru-RU" sz="3200" dirty="0" smtClean="0">
                <a:solidFill>
                  <a:srgbClr val="C00000"/>
                </a:solidFill>
              </a:rPr>
              <a:t>Срок</a:t>
            </a:r>
            <a:r>
              <a:rPr lang="ru-RU" sz="3200" dirty="0">
                <a:solidFill>
                  <a:srgbClr val="C00000"/>
                </a:solidFill>
              </a:rPr>
              <a:t>: на пересдачу 4 июля 2024 г. – с 26 июня по 1 июля 2024 г., </a:t>
            </a:r>
            <a:endParaRPr lang="ru-RU" sz="3200" dirty="0" smtClean="0">
              <a:solidFill>
                <a:srgbClr val="C00000"/>
              </a:solidFill>
            </a:endParaRPr>
          </a:p>
          <a:p>
            <a:r>
              <a:rPr lang="ru-RU" sz="3200" dirty="0" smtClean="0">
                <a:solidFill>
                  <a:srgbClr val="C00000"/>
                </a:solidFill>
              </a:rPr>
              <a:t>на </a:t>
            </a:r>
            <a:r>
              <a:rPr lang="ru-RU" sz="3200" dirty="0">
                <a:solidFill>
                  <a:srgbClr val="C00000"/>
                </a:solidFill>
              </a:rPr>
              <a:t>пересдачу 5 июля 2024 г. – с 27 июня по 2 июля 2024 г.</a:t>
            </a:r>
          </a:p>
          <a:p>
            <a:pPr algn="just"/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58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Поручения от 13 июня 2024 г.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64620" y="1562099"/>
            <a:ext cx="1081775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1. Направить в министерство образования и науки края заполненные формы ППЭ-ВХОД "Список участников экзамена, остановленных на входе в ППЭ" о фактах выявления на входе в пункты проведения экзаменов запрещенных средств.</a:t>
            </a:r>
          </a:p>
          <a:p>
            <a:r>
              <a:rPr lang="ru-RU" sz="2800" dirty="0">
                <a:solidFill>
                  <a:srgbClr val="C00000"/>
                </a:solidFill>
              </a:rPr>
              <a:t>Срок: до 21 июня 2024 г.</a:t>
            </a:r>
          </a:p>
          <a:p>
            <a:r>
              <a:rPr lang="ru-RU" sz="2800" dirty="0"/>
              <a:t>2.  Предоставить в министерство образования и науки края списки претендентов на медаль "За особые успехи в учении" 1 и 2 степени. Обеспечить актуализацию информации о претендентах на медаль в региональной информационной системе.</a:t>
            </a:r>
          </a:p>
          <a:p>
            <a:r>
              <a:rPr lang="ru-RU" sz="2800" dirty="0">
                <a:solidFill>
                  <a:srgbClr val="C00000"/>
                </a:solidFill>
              </a:rPr>
              <a:t>Срок: до 26 июня 2024 г.</a:t>
            </a:r>
          </a:p>
        </p:txBody>
      </p:sp>
    </p:spTree>
    <p:extLst>
      <p:ext uri="{BB962C8B-B14F-4D97-AF65-F5344CB8AC3E}">
        <p14:creationId xmlns:p14="http://schemas.microsoft.com/office/powerpoint/2010/main" val="36486060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2">
      <a:majorFont>
        <a:latin typeface="Franklin Gothic Medium"/>
        <a:ea typeface=""/>
        <a:cs typeface=""/>
      </a:majorFont>
      <a:minorFont>
        <a:latin typeface="Franklin Gothic Medium C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4629</TotalTime>
  <Words>1254</Words>
  <Application>Microsoft Office PowerPoint</Application>
  <PresentationFormat>Широкоэкранный</PresentationFormat>
  <Paragraphs>245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Franklin Gothic Medium</vt:lpstr>
      <vt:lpstr>Franklin Gothic Medium Cond</vt:lpstr>
      <vt:lpstr>Wingdings</vt:lpstr>
      <vt:lpstr>Тема Office</vt:lpstr>
      <vt:lpstr>О ходе проведения основного периода государственной итоговой аттестации</vt:lpstr>
      <vt:lpstr>Метки на портале smotriege.ru </vt:lpstr>
      <vt:lpstr>Презентация PowerPoint</vt:lpstr>
      <vt:lpstr>Претенденты на медаль 1 и 2 степени</vt:lpstr>
      <vt:lpstr>Условия выдачи медалей «За особые успехи в учении» </vt:lpstr>
      <vt:lpstr>Письмо Минпросвещения России от 26.02.2024 № 03-243</vt:lpstr>
      <vt:lpstr>Письмо Минпросвещения России от 03.06.2024 № 03-834</vt:lpstr>
      <vt:lpstr>Предложение</vt:lpstr>
      <vt:lpstr>Поручения от 13 июня 2024 г.</vt:lpstr>
      <vt:lpstr>О предоставлении в ФИС ФРДО сведений о документах об образовании и (или) о квалификации, документах об обучении</vt:lpstr>
      <vt:lpstr>Мониторинг внесения сведений в ФИС ФРДО</vt:lpstr>
      <vt:lpstr>Презентация PowerPoint</vt:lpstr>
      <vt:lpstr>Суперсервис «Поступление в вуз онлайн»</vt:lpstr>
      <vt:lpstr>Сроки предоставления сведений муниципальными координаторами, руководителями частных общеобразовательных организаций, КЦО, ШИ 1, ШИ 2, Школой № 1</vt:lpstr>
      <vt:lpstr>Ответственный за проведение мониторинга внесения сведений в ФИС ФРДО: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готовности к проведению итогового сочинения (изложения) 7 декабря 2022 г.</dc:title>
  <dc:creator>Татьяна Александровна Григорьева</dc:creator>
  <cp:lastModifiedBy>Юлия Александровна Ярошенко</cp:lastModifiedBy>
  <cp:revision>567</cp:revision>
  <cp:lastPrinted>2024-05-30T03:29:27Z</cp:lastPrinted>
  <dcterms:created xsi:type="dcterms:W3CDTF">2022-11-29T23:50:11Z</dcterms:created>
  <dcterms:modified xsi:type="dcterms:W3CDTF">2024-06-21T05:26:55Z</dcterms:modified>
</cp:coreProperties>
</file>