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302" r:id="rId3"/>
    <p:sldId id="298" r:id="rId4"/>
    <p:sldId id="299" r:id="rId5"/>
    <p:sldId id="301" r:id="rId6"/>
    <p:sldId id="300" r:id="rId7"/>
    <p:sldId id="29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4B6A88"/>
    <a:srgbClr val="758DA4"/>
    <a:srgbClr val="5A8DBC"/>
    <a:srgbClr val="5A82AA"/>
    <a:srgbClr val="21273B"/>
    <a:srgbClr val="F0F4FA"/>
    <a:srgbClr val="FFCDCD"/>
    <a:srgbClr val="FF9999"/>
    <a:srgbClr val="DCE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66" autoAdjust="0"/>
  </p:normalViewPr>
  <p:slideViewPr>
    <p:cSldViewPr snapToGrid="0">
      <p:cViewPr varScale="1">
        <p:scale>
          <a:sx n="96" d="100"/>
          <a:sy n="96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FD285-19C4-437A-8618-012B5F4D87A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A39BCA1-B52C-478C-84E9-0054DDB0329A}">
      <dgm:prSet phldrT="[Текст]" custT="1"/>
      <dgm:spPr/>
      <dgm:t>
        <a:bodyPr/>
        <a:lstStyle/>
        <a:p>
          <a:r>
            <a:rPr lang="ru-RU" sz="2400" b="1" dirty="0">
              <a:solidFill>
                <a:srgbClr val="C00000"/>
              </a:solidFill>
            </a:rPr>
            <a:t>Региональный портал</a:t>
          </a:r>
        </a:p>
      </dgm:t>
    </dgm:pt>
    <dgm:pt modelId="{AB78765C-FF9F-47D7-B244-D82D1F182BDA}" type="parTrans" cxnId="{1B9BA50E-3ACC-4153-A50F-A53894D23ED4}">
      <dgm:prSet/>
      <dgm:spPr/>
      <dgm:t>
        <a:bodyPr/>
        <a:lstStyle/>
        <a:p>
          <a:endParaRPr lang="ru-RU"/>
        </a:p>
      </dgm:t>
    </dgm:pt>
    <dgm:pt modelId="{0F9DCF22-E528-4A33-AD52-5E1703E2FC4D}" type="sibTrans" cxnId="{1B9BA50E-3ACC-4153-A50F-A53894D23ED4}">
      <dgm:prSet/>
      <dgm:spPr/>
      <dgm:t>
        <a:bodyPr/>
        <a:lstStyle/>
        <a:p>
          <a:endParaRPr lang="ru-RU"/>
        </a:p>
      </dgm:t>
    </dgm:pt>
    <dgm:pt modelId="{C746A411-32C0-40F0-BD27-D626820A6262}">
      <dgm:prSet phldrT="[Текст]" custT="1"/>
      <dgm:spPr/>
      <dgm:t>
        <a:bodyPr/>
        <a:lstStyle/>
        <a:p>
          <a:r>
            <a:rPr lang="en-US" sz="2400" dirty="0"/>
            <a:t>http://edu.rcoko27.ru/moodle</a:t>
          </a:r>
          <a:endParaRPr lang="ru-RU" sz="2400" dirty="0"/>
        </a:p>
      </dgm:t>
    </dgm:pt>
    <dgm:pt modelId="{3E97A126-255C-4D9D-990D-F69375B102A4}" type="parTrans" cxnId="{E314E099-E934-4BBD-A8C2-3AA9DCA4A2C1}">
      <dgm:prSet/>
      <dgm:spPr/>
      <dgm:t>
        <a:bodyPr/>
        <a:lstStyle/>
        <a:p>
          <a:endParaRPr lang="ru-RU"/>
        </a:p>
      </dgm:t>
    </dgm:pt>
    <dgm:pt modelId="{DC419718-0D45-442B-99F1-F947C9209C7A}" type="sibTrans" cxnId="{E314E099-E934-4BBD-A8C2-3AA9DCA4A2C1}">
      <dgm:prSet/>
      <dgm:spPr/>
      <dgm:t>
        <a:bodyPr/>
        <a:lstStyle/>
        <a:p>
          <a:endParaRPr lang="ru-RU"/>
        </a:p>
      </dgm:t>
    </dgm:pt>
    <dgm:pt modelId="{01E31AE8-CF06-4506-B87F-DC6F29B8A521}">
      <dgm:prSet phldrT="[Текст]" custT="1"/>
      <dgm:spPr/>
      <dgm:t>
        <a:bodyPr/>
        <a:lstStyle/>
        <a:p>
          <a:r>
            <a:rPr lang="ru-RU" sz="2400" b="1" dirty="0">
              <a:solidFill>
                <a:srgbClr val="C00000"/>
              </a:solidFill>
            </a:rPr>
            <a:t>Реквизиты доступа</a:t>
          </a:r>
        </a:p>
      </dgm:t>
    </dgm:pt>
    <dgm:pt modelId="{EB761C75-B5E9-471A-AB2B-B639A4A8EE56}" type="parTrans" cxnId="{E4D96C32-2FEB-43A2-8DB1-E5E560737C5D}">
      <dgm:prSet/>
      <dgm:spPr/>
      <dgm:t>
        <a:bodyPr/>
        <a:lstStyle/>
        <a:p>
          <a:endParaRPr lang="ru-RU"/>
        </a:p>
      </dgm:t>
    </dgm:pt>
    <dgm:pt modelId="{035A26DA-D9C4-4C09-BE62-912009CF42BC}" type="sibTrans" cxnId="{E4D96C32-2FEB-43A2-8DB1-E5E560737C5D}">
      <dgm:prSet/>
      <dgm:spPr/>
      <dgm:t>
        <a:bodyPr/>
        <a:lstStyle/>
        <a:p>
          <a:endParaRPr lang="ru-RU"/>
        </a:p>
      </dgm:t>
    </dgm:pt>
    <dgm:pt modelId="{69AA71E9-2E0A-4203-8BD7-9AF89BA75376}">
      <dgm:prSet phldrT="[Текст]" custT="1"/>
      <dgm:spPr/>
      <dgm:t>
        <a:bodyPr/>
        <a:lstStyle/>
        <a:p>
          <a:r>
            <a:rPr lang="ru-RU" sz="2400" dirty="0"/>
            <a:t>Направлены на электронные адреса ответственных за подготовку </a:t>
          </a:r>
        </a:p>
      </dgm:t>
    </dgm:pt>
    <dgm:pt modelId="{110F0968-1625-460F-87CE-89E3CFFCE977}" type="parTrans" cxnId="{2CB3ECCD-C9DA-42C8-91A3-6DABC76B087D}">
      <dgm:prSet/>
      <dgm:spPr/>
      <dgm:t>
        <a:bodyPr/>
        <a:lstStyle/>
        <a:p>
          <a:endParaRPr lang="ru-RU"/>
        </a:p>
      </dgm:t>
    </dgm:pt>
    <dgm:pt modelId="{C4DA9591-CC4D-45CE-8E94-63DF25160BCF}" type="sibTrans" cxnId="{2CB3ECCD-C9DA-42C8-91A3-6DABC76B087D}">
      <dgm:prSet/>
      <dgm:spPr/>
      <dgm:t>
        <a:bodyPr/>
        <a:lstStyle/>
        <a:p>
          <a:endParaRPr lang="ru-RU"/>
        </a:p>
      </dgm:t>
    </dgm:pt>
    <dgm:pt modelId="{10889382-19F4-42ED-A817-64EACB83498E}" type="pres">
      <dgm:prSet presAssocID="{098FD285-19C4-437A-8618-012B5F4D87A5}" presName="linear" presStyleCnt="0">
        <dgm:presLayoutVars>
          <dgm:animLvl val="lvl"/>
          <dgm:resizeHandles val="exact"/>
        </dgm:presLayoutVars>
      </dgm:prSet>
      <dgm:spPr/>
    </dgm:pt>
    <dgm:pt modelId="{C85D367A-1D55-41A4-9F3B-E76CEDABD106}" type="pres">
      <dgm:prSet presAssocID="{6A39BCA1-B52C-478C-84E9-0054DDB0329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D10264A-8985-412D-883C-034D908B8351}" type="pres">
      <dgm:prSet presAssocID="{6A39BCA1-B52C-478C-84E9-0054DDB0329A}" presName="childText" presStyleLbl="revTx" presStyleIdx="0" presStyleCnt="2">
        <dgm:presLayoutVars>
          <dgm:bulletEnabled val="1"/>
        </dgm:presLayoutVars>
      </dgm:prSet>
      <dgm:spPr/>
    </dgm:pt>
    <dgm:pt modelId="{47F70BF1-113E-40CA-8FE7-0B38C1D9F63C}" type="pres">
      <dgm:prSet presAssocID="{01E31AE8-CF06-4506-B87F-DC6F29B8A52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8FFDCE8-8EA5-4637-B18F-AB2E9AD03B3F}" type="pres">
      <dgm:prSet presAssocID="{01E31AE8-CF06-4506-B87F-DC6F29B8A52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B9BA50E-3ACC-4153-A50F-A53894D23ED4}" srcId="{098FD285-19C4-437A-8618-012B5F4D87A5}" destId="{6A39BCA1-B52C-478C-84E9-0054DDB0329A}" srcOrd="0" destOrd="0" parTransId="{AB78765C-FF9F-47D7-B244-D82D1F182BDA}" sibTransId="{0F9DCF22-E528-4A33-AD52-5E1703E2FC4D}"/>
    <dgm:cxn modelId="{5CEA812E-0599-4412-9607-0F6E998F3743}" type="presOf" srcId="{098FD285-19C4-437A-8618-012B5F4D87A5}" destId="{10889382-19F4-42ED-A817-64EACB83498E}" srcOrd="0" destOrd="0" presId="urn:microsoft.com/office/officeart/2005/8/layout/vList2"/>
    <dgm:cxn modelId="{E4D96C32-2FEB-43A2-8DB1-E5E560737C5D}" srcId="{098FD285-19C4-437A-8618-012B5F4D87A5}" destId="{01E31AE8-CF06-4506-B87F-DC6F29B8A521}" srcOrd="1" destOrd="0" parTransId="{EB761C75-B5E9-471A-AB2B-B639A4A8EE56}" sibTransId="{035A26DA-D9C4-4C09-BE62-912009CF42BC}"/>
    <dgm:cxn modelId="{E314E099-E934-4BBD-A8C2-3AA9DCA4A2C1}" srcId="{6A39BCA1-B52C-478C-84E9-0054DDB0329A}" destId="{C746A411-32C0-40F0-BD27-D626820A6262}" srcOrd="0" destOrd="0" parTransId="{3E97A126-255C-4D9D-990D-F69375B102A4}" sibTransId="{DC419718-0D45-442B-99F1-F947C9209C7A}"/>
    <dgm:cxn modelId="{6B8C2C9C-CA05-45CC-A937-C084BB32383D}" type="presOf" srcId="{C746A411-32C0-40F0-BD27-D626820A6262}" destId="{3D10264A-8985-412D-883C-034D908B8351}" srcOrd="0" destOrd="0" presId="urn:microsoft.com/office/officeart/2005/8/layout/vList2"/>
    <dgm:cxn modelId="{1A532B9F-D4F2-49D4-B331-1A1E56D4D590}" type="presOf" srcId="{01E31AE8-CF06-4506-B87F-DC6F29B8A521}" destId="{47F70BF1-113E-40CA-8FE7-0B38C1D9F63C}" srcOrd="0" destOrd="0" presId="urn:microsoft.com/office/officeart/2005/8/layout/vList2"/>
    <dgm:cxn modelId="{6EC556B4-2ACD-43C9-A76D-9C221EEA3FF5}" type="presOf" srcId="{6A39BCA1-B52C-478C-84E9-0054DDB0329A}" destId="{C85D367A-1D55-41A4-9F3B-E76CEDABD106}" srcOrd="0" destOrd="0" presId="urn:microsoft.com/office/officeart/2005/8/layout/vList2"/>
    <dgm:cxn modelId="{053FA9BD-42CE-475A-8C5A-620A0F5090CB}" type="presOf" srcId="{69AA71E9-2E0A-4203-8BD7-9AF89BA75376}" destId="{78FFDCE8-8EA5-4637-B18F-AB2E9AD03B3F}" srcOrd="0" destOrd="0" presId="urn:microsoft.com/office/officeart/2005/8/layout/vList2"/>
    <dgm:cxn modelId="{2CB3ECCD-C9DA-42C8-91A3-6DABC76B087D}" srcId="{01E31AE8-CF06-4506-B87F-DC6F29B8A521}" destId="{69AA71E9-2E0A-4203-8BD7-9AF89BA75376}" srcOrd="0" destOrd="0" parTransId="{110F0968-1625-460F-87CE-89E3CFFCE977}" sibTransId="{C4DA9591-CC4D-45CE-8E94-63DF25160BCF}"/>
    <dgm:cxn modelId="{B1517EF0-2FF7-4555-9477-504F8E3C3963}" type="presParOf" srcId="{10889382-19F4-42ED-A817-64EACB83498E}" destId="{C85D367A-1D55-41A4-9F3B-E76CEDABD106}" srcOrd="0" destOrd="0" presId="urn:microsoft.com/office/officeart/2005/8/layout/vList2"/>
    <dgm:cxn modelId="{0BC0480F-3A76-4125-A8E5-FEFF444E5D24}" type="presParOf" srcId="{10889382-19F4-42ED-A817-64EACB83498E}" destId="{3D10264A-8985-412D-883C-034D908B8351}" srcOrd="1" destOrd="0" presId="urn:microsoft.com/office/officeart/2005/8/layout/vList2"/>
    <dgm:cxn modelId="{9D74A6B6-4D75-4C94-BC7C-54F8CF5AB11B}" type="presParOf" srcId="{10889382-19F4-42ED-A817-64EACB83498E}" destId="{47F70BF1-113E-40CA-8FE7-0B38C1D9F63C}" srcOrd="2" destOrd="0" presId="urn:microsoft.com/office/officeart/2005/8/layout/vList2"/>
    <dgm:cxn modelId="{AA15B203-CED1-41D7-87D2-F51CBBBEF490}" type="presParOf" srcId="{10889382-19F4-42ED-A817-64EACB83498E}" destId="{78FFDCE8-8EA5-4637-B18F-AB2E9AD03B3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D367A-1D55-41A4-9F3B-E76CEDABD106}">
      <dsp:nvSpPr>
        <dsp:cNvPr id="0" name=""/>
        <dsp:cNvSpPr/>
      </dsp:nvSpPr>
      <dsp:spPr>
        <a:xfrm>
          <a:off x="0" y="8405"/>
          <a:ext cx="4713611" cy="65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C00000"/>
              </a:solidFill>
            </a:rPr>
            <a:t>Региональный портал</a:t>
          </a:r>
        </a:p>
      </dsp:txBody>
      <dsp:txXfrm>
        <a:off x="31984" y="40389"/>
        <a:ext cx="4649643" cy="591232"/>
      </dsp:txXfrm>
    </dsp:sp>
    <dsp:sp modelId="{3D10264A-8985-412D-883C-034D908B8351}">
      <dsp:nvSpPr>
        <dsp:cNvPr id="0" name=""/>
        <dsp:cNvSpPr/>
      </dsp:nvSpPr>
      <dsp:spPr>
        <a:xfrm>
          <a:off x="0" y="663605"/>
          <a:ext cx="4713611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65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http://edu.rcoko27.ru/moodle</a:t>
          </a:r>
          <a:endParaRPr lang="ru-RU" sz="2400" kern="1200" dirty="0"/>
        </a:p>
      </dsp:txBody>
      <dsp:txXfrm>
        <a:off x="0" y="663605"/>
        <a:ext cx="4713611" cy="579600"/>
      </dsp:txXfrm>
    </dsp:sp>
    <dsp:sp modelId="{47F70BF1-113E-40CA-8FE7-0B38C1D9F63C}">
      <dsp:nvSpPr>
        <dsp:cNvPr id="0" name=""/>
        <dsp:cNvSpPr/>
      </dsp:nvSpPr>
      <dsp:spPr>
        <a:xfrm>
          <a:off x="0" y="1243205"/>
          <a:ext cx="4713611" cy="65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C00000"/>
              </a:solidFill>
            </a:rPr>
            <a:t>Реквизиты доступа</a:t>
          </a:r>
        </a:p>
      </dsp:txBody>
      <dsp:txXfrm>
        <a:off x="31984" y="1275189"/>
        <a:ext cx="4649643" cy="591232"/>
      </dsp:txXfrm>
    </dsp:sp>
    <dsp:sp modelId="{78FFDCE8-8EA5-4637-B18F-AB2E9AD03B3F}">
      <dsp:nvSpPr>
        <dsp:cNvPr id="0" name=""/>
        <dsp:cNvSpPr/>
      </dsp:nvSpPr>
      <dsp:spPr>
        <a:xfrm>
          <a:off x="0" y="1898405"/>
          <a:ext cx="4713611" cy="99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65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Направлены на электронные адреса ответственных за подготовку </a:t>
          </a:r>
        </a:p>
      </dsp:txBody>
      <dsp:txXfrm>
        <a:off x="0" y="1898405"/>
        <a:ext cx="4713611" cy="996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2FE19-DEB3-44C1-A377-DB56A154A6F1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4AC28-12C2-46AE-B53A-53E1E713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50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8C0B5-0DFF-41B9-987A-BFABD0D25081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CEDA9-7F38-4AC8-8070-A7BA1602F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3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CEDA9-7F38-4AC8-8070-A7BA1602FA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75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CEDA9-7F38-4AC8-8070-A7BA1602FA0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0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CEDA9-7F38-4AC8-8070-A7BA1602FA0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8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607727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4800" y="5274129"/>
            <a:ext cx="9144000" cy="96584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761509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877888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3511" y="994267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-11083" y="4846469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-11083" y="4962848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-7572" y="5079227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48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4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1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733" y="203200"/>
            <a:ext cx="11658600" cy="7831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marL="0" lvl="0" algn="ctr"/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1049375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0" y="1165754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3511" y="1282133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51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9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2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1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4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5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7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67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ECBBB-DB40-4297-8B40-49CE3F8F0E70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5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132" y="1070026"/>
            <a:ext cx="11809614" cy="3377433"/>
          </a:xfrm>
        </p:spPr>
        <p:txBody>
          <a:bodyPr anchor="ctr">
            <a:noAutofit/>
          </a:bodyPr>
          <a:lstStyle/>
          <a:p>
            <a:r>
              <a:rPr lang="ru-RU" sz="4800" dirty="0"/>
              <a:t>О подключении к защищенной сети передачи данных </a:t>
            </a:r>
            <a:br>
              <a:rPr lang="ru-RU" sz="4800" dirty="0"/>
            </a:br>
            <a:r>
              <a:rPr lang="ru-RU" sz="4800" dirty="0"/>
              <a:t>ЗСПД ГИА</a:t>
            </a:r>
            <a:br>
              <a:rPr lang="ru-RU" sz="4800" dirty="0"/>
            </a:br>
            <a:endParaRPr lang="ru-RU" sz="4800" dirty="0">
              <a:solidFill>
                <a:schemeClr val="accent5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1083" y="4846469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-11083" y="4962848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7572" y="5079227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35683" y="4447459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4 апреля 2024 г.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04851" y="3533059"/>
            <a:ext cx="9687098" cy="30923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9899" y="5195606"/>
            <a:ext cx="5425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Процко Андрей Анатольевич, </a:t>
            </a:r>
            <a:br>
              <a:rPr lang="ru-RU" dirty="0"/>
            </a:br>
            <a:r>
              <a:rPr lang="ru-RU" dirty="0"/>
              <a:t>заместитель министра – начальник управления государственной регламентации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66506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Подготовка общественных наблюдателей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0958"/>
              </p:ext>
            </p:extLst>
          </p:nvPr>
        </p:nvGraphicFramePr>
        <p:xfrm>
          <a:off x="7266722" y="1378523"/>
          <a:ext cx="4713611" cy="290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898208"/>
              </p:ext>
            </p:extLst>
          </p:nvPr>
        </p:nvGraphicFramePr>
        <p:xfrm>
          <a:off x="321733" y="1378523"/>
          <a:ext cx="6549847" cy="5104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86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600" u="none" strike="noStrike" dirty="0">
                          <a:effectLst/>
                        </a:rPr>
                        <a:t>Муниципалитет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600" u="none" strike="noStrike" dirty="0">
                          <a:effectLst/>
                        </a:rPr>
                        <a:t>Количество чел., получивших сертификат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01.04.2024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04.04.2024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>
                          <a:effectLst/>
                        </a:rPr>
                        <a:t>Амурский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>
                          <a:effectLst/>
                        </a:rPr>
                        <a:t>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 err="1">
                          <a:effectLst/>
                        </a:rPr>
                        <a:t>Аяно</a:t>
                      </a:r>
                      <a:r>
                        <a:rPr lang="ru-RU" sz="1600" u="none" strike="noStrike" dirty="0">
                          <a:effectLst/>
                        </a:rPr>
                        <a:t>-Майский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 err="1">
                          <a:effectLst/>
                        </a:rPr>
                        <a:t>Бикинский</a:t>
                      </a:r>
                      <a:r>
                        <a:rPr lang="ru-RU" sz="1600" u="none" strike="noStrike" dirty="0">
                          <a:effectLst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 err="1">
                          <a:effectLst/>
                        </a:rPr>
                        <a:t>Ванинский</a:t>
                      </a:r>
                      <a:r>
                        <a:rPr lang="ru-RU" sz="1600" u="none" strike="noStrike" dirty="0">
                          <a:effectLst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 err="1">
                          <a:effectLst/>
                        </a:rPr>
                        <a:t>Верхнебуреинский</a:t>
                      </a:r>
                      <a:r>
                        <a:rPr lang="ru-RU" sz="1600" u="none" strike="noStrike" dirty="0">
                          <a:effectLst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>
                          <a:effectLst/>
                        </a:rPr>
                        <a:t>Вяземский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>
                          <a:effectLst/>
                        </a:rPr>
                        <a:t>Комсомольский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>
                          <a:effectLst/>
                        </a:rPr>
                        <a:t>Район имени Лазо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>
                          <a:effectLst/>
                        </a:rPr>
                        <a:t>Нанайский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>
                          <a:effectLst/>
                        </a:rPr>
                        <a:t>Николаевский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>
                          <a:effectLst/>
                        </a:rPr>
                        <a:t>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>
                          <a:effectLst/>
                        </a:rPr>
                        <a:t>Охотский округ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>
                          <a:effectLst/>
                        </a:rPr>
                        <a:t>Район имени П. Осипенко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>
                          <a:effectLst/>
                        </a:rPr>
                        <a:t>Советско-Гаванский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>
                          <a:effectLst/>
                        </a:rPr>
                        <a:t>Солнечный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 err="1">
                          <a:effectLst/>
                        </a:rPr>
                        <a:t>Тугуро-Чумиканский</a:t>
                      </a:r>
                      <a:r>
                        <a:rPr lang="ru-RU" sz="1600" u="none" strike="noStrike" dirty="0">
                          <a:effectLst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>
                          <a:effectLst/>
                        </a:rPr>
                        <a:t>Ульчский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>
                          <a:effectLst/>
                        </a:rPr>
                        <a:t>Хабаровский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>
                          <a:effectLst/>
                        </a:rPr>
                        <a:t>г. Комсомольск-на-Амуре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>
                          <a:effectLst/>
                        </a:rPr>
                        <a:t>г. Хабаровск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ru-RU" sz="1600" u="none" strike="noStrike" dirty="0">
                          <a:effectLst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126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192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31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43433" t="25672" r="29030" b="5075"/>
          <a:stretch/>
        </p:blipFill>
        <p:spPr>
          <a:xfrm>
            <a:off x="2441415" y="3217746"/>
            <a:ext cx="2383264" cy="3304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Переход на единую цифровую платформу «</a:t>
            </a:r>
            <a:r>
              <a:rPr lang="ru-RU" sz="4400" dirty="0" err="1"/>
              <a:t>ГосТех</a:t>
            </a:r>
            <a:r>
              <a:rPr lang="ru-RU" sz="4400" dirty="0"/>
              <a:t>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4" t="19834" r="22948" b="6460"/>
          <a:stretch/>
        </p:blipFill>
        <p:spPr>
          <a:xfrm>
            <a:off x="5333873" y="1412771"/>
            <a:ext cx="6646460" cy="520639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92" y="2709059"/>
            <a:ext cx="2377646" cy="3304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5200" y="2173398"/>
            <a:ext cx="461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Письмо </a:t>
            </a:r>
            <a:r>
              <a:rPr lang="ru-RU" sz="1600" dirty="0" err="1"/>
              <a:t>Рособрнадзор</a:t>
            </a:r>
            <a:r>
              <a:rPr lang="ru-RU" sz="1600" dirty="0"/>
              <a:t> от 19.01.2024 № 04-12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82452" y="1495055"/>
            <a:ext cx="2990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https://fis.rustest.ru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8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237811" y="739330"/>
            <a:ext cx="17655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https://fis.rustest.ru</a:t>
            </a:r>
            <a:endParaRPr lang="ru-RU" sz="16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1733" y="111417"/>
            <a:ext cx="11658600" cy="783168"/>
          </a:xfrm>
        </p:spPr>
        <p:txBody>
          <a:bodyPr>
            <a:normAutofit/>
          </a:bodyPr>
          <a:lstStyle/>
          <a:p>
            <a:r>
              <a:rPr lang="ru-RU" sz="4400" dirty="0"/>
              <a:t>Защищенная сеть передачи данных  ГИА (ЗСПД ГИА)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410" y="1255881"/>
            <a:ext cx="8183387" cy="46031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05369" y="5166538"/>
            <a:ext cx="6786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Из выступления директора КГКУ РЦОКО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Итоговое заседание ГЭК от 5 декабря 2023 г.</a:t>
            </a:r>
          </a:p>
          <a:p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615804" y="4183020"/>
            <a:ext cx="365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68153" y="4397097"/>
            <a:ext cx="365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9178" t="8955" r="27911" b="5274"/>
          <a:stretch/>
        </p:blipFill>
        <p:spPr>
          <a:xfrm>
            <a:off x="585789" y="2098697"/>
            <a:ext cx="2962644" cy="43431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094" y="1322134"/>
            <a:ext cx="386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Письмо Федерального центра тестирования  от  01.04.2024 № 179/02</a:t>
            </a:r>
          </a:p>
        </p:txBody>
      </p:sp>
    </p:spTree>
    <p:extLst>
      <p:ext uri="{BB962C8B-B14F-4D97-AF65-F5344CB8AC3E}">
        <p14:creationId xmlns:p14="http://schemas.microsoft.com/office/powerpoint/2010/main" val="301059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24" y="129763"/>
            <a:ext cx="11658600" cy="783168"/>
          </a:xfrm>
        </p:spPr>
        <p:txBody>
          <a:bodyPr>
            <a:normAutofit fontScale="90000"/>
          </a:bodyPr>
          <a:lstStyle/>
          <a:p>
            <a:r>
              <a:rPr lang="ru-RU" dirty="0"/>
              <a:t>Данные об аттестатах соответствия</a:t>
            </a:r>
            <a:br>
              <a:rPr lang="ru-RU" dirty="0"/>
            </a:br>
            <a:r>
              <a:rPr lang="ru-RU" sz="3600" dirty="0"/>
              <a:t>(без учета ФСИН, ППЭ на дому)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084699"/>
              </p:ext>
            </p:extLst>
          </p:nvPr>
        </p:nvGraphicFramePr>
        <p:xfrm>
          <a:off x="878168" y="1353573"/>
          <a:ext cx="10439249" cy="483409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2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1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9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района, округа, образовательной организации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Всего ППЭ для проведения ЕГЭ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 ИМЕЮТ </a:t>
                      </a:r>
                      <a:r>
                        <a:rPr lang="ru-RU" sz="1200" u="none" strike="noStrike" dirty="0">
                          <a:effectLst/>
                        </a:rPr>
                        <a:t>аттестата соответствия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Кол-во ППЭ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Амурский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  (</a:t>
                      </a:r>
                      <a:r>
                        <a:rPr lang="ru-RU" sz="1200" u="none" strike="noStrike" dirty="0" err="1">
                          <a:effectLst/>
                        </a:rPr>
                        <a:t>Санболи</a:t>
                      </a:r>
                      <a:r>
                        <a:rPr lang="ru-RU" sz="1200" u="none" strike="noStrike" dirty="0">
                          <a:effectLst/>
                        </a:rPr>
                        <a:t>, Вознесенское, Болонь, № 9 Амурска)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43%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Аяно</a:t>
                      </a:r>
                      <a:r>
                        <a:rPr lang="ru-RU" sz="1200" u="none" strike="noStrike" dirty="0">
                          <a:effectLst/>
                        </a:rPr>
                        <a:t>-Майский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Аян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Нелькан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837" marR="7837" marT="783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Бикинский</a:t>
                      </a:r>
                      <a:r>
                        <a:rPr lang="ru-RU" sz="1200" u="none" strike="noStrike" dirty="0">
                          <a:effectLst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Ванинский</a:t>
                      </a:r>
                      <a:r>
                        <a:rPr lang="ru-RU" sz="1200" u="none" strike="noStrike" dirty="0">
                          <a:effectLst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(Монгохто,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Уська-Орочское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Тулучи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7837" marR="7837" marT="783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Верхнебуреинский</a:t>
                      </a:r>
                      <a:r>
                        <a:rPr lang="ru-RU" sz="1200" u="none" strike="noStrike" dirty="0">
                          <a:effectLst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(гимназия)</a:t>
                      </a: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Вяземский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(№№ 1, 2)</a:t>
                      </a: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37" marR="7837" marT="783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Комсомольский район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Район им. Лазо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(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Могилевка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№ 2 Хор, </a:t>
                      </a:r>
                      <a:r>
                        <a:rPr lang="ru-RU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Сидима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Полетное)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837" marR="7837" marT="783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Нанайский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Николаевский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( № 2, Лазарев, Многовершинный)</a:t>
                      </a: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837" marR="7837" marT="783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Охотский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(№ 1,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Вострецово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Арка)</a:t>
                      </a: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Район им. П.Осипенко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Херпучи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7837" marR="7837" marT="7837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Советско-Гаванский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(№№ 1, 3)</a:t>
                      </a: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Солнечный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(№ 3, Горин, Березовый)</a:t>
                      </a: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837" marR="7837" marT="7837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Тугуро-Чумиканский</a:t>
                      </a:r>
                      <a:r>
                        <a:rPr lang="ru-RU" sz="1200" u="none" strike="noStrike" dirty="0">
                          <a:effectLst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Чумикан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Ульчский</a:t>
                      </a:r>
                      <a:r>
                        <a:rPr lang="ru-RU" sz="1200" u="none" strike="noStrike" dirty="0">
                          <a:effectLst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Богородское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Де-Кастри,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Циммермановка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Мариинское,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Киселевка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Булава, Софийск)</a:t>
                      </a: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837" marR="7837" marT="7837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Хабаровский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(Мирное, Осиновая речка, Кукан )</a:t>
                      </a: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37" marR="7837" marT="78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г. Комсомольск-на-Амуре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8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г. Хабаровск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7837" marR="7837" marT="7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62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муниципальным школам:</a:t>
                      </a:r>
                    </a:p>
                  </a:txBody>
                  <a:tcPr marL="7837" marR="7837" marT="7837" marB="0" anchor="b">
                    <a:solidFill>
                      <a:srgbClr val="FFE8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837" marR="7837" marT="7837" marB="0" anchor="ctr"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7837" marR="7837" marT="7837" marB="0" anchor="ctr"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7837" marR="7837" marT="7837" marB="0" anchor="ctr"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36504" y="661304"/>
            <a:ext cx="6544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По информации КГКУ РЦОКО</a:t>
            </a:r>
          </a:p>
        </p:txBody>
      </p:sp>
    </p:spTree>
    <p:extLst>
      <p:ext uri="{BB962C8B-B14F-4D97-AF65-F5344CB8AC3E}">
        <p14:creationId xmlns:p14="http://schemas.microsoft.com/office/powerpoint/2010/main" val="58703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134961"/>
            <a:ext cx="11658600" cy="783168"/>
          </a:xfrm>
        </p:spPr>
        <p:txBody>
          <a:bodyPr>
            <a:noAutofit/>
          </a:bodyPr>
          <a:lstStyle/>
          <a:p>
            <a:r>
              <a:rPr lang="ru-RU" sz="2800" dirty="0"/>
              <a:t>Критерии качества и объективности проведения основного периода ЕГЭ и иных оценочных процедур в 2024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700" y="1457136"/>
            <a:ext cx="10515600" cy="494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70C0"/>
                </a:solidFill>
              </a:rPr>
              <a:t>Письмо </a:t>
            </a:r>
            <a:r>
              <a:rPr lang="ru-RU" sz="3600" dirty="0" err="1">
                <a:solidFill>
                  <a:srgbClr val="0070C0"/>
                </a:solidFill>
              </a:rPr>
              <a:t>Рособрнадзора</a:t>
            </a:r>
            <a:r>
              <a:rPr lang="ru-RU" sz="3600" dirty="0">
                <a:solidFill>
                  <a:srgbClr val="0070C0"/>
                </a:solidFill>
              </a:rPr>
              <a:t> от 02.04.2024 г. № 04-87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60778" y="2490637"/>
            <a:ext cx="11264521" cy="216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НОВЫЙ ПОКАЗАТЕЛЬ</a:t>
            </a:r>
          </a:p>
          <a:p>
            <a:r>
              <a:rPr lang="ru-RU" sz="2400" dirty="0"/>
              <a:t>Обеспечение ППЭ автоматизированным рабочим местом, подключенным к ЗСПД ГИА для связи с ЛК ППЭ и соответствующим требованиям по информационной безопасности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480" y="4354977"/>
            <a:ext cx="1104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ЗАДАЧА: </a:t>
            </a:r>
            <a:r>
              <a:rPr lang="ru-RU" sz="2000" dirty="0">
                <a:solidFill>
                  <a:srgbClr val="002060"/>
                </a:solidFill>
              </a:rPr>
              <a:t>обеспечить  в 2024 году подключение к ЗСПД ГИА не менее 90% ППЭ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09800" y="5260620"/>
            <a:ext cx="1133475" cy="374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ППЭ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6825" y="5260620"/>
            <a:ext cx="113347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РЦОИ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43850" y="5253915"/>
            <a:ext cx="113347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ФЦТ</a:t>
            </a:r>
          </a:p>
        </p:txBody>
      </p:sp>
      <p:cxnSp>
        <p:nvCxnSpPr>
          <p:cNvPr id="10" name="Прямая со стрелкой 9"/>
          <p:cNvCxnSpPr>
            <a:stCxn id="6" idx="3"/>
            <a:endCxn id="7" idx="1"/>
          </p:cNvCxnSpPr>
          <p:nvPr/>
        </p:nvCxnSpPr>
        <p:spPr>
          <a:xfrm>
            <a:off x="3343275" y="5447768"/>
            <a:ext cx="1733550" cy="3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3"/>
            <a:endCxn id="8" idx="1"/>
          </p:cNvCxnSpPr>
          <p:nvPr/>
        </p:nvCxnSpPr>
        <p:spPr>
          <a:xfrm flipV="1">
            <a:off x="6210300" y="5444415"/>
            <a:ext cx="1733550" cy="6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>
            <a:stCxn id="6" idx="2"/>
            <a:endCxn id="8" idx="2"/>
          </p:cNvCxnSpPr>
          <p:nvPr/>
        </p:nvCxnSpPr>
        <p:spPr>
          <a:xfrm rot="16200000" flipH="1">
            <a:off x="5643563" y="2767890"/>
            <a:ext cx="12700" cy="5734050"/>
          </a:xfrm>
          <a:prstGeom prst="curvedConnector3">
            <a:avLst>
              <a:gd name="adj1" fmla="val 7125000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33" y="257521"/>
            <a:ext cx="10120023" cy="67500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ПРЕДЛОЖЕНИЕ В ПРОТОКОЛ ПОРУЧЕНИЙ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12" y="1714452"/>
            <a:ext cx="117393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Обеспечить участие 100 % образовательных организаций - пунктов проведения ЕГЭ в </a:t>
            </a:r>
            <a:r>
              <a:rPr lang="ru-RU" sz="4000" dirty="0" err="1"/>
              <a:t>вебинаре</a:t>
            </a:r>
            <a:r>
              <a:rPr lang="ru-RU" sz="4000" dirty="0"/>
              <a:t> по вопросу подключения к защищенной сети  ЗСПД ГИА в 2024 году</a:t>
            </a:r>
          </a:p>
          <a:p>
            <a:endParaRPr lang="ru-RU" sz="4000" dirty="0"/>
          </a:p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</a:rPr>
              <a:t>Срок: до 12 апреля 2024 г.</a:t>
            </a:r>
          </a:p>
          <a:p>
            <a:pPr marL="0" indent="0">
              <a:buNone/>
            </a:pPr>
            <a:endParaRPr lang="ru-RU" sz="40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4000" dirty="0"/>
          </a:p>
          <a:p>
            <a:pPr marL="0" indent="0" algn="just">
              <a:buNone/>
            </a:pP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16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Franklin Gothic Medium"/>
        <a:ea typeface=""/>
        <a:cs typeface=""/>
      </a:majorFont>
      <a:minorFont>
        <a:latin typeface="Franklin Gothic Medium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602</Words>
  <Application>Microsoft Office PowerPoint</Application>
  <PresentationFormat>Широкоэкранный</PresentationFormat>
  <Paragraphs>206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Franklin Gothic Medium</vt:lpstr>
      <vt:lpstr>Franklin Gothic Medium Cond</vt:lpstr>
      <vt:lpstr>Times New Roman</vt:lpstr>
      <vt:lpstr>Тема Office</vt:lpstr>
      <vt:lpstr>О подключении к защищенной сети передачи данных  ЗСПД ГИА </vt:lpstr>
      <vt:lpstr>Подготовка общественных наблюдателей</vt:lpstr>
      <vt:lpstr>Переход на единую цифровую платформу «ГосТех»</vt:lpstr>
      <vt:lpstr>Защищенная сеть передачи данных  ГИА (ЗСПД ГИА)</vt:lpstr>
      <vt:lpstr>Данные об аттестатах соответствия (без учета ФСИН, ППЭ на дому)</vt:lpstr>
      <vt:lpstr>Критерии качества и объективности проведения основного периода ЕГЭ и иных оценочных процедур в 2024 году</vt:lpstr>
      <vt:lpstr>ПРЕДЛОЖЕНИЕ В ПРОТОКОЛ ПОРУЧЕНИЙ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готовности к проведению итогового сочинения (изложения) 7 декабря 2022 г.</dc:title>
  <dc:creator>Татьяна Александровна Григорьева</dc:creator>
  <cp:lastModifiedBy>Командиров Сергей Юрьевич</cp:lastModifiedBy>
  <cp:revision>362</cp:revision>
  <dcterms:created xsi:type="dcterms:W3CDTF">2022-11-29T23:50:11Z</dcterms:created>
  <dcterms:modified xsi:type="dcterms:W3CDTF">2024-07-02T01:20:19Z</dcterms:modified>
</cp:coreProperties>
</file>