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354" r:id="rId3"/>
    <p:sldId id="355" r:id="rId4"/>
    <p:sldId id="349" r:id="rId5"/>
    <p:sldId id="356" r:id="rId6"/>
    <p:sldId id="357" r:id="rId7"/>
    <p:sldId id="358" r:id="rId8"/>
    <p:sldId id="359" r:id="rId9"/>
    <p:sldId id="345" r:id="rId10"/>
    <p:sldId id="360" r:id="rId11"/>
    <p:sldId id="341" r:id="rId1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B6A88"/>
    <a:srgbClr val="758DA4"/>
    <a:srgbClr val="5A8DBC"/>
    <a:srgbClr val="5A82AA"/>
    <a:srgbClr val="21273B"/>
    <a:srgbClr val="F0F4FA"/>
    <a:srgbClr val="FFCDCD"/>
    <a:srgbClr val="FF9999"/>
    <a:srgbClr val="DCE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66" autoAdjust="0"/>
  </p:normalViewPr>
  <p:slideViewPr>
    <p:cSldViewPr snapToGrid="0">
      <p:cViewPr varScale="1">
        <p:scale>
          <a:sx n="96" d="100"/>
          <a:sy n="96" d="100"/>
        </p:scale>
        <p:origin x="10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FE19-DEB3-44C1-A377-DB56A154A6F1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4AC28-12C2-46AE-B53A-53E1E7131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C0B5-0DFF-41B9-987A-BFABD0D25081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DA9-7F38-4AC8-8070-A7BA1602FA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3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443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98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0772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4800" y="5274129"/>
            <a:ext cx="9144000" cy="96584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76150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87788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511" y="99426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203200"/>
            <a:ext cx="11658600" cy="7831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0" y="1049375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0" y="116575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3511" y="1282133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51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7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CBBB-DB40-4297-8B40-49CE3F8F0E70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sz="5400" dirty="0"/>
              <a:t>О ходе проведения основного периода государственной итоговой аттестации</a:t>
            </a:r>
            <a:endParaRPr lang="ru-RU" sz="54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47035" y="4447459"/>
            <a:ext cx="1602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/>
              <a:t>13 </a:t>
            </a:r>
            <a:r>
              <a:rPr lang="ru-RU" dirty="0"/>
              <a:t>июня 2024 г.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9899" y="5195606"/>
            <a:ext cx="54258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/>
              <a:t>Процко Андрей Анатольевич, </a:t>
            </a:r>
            <a:br>
              <a:rPr lang="ru-RU" sz="2000" dirty="0"/>
            </a:br>
            <a:r>
              <a:rPr lang="ru-RU" sz="2000" dirty="0"/>
              <a:t>заместитель министра – начальник управления государственной регламентации образовательной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66506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Претенденты на медаль 1 и 2 степени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118057"/>
              </p:ext>
            </p:extLst>
          </p:nvPr>
        </p:nvGraphicFramePr>
        <p:xfrm>
          <a:off x="447674" y="1409700"/>
          <a:ext cx="6779683" cy="5177141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46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76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№ п/п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Наименование района, округа, образовательной организации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Претенденты на медаль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 февраль 2024 г.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на 13.06.2024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Амурский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Аяно</a:t>
                      </a:r>
                      <a:r>
                        <a:rPr lang="ru-RU" sz="1200" u="none" strike="noStrike" dirty="0">
                          <a:effectLst/>
                        </a:rPr>
                        <a:t>-Майский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Бикинский</a:t>
                      </a:r>
                      <a:r>
                        <a:rPr lang="ru-RU" sz="1200" u="none" strike="noStrike" dirty="0">
                          <a:effectLst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>
                          <a:effectLst/>
                        </a:rPr>
                        <a:t>Ванинский</a:t>
                      </a:r>
                      <a:r>
                        <a:rPr lang="ru-RU" sz="1200" u="none" strike="noStrike" dirty="0">
                          <a:effectLst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Верхнебуреинский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Вяземский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Комсомольский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Район им. Лазо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Нанайский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Николаевский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Охотский округ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Район им. П. Осипенко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Советско-Гаванский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Солнечный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Тугуро-Чумиканский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Ульчский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Хабаровский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г. Комсомольск-на-Амуре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г. Хабаровск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90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Итого по муниципальным школам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Ведомственные и негосударственные ОО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Краевой центр образования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90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Краевые ОО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90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Итого по краю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581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96175" y="1657349"/>
            <a:ext cx="44841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/>
              <a:t>Приказ </a:t>
            </a:r>
            <a:r>
              <a:rPr lang="ru-RU" sz="2000" dirty="0" err="1"/>
              <a:t>Минпросвещения</a:t>
            </a:r>
            <a:r>
              <a:rPr lang="ru-RU" sz="2000" dirty="0"/>
              <a:t> России от 29 сентября 2023 г. № 730 </a:t>
            </a:r>
            <a:br>
              <a:rPr lang="ru-RU" sz="2000" dirty="0"/>
            </a:br>
            <a:r>
              <a:rPr lang="ru-RU" sz="2000" dirty="0"/>
              <a:t>«Об утверждении Порядка и условий выдачи медалей «За особые успехи в учении </a:t>
            </a:r>
            <a:r>
              <a:rPr lang="en-US" sz="2000" dirty="0"/>
              <a:t>I </a:t>
            </a:r>
            <a:r>
              <a:rPr lang="ru-RU" sz="2000" dirty="0"/>
              <a:t>и </a:t>
            </a:r>
            <a:r>
              <a:rPr lang="en-US" sz="2000" dirty="0"/>
              <a:t>II</a:t>
            </a:r>
            <a:r>
              <a:rPr lang="ru-RU" sz="2000" dirty="0"/>
              <a:t> степеней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/>
              <a:t>Письмо </a:t>
            </a:r>
            <a:r>
              <a:rPr lang="ru-RU" sz="2000" dirty="0" err="1"/>
              <a:t>Минпросвещения</a:t>
            </a:r>
            <a:r>
              <a:rPr lang="ru-RU" sz="2000" dirty="0"/>
              <a:t> России от 26 февраля 2024 г. № 03-243 </a:t>
            </a:r>
            <a:br>
              <a:rPr lang="ru-RU" sz="2000" dirty="0"/>
            </a:br>
            <a:r>
              <a:rPr lang="ru-RU" sz="2000" dirty="0"/>
              <a:t>«О направлении информации»</a:t>
            </a:r>
          </a:p>
        </p:txBody>
      </p:sp>
    </p:spTree>
    <p:extLst>
      <p:ext uri="{BB962C8B-B14F-4D97-AF65-F5344CB8AC3E}">
        <p14:creationId xmlns:p14="http://schemas.microsoft.com/office/powerpoint/2010/main" val="1561435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733" y="1499658"/>
            <a:ext cx="11451167" cy="3351475"/>
          </a:xfrm>
        </p:spPr>
        <p:txBody>
          <a:bodyPr>
            <a:normAutofit fontScale="62500" lnSpcReduction="20000"/>
          </a:bodyPr>
          <a:lstStyle/>
          <a:p>
            <a:r>
              <a:rPr lang="ru-RU" sz="4000" dirty="0"/>
              <a:t>1. Направить в министерство образования и науки края заполненные формы ППЭ-ВХОД "Список участников экзамена, остановленных на входе в ППЭ" о фактах выявления на входе в пункты проведения экзаменов запрещенных средств.</a:t>
            </a:r>
          </a:p>
          <a:p>
            <a:r>
              <a:rPr lang="ru-RU" sz="4000" dirty="0">
                <a:solidFill>
                  <a:srgbClr val="C00000"/>
                </a:solidFill>
              </a:rPr>
              <a:t>Срок: до 21 июня 2024 г.</a:t>
            </a:r>
          </a:p>
          <a:p>
            <a:r>
              <a:rPr lang="ru-RU" sz="4000" dirty="0"/>
              <a:t>2.  Предоставить в министерство образования и науки края списки претендентов на медаль "За особые успехи в учении" 1 и 2 степени. Обеспечить актуализацию информации о претендентах на медаль в региональной информационной системе.</a:t>
            </a:r>
          </a:p>
          <a:p>
            <a:r>
              <a:rPr lang="ru-RU" sz="4000" dirty="0">
                <a:solidFill>
                  <a:srgbClr val="C00000"/>
                </a:solidFill>
              </a:rPr>
              <a:t>Срок: до 26 июня 2024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12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18812"/>
              </p:ext>
            </p:extLst>
          </p:nvPr>
        </p:nvGraphicFramePr>
        <p:xfrm>
          <a:off x="3143480" y="1920246"/>
          <a:ext cx="5740400" cy="296103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253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4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13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география, литература, обществознание, физика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17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русский язык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4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18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иностранные языки</a:t>
                      </a:r>
                      <a:r>
                        <a:rPr lang="ru-RU" sz="1800" u="none" strike="noStrike" baseline="0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 </a:t>
                      </a: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(устная часть), история, химия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7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19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биология, иностранные языки (письменная часть), информатика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4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20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математика базового уровня, математика профильного уровня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18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21 июня</a:t>
                      </a:r>
                      <a:endParaRPr lang="ru-RU" sz="2000" b="0" i="0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Резерв: по всем учебным предметам</a:t>
                      </a:r>
                      <a:endParaRPr lang="ru-RU" sz="18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6086" marR="6086" marT="6086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66966" y="1354475"/>
            <a:ext cx="25170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Franklin Gothic Medium Cond" panose="020B0606030402020204" pitchFamily="34" charset="0"/>
                <a:cs typeface="Arial" panose="020B0604020202020204" pitchFamily="34" charset="0"/>
              </a:rPr>
              <a:t>РЕЗЕРВНЫЕ ДНИ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808834"/>
              </p:ext>
            </p:extLst>
          </p:nvPr>
        </p:nvGraphicFramePr>
        <p:xfrm>
          <a:off x="529387" y="5733709"/>
          <a:ext cx="5353225" cy="66070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78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4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07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solidFill>
                            <a:srgbClr val="C0000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4 июля</a:t>
                      </a:r>
                      <a:endParaRPr lang="ru-RU" sz="1800" b="0" i="0" u="none" strike="noStrike" dirty="0">
                        <a:solidFill>
                          <a:srgbClr val="C0000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Иностранные языки (письменная часть), информатика, обществознание, </a:t>
                      </a:r>
                      <a:b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</a:br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русский язык, физика, химия</a:t>
                      </a:r>
                      <a:endParaRPr lang="ru-RU" sz="14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08960" y="5221738"/>
            <a:ext cx="10233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Franklin Gothic Medium Cond" panose="020B0606030402020204" pitchFamily="34" charset="0"/>
                <a:cs typeface="Arial" panose="020B0604020202020204" pitchFamily="34" charset="0"/>
              </a:rPr>
              <a:t>ДНИ ПЕРЕСДАЧИ ОДНОГО ПРЕДМЕТА (для тех, кто имеет результаты ЕГЭ)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969" y="85816"/>
            <a:ext cx="1213303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Franklin Gothic Medium Cond" panose="020B0606030402020204" pitchFamily="34" charset="0"/>
              </a:rPr>
              <a:t>Приказ </a:t>
            </a:r>
            <a:r>
              <a:rPr lang="ru-RU" sz="2000" dirty="0" err="1">
                <a:latin typeface="Franklin Gothic Medium Cond" panose="020B0606030402020204" pitchFamily="34" charset="0"/>
              </a:rPr>
              <a:t>Минпросвещения</a:t>
            </a:r>
            <a:r>
              <a:rPr lang="ru-RU" sz="2000" dirty="0">
                <a:latin typeface="Franklin Gothic Medium Cond" panose="020B0606030402020204" pitchFamily="34" charset="0"/>
              </a:rPr>
              <a:t> России и </a:t>
            </a:r>
            <a:r>
              <a:rPr lang="ru-RU" sz="2000" dirty="0" err="1">
                <a:latin typeface="Franklin Gothic Medium Cond" panose="020B0606030402020204" pitchFamily="34" charset="0"/>
              </a:rPr>
              <a:t>Рособрнадзора</a:t>
            </a:r>
            <a:r>
              <a:rPr lang="ru-RU" sz="2000" dirty="0">
                <a:latin typeface="Franklin Gothic Medium Cond" panose="020B0606030402020204" pitchFamily="34" charset="0"/>
              </a:rPr>
              <a:t> от 12 апреля 2024 г. № 244/803 </a:t>
            </a:r>
          </a:p>
          <a:p>
            <a:r>
              <a:rPr lang="ru-RU" dirty="0">
                <a:latin typeface="Franklin Gothic Medium Cond" panose="020B0606030402020204" pitchFamily="34" charset="0"/>
              </a:rPr>
              <a:t>(зарегистрирован в Минюсте России 19 апреля 2024 г. № 77937)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679558"/>
              </p:ext>
            </p:extLst>
          </p:nvPr>
        </p:nvGraphicFramePr>
        <p:xfrm>
          <a:off x="6125484" y="5733708"/>
          <a:ext cx="5767815" cy="67382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245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8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solidFill>
                            <a:srgbClr val="C0000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5 июля</a:t>
                      </a:r>
                      <a:endParaRPr lang="ru-RU" sz="1800" b="0" i="0" u="none" strike="noStrike" dirty="0">
                        <a:solidFill>
                          <a:srgbClr val="C0000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Franklin Gothic Medium Cond" panose="020B0606030402020204" pitchFamily="34" charset="0"/>
                        </a:rPr>
                        <a:t>Биология, география, математика базового уровня, математика профильного уровня, иностранные языки (устная часть), история, литература</a:t>
                      </a:r>
                      <a:endParaRPr lang="ru-RU" sz="1400" b="0" i="1" u="none" strike="noStrike" dirty="0">
                        <a:solidFill>
                          <a:srgbClr val="002060"/>
                        </a:solidFill>
                        <a:effectLst/>
                        <a:latin typeface="Franklin Gothic Medium Cond" panose="020B06060304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15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Пересдача обязательных предметов ГИА-11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865496"/>
              </p:ext>
            </p:extLst>
          </p:nvPr>
        </p:nvGraphicFramePr>
        <p:xfrm>
          <a:off x="445557" y="1381115"/>
          <a:ext cx="11270192" cy="494982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2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19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68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 района, округа, образовательной организации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Русский язык 17.06.2024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Математика 20.06.2024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Причина -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чел.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7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ЕГЭ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ГВЭ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ЕГЭ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ГВЭ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Амурский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Неявка  - 1, не завершил – 1,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неуд - 9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Аяно-Майский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Бикинский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- 20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Ванинский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- 4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err="1">
                          <a:effectLst/>
                        </a:rPr>
                        <a:t>Верхнебуреинский</a:t>
                      </a:r>
                      <a:r>
                        <a:rPr lang="ru-RU" sz="1100" u="none" strike="noStrike" dirty="0">
                          <a:effectLst/>
                        </a:rPr>
                        <a:t>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- 6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Вяземский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- 4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Комсомольский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- 6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Лазо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- 17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Нанайский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- 8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Николаевский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- 8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Охотский округ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- 4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П. Осипенко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Советско-Гаванский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Неявка – 2, неуд - 7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Солнечный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- 16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Тугуро-Чумиканский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Ульчский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 завершил – 1.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неуд - 2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Хабаровский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Неявка – 2, неуд - 18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Неявка  - 2, не завершил – 1,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неуд - 39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Хабаровск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Неявка  - 7, не завершил – 1,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неуд - 120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7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Итого по муниципальным школам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Ведомственные и негосударственные ОО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- 6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Краевой центр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Краевые ОО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Неуд - 3</a:t>
                      </a:r>
                    </a:p>
                  </a:txBody>
                  <a:tcPr marL="7677" marR="7677" marT="7677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7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Итого по краю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12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Первые результаты ЕГЭ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5363" y="1349451"/>
            <a:ext cx="3583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4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800" dirty="0">
                <a:latin typeface="+mn-lt"/>
              </a:rPr>
              <a:t>100 БАЛЛОВ –31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1733" y="1343950"/>
            <a:ext cx="928827" cy="953056"/>
          </a:xfrm>
          <a:prstGeom prst="rect">
            <a:avLst/>
          </a:prstGeom>
        </p:spPr>
      </p:pic>
      <p:grpSp>
        <p:nvGrpSpPr>
          <p:cNvPr id="13" name="Группа 12"/>
          <p:cNvGrpSpPr/>
          <p:nvPr/>
        </p:nvGrpSpPr>
        <p:grpSpPr>
          <a:xfrm>
            <a:off x="260576" y="3508205"/>
            <a:ext cx="7094088" cy="2420178"/>
            <a:chOff x="1793717" y="4094537"/>
            <a:chExt cx="4282518" cy="2421971"/>
          </a:xfrm>
        </p:grpSpPr>
        <p:sp>
          <p:nvSpPr>
            <p:cNvPr id="14" name="TextBox 13"/>
            <p:cNvSpPr txBox="1"/>
            <p:nvPr/>
          </p:nvSpPr>
          <p:spPr>
            <a:xfrm>
              <a:off x="1793717" y="4094537"/>
              <a:ext cx="4282518" cy="40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u="sng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9 чел. ХИМИЯ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793717" y="4591481"/>
              <a:ext cx="4037357" cy="19250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4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Хабаровск (математический лицей, Ступени, школы № 30, 80)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4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Комсомольск-на-Амуре (школа № 3, Инженерная школа)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4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КЦО </a:t>
              </a:r>
              <a:r>
                <a:rPr lang="ru-RU" sz="2400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54900" algn="just">
                <a:lnSpc>
                  <a:spcPct val="85000"/>
                </a:lnSpc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154158" y="4812588"/>
            <a:ext cx="4282518" cy="1616871"/>
            <a:chOff x="1793717" y="4113028"/>
            <a:chExt cx="4282518" cy="1618067"/>
          </a:xfrm>
        </p:grpSpPr>
        <p:sp>
          <p:nvSpPr>
            <p:cNvPr id="18" name="TextBox 17"/>
            <p:cNvSpPr txBox="1"/>
            <p:nvPr/>
          </p:nvSpPr>
          <p:spPr>
            <a:xfrm>
              <a:off x="1793717" y="4113028"/>
              <a:ext cx="4282518" cy="462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u="sng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3 чел.  ЛИТЕРАТУРА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793717" y="4591480"/>
              <a:ext cx="4037357" cy="11396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Амурский район (№ 3 Амурск)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Комсомольск-на-Амуре (гимназия № 9)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КЦО</a:t>
              </a: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071129" y="1264719"/>
            <a:ext cx="5257223" cy="2663313"/>
            <a:chOff x="1793717" y="4113028"/>
            <a:chExt cx="4282518" cy="2665282"/>
          </a:xfrm>
        </p:grpSpPr>
        <p:sp>
          <p:nvSpPr>
            <p:cNvPr id="22" name="TextBox 21"/>
            <p:cNvSpPr txBox="1"/>
            <p:nvPr/>
          </p:nvSpPr>
          <p:spPr>
            <a:xfrm>
              <a:off x="1793717" y="4113028"/>
              <a:ext cx="4282518" cy="523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16</a:t>
              </a:r>
              <a:r>
                <a:rPr lang="ru-RU" sz="2800" b="1" u="sng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 чел.  РУССКИЙ ЯЗЫК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793717" y="4591480"/>
              <a:ext cx="4037357" cy="2186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Солнечный район (№ 1 Солнечный)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Хабаровский (№ 2  </a:t>
              </a:r>
              <a:r>
                <a:rPr lang="ru-RU" sz="2000" dirty="0" err="1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Кн-Волконское</a:t>
              </a: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 -1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Комсомольск-на-Амуре (№ 23, 31, гимназии № 9, 45)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Хабаровск (№ 30, 80, Математический лицей, ЛИТ, Экономическая гимназия, гимназия № 6, Звездный, Правовой лицеи)</a:t>
              </a:r>
            </a:p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КЦО</a:t>
              </a:r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321733" y="2484532"/>
            <a:ext cx="6252601" cy="1198293"/>
            <a:chOff x="1793717" y="4113029"/>
            <a:chExt cx="4282518" cy="1199180"/>
          </a:xfrm>
        </p:grpSpPr>
        <p:sp>
          <p:nvSpPr>
            <p:cNvPr id="28" name="TextBox 27"/>
            <p:cNvSpPr txBox="1"/>
            <p:nvPr/>
          </p:nvSpPr>
          <p:spPr>
            <a:xfrm>
              <a:off x="1793717" y="4113029"/>
              <a:ext cx="4282518" cy="40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u="sng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3 чел.  МАТЕМАТИКА ПРОФИЛЬНАЯ</a:t>
              </a: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1793717" y="4591479"/>
              <a:ext cx="4037357" cy="7207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288000" algn="just">
                <a:lnSpc>
                  <a:spcPct val="85000"/>
                </a:lnSpc>
                <a:buFont typeface="Wingdings" panose="05000000000000000000" pitchFamily="2" charset="2"/>
                <a:buChar char="Ø"/>
              </a:pPr>
              <a:r>
                <a:rPr lang="ru-RU" sz="2400" dirty="0">
                  <a:solidFill>
                    <a:schemeClr val="accent5">
                      <a:lumMod val="50000"/>
                    </a:schemeClr>
                  </a:solidFill>
                  <a:cs typeface="Arial" panose="020B0604020202020204" pitchFamily="34" charset="0"/>
                </a:rPr>
                <a:t>Хабаровск (ЛИТ, школа № 80, гимназия № 6)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64730" y="5658042"/>
            <a:ext cx="6806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0070C0"/>
                </a:solidFill>
              </a:rPr>
              <a:t>200 баллов (русский язык, химия)</a:t>
            </a:r>
          </a:p>
          <a:p>
            <a:r>
              <a:rPr lang="ru-RU" sz="2400" dirty="0">
                <a:solidFill>
                  <a:srgbClr val="0070C0"/>
                </a:solidFill>
              </a:rPr>
              <a:t>Математический лицей, школа № 30 Хабаровск</a:t>
            </a:r>
          </a:p>
        </p:txBody>
      </p:sp>
    </p:spTree>
    <p:extLst>
      <p:ext uri="{BB962C8B-B14F-4D97-AF65-F5344CB8AC3E}">
        <p14:creationId xmlns:p14="http://schemas.microsoft.com/office/powerpoint/2010/main" val="275358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Первые результаты ЕГЭ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061408"/>
              </p:ext>
            </p:extLst>
          </p:nvPr>
        </p:nvGraphicFramePr>
        <p:xfrm>
          <a:off x="93129" y="1390645"/>
          <a:ext cx="11984570" cy="351473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999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9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96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15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26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15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1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2068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2244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Предмет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Средний балл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Численность участников, получивших тестовый балл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ниже минимального (чел./%)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от минимального до 60 баллов (чел./%)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от 61 до 80 баллов (чел./%)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от 81 до 99 баллов (чел./%)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100 баллов (чел.)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2023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2023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2023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2023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2023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2023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русский язык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68,10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62,81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0,7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1695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30,4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2201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43,6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2578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46,3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2058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40,8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1268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22,8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737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14,6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16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4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математика (профильный уровень)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52,69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59,15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152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179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8,7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1237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52,8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770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37,5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909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38,8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843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41,0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43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259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12,6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математика (базовый уровень)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4,18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4,21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114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3,8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-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-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физика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51,58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570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71,9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117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14,8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химия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52,36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57,17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21,9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97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18,7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224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39,6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183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35,3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145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25,6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137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26,4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93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17,9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информатика и ИКТ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54,82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15,5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473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45,4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321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30,8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биология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45,85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182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505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55,4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22,7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1,9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история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55,03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10,3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501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51,1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254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25,9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4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география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52,16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52,60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15,0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11,8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54,2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51,8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27,1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30,0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6,4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обществознание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53,89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25,1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1051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37,7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803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28,8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229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74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литература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58,53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55,75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6,7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58,7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194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59,3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22,6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83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25,4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7,6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иностранный язык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62,59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272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38,6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294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41,8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17,2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449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Русский язык от 28 мая 2024 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333951"/>
              </p:ext>
            </p:extLst>
          </p:nvPr>
        </p:nvGraphicFramePr>
        <p:xfrm>
          <a:off x="1057275" y="1590787"/>
          <a:ext cx="9686924" cy="488563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1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4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56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0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10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 района, округа, образовательной организации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Всего участников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Не превысили минимальный порог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Средний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Минимальный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Максимальный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0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чел.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Амурский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60,32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Аяно-Майский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70,20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Бикинский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2,13%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53,37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Ванинский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1,22%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60,43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Верхнебуреинский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1,80%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56,95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Вяземский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1,49%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61,19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Комсомольский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1,67%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63,93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Лазо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0,62%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58,51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Нанайский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1,39%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53,33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Николаевский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0,00%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54,93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Охотский округ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0,00%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52,25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П. Осипенко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57,89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Советско-Гаванский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61,47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Солнечный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3,45%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55,14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Тугуро-Чумиканский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0,00%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56,75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Ульчский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57,97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Хабаровский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1,39%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59,16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0,22%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65,18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Хабаровск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2339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0,60%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64,63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60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Итого по муниципальным школам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4873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0,70%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62,62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Ведомственные и негосударственные ОО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63,06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Краевой центр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79,20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6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Краевые ОО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0,00%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52,00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Итого по краю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5046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0,67%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62,81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2" marR="6942" marT="694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868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Математика профильная от 31 мая 2024 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612025"/>
              </p:ext>
            </p:extLst>
          </p:nvPr>
        </p:nvGraphicFramePr>
        <p:xfrm>
          <a:off x="1550458" y="1447940"/>
          <a:ext cx="9201149" cy="494907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866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0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2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7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72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72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61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№ п/п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 района, округа, образовательной организации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Всего участников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Не превысили минимальный порог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Средний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Минимальный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Максимальный балл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5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чел.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Амурский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10,53%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57,34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Аяно-Майский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57,00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Бикинский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15,00%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47,35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Ванинский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4,76%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62,43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Верхнебуреинский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13,16%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51,13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Вяземский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58,10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Комсомольский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17,65%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55,53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Лазо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26,32%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46,26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Нанайский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28,57%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41,79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Николаевский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18,18%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50,00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Охотский округ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14,29%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50,71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Район им. П. Осипенко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Советско-Гаванский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9,76%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55,22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Солнечный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22,50%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44,73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Тугуро-Чумиканский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67,00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Ульчский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53,81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Хабаровский 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10,45%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55,03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6,25%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61,21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г. Хабаровск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1079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7,69%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61,01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Итого по муниципальным школам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1935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8,79%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59,08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Ведомственные и негосударственные ОО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9,76%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52,74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Краевой центр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2,70%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77,14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Краевые ОО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Итого по краю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2054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179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8,71%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59,15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77" marR="7677" marT="767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938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Математика базовая от 31 мая 2024 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685365"/>
              </p:ext>
            </p:extLst>
          </p:nvPr>
        </p:nvGraphicFramePr>
        <p:xfrm>
          <a:off x="1266826" y="1372422"/>
          <a:ext cx="10029823" cy="5019693"/>
        </p:xfrm>
        <a:graphic>
          <a:graphicData uri="http://schemas.openxmlformats.org/drawingml/2006/table">
            <a:tbl>
              <a:tblPr/>
              <a:tblGrid>
                <a:gridCol w="562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2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9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155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915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№ п/п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Наименование района, округа, образовательной организации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Всего участников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 превысили минимальный порог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Набрало 3 балла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Набрало 4 балла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Набрало 5 баллов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Средний балл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чел.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чел.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чел.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чел.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Амурский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1,79%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19,64%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37,50%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Аяно-Майский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5,00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Бикинский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Ванинский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0,99%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9,90%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32,67%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56,44%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Верхнебуреинский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21,92%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34,25%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39,73%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Вяземский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4,26%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12,77%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38,30%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44,68%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Комсомольский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23,26%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60,47%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Район им. Лазо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17,07%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34,96%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43,90%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Нанайский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5,17%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20,69%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44,83%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29,31%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Николаевский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28,05%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31,71%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35,37%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Охотский округ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Район им. П. Осипенко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33,33%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66,67%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Советско-Гаванский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19,28%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37,35%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39,76%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Солнечный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28,57%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40,95%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22,86%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Тугуро-Чумиканский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Ульчский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4,55%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15,91%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47,73%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31,82%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Хабаровский район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6,71%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42,95%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32,89%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г. Комсомольск-на-Амуре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36,62%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48,94%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г. Хабаровск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2,85%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15,11%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35,92%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46,12%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1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Итого по муниципальным школам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3,87%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16,03%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36,48%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1284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43,61%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Ведомственные и негосударственные ОО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27,78%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63,89%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4,56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Краевой центр образования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5,88%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94,12%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4,94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7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Краевые ОО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4,00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71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Итого по краю</a:t>
                      </a:r>
                    </a:p>
                  </a:txBody>
                  <a:tcPr marL="7677" marR="7677" marT="7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2998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3,80%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475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15,84%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1086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36,22%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1323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44,13%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4,21</a:t>
                      </a:r>
                    </a:p>
                  </a:txBody>
                  <a:tcPr marL="7677" marR="7677" marT="76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873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Аннулирование результатов – 8 ЧЕЛ.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42874" y="1457485"/>
            <a:ext cx="3971925" cy="441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4000" u="sng" dirty="0"/>
              <a:t>ОГЭ  - 5 ЧЕЛ.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225055" y="1457484"/>
            <a:ext cx="4274520" cy="441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4000" u="sng" dirty="0"/>
              <a:t>ЕГЭ – 3 ЧЕЛ.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67186" y="1350435"/>
            <a:ext cx="1981377" cy="1717042"/>
          </a:xfrm>
          <a:prstGeom prst="rect">
            <a:avLst/>
          </a:prstGeom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521669" y="3503893"/>
            <a:ext cx="5336206" cy="170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dirty="0"/>
              <a:t>3</a:t>
            </a:r>
            <a:r>
              <a:rPr lang="ru-RU" sz="2000" dirty="0"/>
              <a:t> – шпаргалка (№ 27, 30 Хабаровск, п. </a:t>
            </a:r>
            <a:r>
              <a:rPr lang="ru-RU" sz="2000" dirty="0" err="1"/>
              <a:t>Циммермановка</a:t>
            </a:r>
            <a:r>
              <a:rPr lang="ru-RU" sz="2000" dirty="0"/>
              <a:t> </a:t>
            </a:r>
            <a:r>
              <a:rPr lang="ru-RU" sz="2000" dirty="0" err="1"/>
              <a:t>Ульчского</a:t>
            </a:r>
            <a:r>
              <a:rPr lang="ru-RU" sz="2000" dirty="0"/>
              <a:t> р-на)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7169848" y="3382687"/>
            <a:ext cx="4819660" cy="1603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dirty="0"/>
              <a:t>2</a:t>
            </a:r>
            <a:r>
              <a:rPr lang="ru-RU" sz="2000" dirty="0"/>
              <a:t> – шпаргалка (№ 44 Хабаровск, п. </a:t>
            </a:r>
            <a:r>
              <a:rPr lang="ru-RU" sz="2000" dirty="0" err="1"/>
              <a:t>Джамку</a:t>
            </a:r>
            <a:r>
              <a:rPr lang="ru-RU" sz="2000" dirty="0"/>
              <a:t> Солнечного р-на)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91939" y="2372555"/>
            <a:ext cx="4522872" cy="1254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/>
              <a:t>2</a:t>
            </a:r>
            <a:r>
              <a:rPr lang="ru-RU" sz="2000" dirty="0"/>
              <a:t> -  телефон (№ 51 Хабаровск, № 36 Комсомольск-на-Амуре)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1669" y="4554081"/>
            <a:ext cx="4808532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C00000"/>
                </a:solidFill>
              </a:rPr>
              <a:t>ПЕРЕСДАЧА 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РУССКОГО ЯЗЫКА, МАТЕМАТИКИ, ИСТОРИИ, ГЕОГРАФИИ В ДОПОЛНИТЕЛЬНЫЙ ПЕРИОД (СЕНТЯБРЬ)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39029" y="4554081"/>
            <a:ext cx="5067202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C00000"/>
                </a:solidFill>
              </a:rPr>
              <a:t>ПЕРЕСДАЧА 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РУССКОГО ЯЗЫКА В ДОПОЛНИТЕЛЬНЫЙ ПЕРИОД (СЕНТЯБРЬ)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 ОБЩЕСТВОЗНАНИЯ, ИНФОРМАТИКИ – 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В СЛЕДУЮЩЕМ ГОДУ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7135370" y="2374178"/>
            <a:ext cx="4274520" cy="1063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dirty="0"/>
              <a:t>1</a:t>
            </a:r>
            <a:r>
              <a:rPr lang="ru-RU" sz="2000" dirty="0"/>
              <a:t> – КИМ в сети Интернет (Правовой лицей Хабаровск)</a:t>
            </a:r>
          </a:p>
        </p:txBody>
      </p:sp>
    </p:spTree>
    <p:extLst>
      <p:ext uri="{BB962C8B-B14F-4D97-AF65-F5344CB8AC3E}">
        <p14:creationId xmlns:p14="http://schemas.microsoft.com/office/powerpoint/2010/main" val="3121103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2382</Words>
  <Application>Microsoft Office PowerPoint</Application>
  <PresentationFormat>Широкоэкранный</PresentationFormat>
  <Paragraphs>1315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Medium</vt:lpstr>
      <vt:lpstr>Franklin Gothic Medium Cond</vt:lpstr>
      <vt:lpstr>Wingdings</vt:lpstr>
      <vt:lpstr>Тема Office</vt:lpstr>
      <vt:lpstr>О ходе проведения основного периода государственной итоговой аттестации</vt:lpstr>
      <vt:lpstr>Презентация PowerPoint</vt:lpstr>
      <vt:lpstr>Пересдача обязательных предметов ГИА-11</vt:lpstr>
      <vt:lpstr>Первые результаты ЕГЭ</vt:lpstr>
      <vt:lpstr>Первые результаты ЕГЭ</vt:lpstr>
      <vt:lpstr>Русский язык от 28 мая 2024 г.</vt:lpstr>
      <vt:lpstr>Математика профильная от 31 мая 2024 г.</vt:lpstr>
      <vt:lpstr>Математика базовая от 31 мая 2024 г.</vt:lpstr>
      <vt:lpstr>Аннулирование результатов – 8 ЧЕЛ.</vt:lpstr>
      <vt:lpstr>Претенденты на медаль 1 и 2 степени</vt:lpstr>
      <vt:lpstr>ПРЕДЛОЖЕНИЯ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готовности к проведению итогового сочинения (изложения) 7 декабря 2022 г.</dc:title>
  <dc:creator>Татьяна Александровна Григорьева</dc:creator>
  <cp:lastModifiedBy>Командиров Сергей Юрьевич</cp:lastModifiedBy>
  <cp:revision>534</cp:revision>
  <cp:lastPrinted>2024-05-30T03:29:27Z</cp:lastPrinted>
  <dcterms:created xsi:type="dcterms:W3CDTF">2022-11-29T23:50:11Z</dcterms:created>
  <dcterms:modified xsi:type="dcterms:W3CDTF">2024-07-02T01:51:33Z</dcterms:modified>
</cp:coreProperties>
</file>