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7"/>
  </p:notesMasterIdLst>
  <p:sldIdLst>
    <p:sldId id="316" r:id="rId3"/>
    <p:sldId id="437" r:id="rId4"/>
    <p:sldId id="447" r:id="rId5"/>
    <p:sldId id="438" r:id="rId6"/>
    <p:sldId id="439" r:id="rId7"/>
    <p:sldId id="440" r:id="rId8"/>
    <p:sldId id="424" r:id="rId9"/>
    <p:sldId id="441" r:id="rId10"/>
    <p:sldId id="442" r:id="rId11"/>
    <p:sldId id="443" r:id="rId12"/>
    <p:sldId id="444" r:id="rId13"/>
    <p:sldId id="445" r:id="rId14"/>
    <p:sldId id="446" r:id="rId15"/>
    <p:sldId id="42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0BB"/>
    <a:srgbClr val="9966FF"/>
    <a:srgbClr val="333399"/>
    <a:srgbClr val="004D86"/>
    <a:srgbClr val="0000FF"/>
    <a:srgbClr val="C1BE7D"/>
    <a:srgbClr val="EAF2FA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43" autoAdjust="0"/>
  </p:normalViewPr>
  <p:slideViewPr>
    <p:cSldViewPr snapToGrid="0">
      <p:cViewPr>
        <p:scale>
          <a:sx n="100" d="100"/>
          <a:sy n="100" d="100"/>
        </p:scale>
        <p:origin x="-954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1AAB-895F-47EF-8E9A-25CCD76D3013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7B4C6-B786-4239-8104-79FE01F1C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3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0484" name="Дата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485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9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BBCBF-D157-43CA-A6D6-24729636E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1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2BE1-AFC0-42B1-B580-4B6C42D408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37607-ED85-47ED-B747-A0991DEB7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0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BCBF-D157-43CA-A6D6-24729636E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201F-585F-40C1-AD06-7AF1A7401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3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D1FB-66A4-481B-8512-349866D0E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2634-7DCF-47A4-9513-F944888FD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3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9812-43AC-461C-BD83-13F3CE0BC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B607-D6E5-4F2A-B183-6F8238CC5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59AB-55B3-4521-B27F-B9CB6D199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4402-07B6-4779-8201-567A58740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D201F-585F-40C1-AD06-7AF1A74016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8F7B-890E-4989-81CA-4E2C85F3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22BE1-AFC0-42B1-B580-4B6C42D40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37607-ED85-47ED-B747-A0991DEB7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0D1FB-66A4-481B-8512-349866D0E5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62634-7DCF-47A4-9513-F944888FD5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29812-43AC-461C-BD83-13F3CE0BCF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7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8B607-D6E5-4F2A-B183-6F8238CC5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859AB-55B3-4521-B27F-B9CB6D1992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3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74402-07B6-4779-8201-567A587409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68F7B-890E-4989-81CA-4E2C85F37A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FB7AF9-C0FE-472C-8E11-91C64D4864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5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FB7AF9-C0FE-472C-8E11-91C64D48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>
        <p:tmplLst>
          <p:tmpl>
            <p:tnLst>
              <p:par>
                <p:cTn presetID="18" presetClass="entr" presetSubtype="9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up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ichael.91@mail.r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-1"/>
            <a:ext cx="10676587" cy="68580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03" y="0"/>
            <a:ext cx="3232597" cy="6874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980" cy="6858000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1878425" y="5504243"/>
            <a:ext cx="6919733" cy="6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ru-RU" sz="2000" b="1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1542" y="597568"/>
            <a:ext cx="9144000" cy="318466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Подходы к изучению темы «Величины и единицы измерения»</a:t>
            </a:r>
            <a: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7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6048" y="4028348"/>
            <a:ext cx="7750802" cy="2677251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Нешумаев Михаил Викторович </a:t>
            </a:r>
          </a:p>
          <a:p>
            <a:pPr algn="l">
              <a:lnSpc>
                <a:spcPct val="100000"/>
              </a:lnSpc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психологических наук, преподаватель методики обучения математике КГБ ПОУ ХПК в.к.к., лауреат премии Губернатора Хабаровского края в области профессионального образования</a:t>
            </a:r>
          </a:p>
          <a:p>
            <a:pPr>
              <a:lnSpc>
                <a:spcPct val="100000"/>
              </a:lnSpc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 декабря 2024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Зам по НМР\Desktop\для ЕМ презентация Москва\эмблема ХПК ИТОГ-без фона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68" y="141732"/>
            <a:ext cx="1137666" cy="114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9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4920" y="274638"/>
            <a:ext cx="10683240" cy="578802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с величинами и их измерениями </a:t>
            </a:r>
            <a:b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(повышенный и высокий уровни)</a:t>
            </a:r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7" y="1249363"/>
            <a:ext cx="7456487" cy="17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6" y="3248025"/>
            <a:ext cx="6884988" cy="314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6325" y="179388"/>
            <a:ext cx="10972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Текстовые задачи с величинами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7040862" y="2171699"/>
            <a:ext cx="5317562" cy="639762"/>
          </a:xfrm>
        </p:spPr>
        <p:txBody>
          <a:bodyPr/>
          <a:lstStyle/>
          <a:p>
            <a:r>
              <a:rPr lang="ru-RU" sz="2000" b="0" dirty="0" smtClean="0"/>
              <a:t>Три килограмма яблок стоят 58 руб. 50 коп. Килограмм груш стоит на 3 руб. 50 коп. дороже килограмма яблок. Сколько придётся заплатить за 7 кг груш</a:t>
            </a:r>
            <a:r>
              <a:rPr lang="en-US" sz="2000" b="0" dirty="0" smtClean="0"/>
              <a:t>?</a:t>
            </a:r>
            <a:r>
              <a:rPr lang="ru-RU" sz="2000" b="0" dirty="0" smtClean="0"/>
              <a:t> 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1019473" y="4508500"/>
            <a:ext cx="5941482" cy="13684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Печенье расфасовали в пачки по 500 г и 200 г. Больших пачек получилось 60. В маленькие пачки расфасовали столько же печенья, сколько в большие. Сколько получилось маленьких пачек</a:t>
            </a:r>
            <a:r>
              <a:rPr lang="en-US" sz="2000" dirty="0" smtClean="0"/>
              <a:t>?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55974" y="794737"/>
            <a:ext cx="1072161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19023" y="-681831"/>
            <a:ext cx="1107964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Текст 9"/>
          <p:cNvSpPr>
            <a:spLocks noGrp="1"/>
          </p:cNvSpPr>
          <p:nvPr>
            <p:ph type="body" sz="quarter" idx="3"/>
          </p:nvPr>
        </p:nvSpPr>
        <p:spPr>
          <a:xfrm>
            <a:off x="7088487" y="3733993"/>
            <a:ext cx="5317562" cy="639762"/>
          </a:xfrm>
        </p:spPr>
        <p:txBody>
          <a:bodyPr/>
          <a:lstStyle/>
          <a:p>
            <a:r>
              <a:rPr lang="ru-RU" sz="2000" b="0" dirty="0" smtClean="0"/>
              <a:t>Моряки всех стран расстояние, пройденное кораблем, измеряют в милях. Одна морская миля равна 1852 м. Выразите в километрах расстояние, равное 320 милям</a:t>
            </a:r>
            <a:r>
              <a:rPr lang="ru-RU" sz="2000" b="0" dirty="0"/>
              <a:t>.</a:t>
            </a:r>
            <a:r>
              <a:rPr lang="ru-RU" sz="2000" b="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1266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7100" y="0"/>
            <a:ext cx="10972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Геометрические задачи</a:t>
            </a:r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величинами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>
              <a:xfrm>
                <a:off x="1247775" y="1095375"/>
                <a:ext cx="10487025" cy="43545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/>
                  <a:t>Задача 1. 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Площадь кухни 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2000" dirty="0" smtClean="0"/>
                  <a:t> Сколько плиток, имеющих форму квадрата со стороной 3 дм, нужно для покрытия пола в кухне</a:t>
                </a:r>
                <a:r>
                  <a:rPr lang="en-US" sz="2000" dirty="0" smtClean="0"/>
                  <a:t>?</a:t>
                </a:r>
                <a:endParaRPr lang="ru-RU" sz="2000" dirty="0" smtClean="0"/>
              </a:p>
              <a:p>
                <a:pPr marL="0" indent="0">
                  <a:buNone/>
                </a:pPr>
                <a:endParaRPr lang="ru-RU" sz="800" dirty="0"/>
              </a:p>
              <a:p>
                <a:pPr marL="0" indent="0">
                  <a:buNone/>
                </a:pPr>
                <a:r>
                  <a:rPr lang="ru-RU" sz="2000" dirty="0" smtClean="0"/>
                  <a:t>Задача 2.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Площадь прямоугольника в 3 раза больше площади квадрата. Длина прямоугольника 96 см. Чему равна ширина прямоугольника, если сторона квадрата 4 см 8 мм</a:t>
                </a:r>
                <a:r>
                  <a:rPr lang="en-US" sz="2000" dirty="0" smtClean="0"/>
                  <a:t>?</a:t>
                </a:r>
                <a:endParaRPr lang="ru-RU" sz="2000" dirty="0" smtClean="0"/>
              </a:p>
              <a:p>
                <a:pPr marL="0" indent="0">
                  <a:buNone/>
                </a:pPr>
                <a:endParaRPr lang="ru-RU" sz="800" dirty="0"/>
              </a:p>
              <a:p>
                <a:pPr marL="0" indent="0">
                  <a:buNone/>
                </a:pPr>
                <a:r>
                  <a:rPr lang="ru-RU" sz="2000" dirty="0" smtClean="0"/>
                  <a:t>Задача 3.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Общая площадь двух земельных участков прямоугольной формы равна 7,4 га. Длина первого участка 250 м, длина второго 150 м. Найдите площадь каждого участка, если ширина первого участка на 40 м больше ширины второго участка. </a:t>
                </a:r>
              </a:p>
              <a:p>
                <a:pPr marL="0" indent="0">
                  <a:buNone/>
                </a:pPr>
                <a:endParaRPr lang="ru-RU" sz="8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Задача 4.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Площадь одной стены комнаты равна 14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 90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, а смежной стены – 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 80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. В комнате имеется окно площадью 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 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 и дверь площадью 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000" dirty="0" smtClean="0"/>
                  <a:t>. Кроме того, десятая часть стен под потолком не оклеивается обоями. Какую площадь займут обои</a:t>
                </a:r>
                <a:r>
                  <a:rPr lang="en-US" sz="2000" dirty="0" smtClean="0"/>
                  <a:t>?</a:t>
                </a: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7775" y="1095375"/>
                <a:ext cx="10487025" cy="4354514"/>
              </a:xfrm>
              <a:blipFill rotWithShape="1">
                <a:blip r:embed="rId2"/>
                <a:stretch>
                  <a:fillRect l="-640" t="-700" r="-1105" b="-225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7100" y="0"/>
            <a:ext cx="109728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Геометрические задачи</a:t>
            </a:r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величинами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247775" y="1095375"/>
            <a:ext cx="10487025" cy="435451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Задача 5. </a:t>
            </a:r>
          </a:p>
          <a:p>
            <a:pPr marL="0" indent="0">
              <a:buNone/>
            </a:pPr>
            <a:r>
              <a:rPr lang="ru-RU" sz="2000" dirty="0" smtClean="0"/>
              <a:t>Металлический бак представляет прямоугольный параллелепипед, длина которого равна 2 м 50 см, ширина – 1 м 80 см, высота – 1 м 40 см. Сколько литров воды войдет в этот бак</a:t>
            </a:r>
            <a:r>
              <a:rPr lang="en-US" sz="2000" dirty="0" smtClean="0"/>
              <a:t>?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0160" y="1212575"/>
            <a:ext cx="10655166" cy="1639808"/>
          </a:xfrm>
        </p:spPr>
        <p:txBody>
          <a:bodyPr/>
          <a:lstStyle/>
          <a:p>
            <a: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Контактная информация</a:t>
            </a:r>
            <a:r>
              <a:rPr lang="ru-RU" dirty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michael.91@mail.ru</a:t>
            </a:r>
            <a: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Нешумаев Михаил Викторович</a:t>
            </a:r>
            <a:endParaRPr lang="ru-RU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8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4920" y="274638"/>
            <a:ext cx="10683240" cy="578802"/>
          </a:xfrm>
        </p:spPr>
        <p:txBody>
          <a:bodyPr/>
          <a:lstStyle/>
          <a:p>
            <a:r>
              <a:rPr lang="ru-RU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заявленной тематики</a:t>
            </a:r>
            <a:endParaRPr lang="ru-RU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1343996" y="1788073"/>
            <a:ext cx="4480338" cy="141874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 ВПР </a:t>
            </a:r>
          </a:p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математике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5700" y="3206814"/>
            <a:ext cx="5036930" cy="22795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Невысокий уровень правильности выполнения выпускниками начальной школы заданий № 4, 5, 8 из ВПР по математике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(Величины и действия над ними)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6979200" y="1785446"/>
            <a:ext cx="4711697" cy="141874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деятельности учителя начальных классов</a:t>
            </a:r>
            <a:endParaRPr lang="ru-RU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16584" y="3206815"/>
            <a:ext cx="5036930" cy="22795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что опираетесь при подготовке учеников к ВПР по математике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ru-RU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"Подготовку к ВПР провожу, опираясь, в основном, на задания из демоверсии"</a:t>
            </a:r>
          </a:p>
          <a:p>
            <a:pPr marL="285750" indent="-285750" algn="ctr"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"ныряем" в глубину предмета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6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214437"/>
            <a:ext cx="3978275" cy="25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24500" y="1366837"/>
            <a:ext cx="5705475" cy="12477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/>
              <a:t>Каждый </a:t>
            </a:r>
            <a:r>
              <a:rPr lang="ru-RU" sz="2000" dirty="0"/>
              <a:t>учитель должен стремиться знать больше, чтобы дать искорку знаний </a:t>
            </a:r>
            <a:r>
              <a:rPr lang="ru-RU" sz="2000" dirty="0" smtClean="0"/>
              <a:t>ученикам</a:t>
            </a:r>
          </a:p>
          <a:p>
            <a:pPr marL="0" indent="0" algn="r">
              <a:buNone/>
            </a:pPr>
            <a:r>
              <a:rPr lang="ru-RU" sz="2000" dirty="0" smtClean="0"/>
              <a:t>В.А. Сухомлинский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82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4920" y="274638"/>
            <a:ext cx="10683240" cy="578802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заданий по теме «Величины» из демоверсии ВПР-2025 и альтернативного источника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08" y="3429000"/>
            <a:ext cx="7770018" cy="239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6" y="1392238"/>
            <a:ext cx="9245348" cy="161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0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4920" y="274638"/>
            <a:ext cx="10683240" cy="578802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заданий по теме «Величины» из демоверсии ВПР-2025 и альтернативного источника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9" y="1166814"/>
            <a:ext cx="5199062" cy="279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36" y="3771901"/>
            <a:ext cx="5405845" cy="25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1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4920" y="274638"/>
            <a:ext cx="10683240" cy="578802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Сравнительный анализ заданий по теме «Величины» из демоверсии ВПР-2025 и альтернативного источника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4" y="1712913"/>
            <a:ext cx="5870856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4" y="4321175"/>
            <a:ext cx="105775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0172" y="2736834"/>
            <a:ext cx="10363200" cy="147002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14735" y="2372393"/>
            <a:ext cx="828676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endParaRPr lang="ru-RU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27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0172" y="2175255"/>
            <a:ext cx="107407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Теоретические выкладки по теме «Величины и их измерение»</a:t>
            </a:r>
            <a:endParaRPr lang="ru-RU" sz="5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219841" y="250186"/>
            <a:ext cx="12774304" cy="578802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Понятие величины и основные действия над величинами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92608" y="1231381"/>
            <a:ext cx="5400000" cy="5400000"/>
          </a:xfrm>
          <a:prstGeom prst="ellipse">
            <a:avLst/>
          </a:prstGeom>
          <a:noFill/>
          <a:ln w="127000" cmpd="thickThin">
            <a:solidFill>
              <a:srgbClr val="9BD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4085" y="1845788"/>
            <a:ext cx="31170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rgbClr val="1F497D"/>
                </a:solidFill>
              </a:rPr>
              <a:t>ВЕЛИЧИНЫ – это особые свойства реальных объектов или явлений (длина, площадь, масса, время, объем, скорость, сила, ускорение и т.п.)</a:t>
            </a:r>
            <a:endParaRPr lang="ru-RU" sz="2000" dirty="0">
              <a:solidFill>
                <a:srgbClr val="1F497D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11272" y="1937043"/>
            <a:ext cx="2717358" cy="558507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95463" y="1763542"/>
            <a:ext cx="2855093" cy="608397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65697" y="2722933"/>
            <a:ext cx="2855093" cy="858609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90650" y="2079552"/>
            <a:ext cx="2515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Сложение величин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65699" y="1898463"/>
            <a:ext cx="23786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000" b="0" dirty="0" smtClean="0">
                <a:solidFill>
                  <a:prstClr val="black"/>
                </a:solidFill>
              </a:rPr>
              <a:t>Вычитание величин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65696" y="2859850"/>
            <a:ext cx="2855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Деление величины на действительное число 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23515" y="2815284"/>
            <a:ext cx="2717358" cy="851469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06" y="3934584"/>
            <a:ext cx="25177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601705" y="4062980"/>
            <a:ext cx="164622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Сравнение величин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90650" y="2859850"/>
            <a:ext cx="2135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Умножение на действительное число</a:t>
            </a:r>
            <a:endParaRPr lang="ru-RU" sz="2000" b="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>
            <a:stCxn id="10" idx="2"/>
          </p:cNvCxnSpPr>
          <p:nvPr/>
        </p:nvCxnSpPr>
        <p:spPr>
          <a:xfrm flipH="1">
            <a:off x="5133975" y="3784780"/>
            <a:ext cx="858633" cy="629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0" idx="2"/>
            <a:endCxn id="35" idx="0"/>
          </p:cNvCxnSpPr>
          <p:nvPr/>
        </p:nvCxnSpPr>
        <p:spPr>
          <a:xfrm>
            <a:off x="5992608" y="3784780"/>
            <a:ext cx="1228770" cy="706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94" y="4446997"/>
            <a:ext cx="1532681" cy="49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840873" y="4524230"/>
            <a:ext cx="1663122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Скалярные</a:t>
            </a:r>
            <a:endParaRPr lang="ru-RU" sz="2000" b="0" dirty="0">
              <a:solidFill>
                <a:prstClr val="black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37" y="4491664"/>
            <a:ext cx="1532681" cy="49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370026" y="4568897"/>
            <a:ext cx="1663122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Векторные</a:t>
            </a:r>
            <a:endParaRPr lang="ru-RU" sz="2000" b="0" dirty="0">
              <a:solidFill>
                <a:prstClr val="black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195914" y="3847955"/>
            <a:ext cx="2855093" cy="676275"/>
          </a:xfrm>
          <a:prstGeom prst="roundRect">
            <a:avLst/>
          </a:prstGeom>
          <a:solidFill>
            <a:srgbClr val="DCF1F4"/>
          </a:solidFill>
          <a:ln w="57150">
            <a:solidFill>
              <a:srgbClr val="43A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95914" y="4013737"/>
            <a:ext cx="2855093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r" eaLnBrk="0" hangingPunct="0">
              <a:lnSpc>
                <a:spcPct val="80000"/>
              </a:lnSpc>
              <a:defRPr b="1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prstClr val="black"/>
                </a:solidFill>
              </a:rPr>
              <a:t>Деление величин </a:t>
            </a:r>
            <a:endParaRPr lang="ru-RU" sz="20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64920" y="274638"/>
            <a:ext cx="10683240" cy="578802"/>
          </a:xfrm>
        </p:spPr>
        <p:txBody>
          <a:bodyPr/>
          <a:lstStyle/>
          <a:p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Действия с величинами и их измерениями </a:t>
            </a:r>
            <a:b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(базовый уровень)</a:t>
            </a:r>
            <a:r>
              <a:rPr lang="ru-RU" sz="3200" dirty="0" smtClean="0">
                <a:solidFill>
                  <a:srgbClr val="004D86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3200" dirty="0">
              <a:solidFill>
                <a:srgbClr val="004D86"/>
              </a:solidFill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19840" y="460566"/>
            <a:ext cx="2098033" cy="383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5443" y="-59378"/>
            <a:ext cx="2098033" cy="487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6" y="4778059"/>
            <a:ext cx="5560068" cy="155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8124" y="1291999"/>
            <a:ext cx="1016450" cy="55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6633</TotalTime>
  <Words>563</Words>
  <Application>Microsoft Office PowerPoint</Application>
  <PresentationFormat>Произвольный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Тема7</vt:lpstr>
      <vt:lpstr> Подходы к изучению темы «Величины и единицы измерения» </vt:lpstr>
      <vt:lpstr>Актуальность заявленной тематики</vt:lpstr>
      <vt:lpstr>Презентация PowerPoint</vt:lpstr>
      <vt:lpstr>Сравнительный анализ заданий по теме «Величины» из демоверсии ВПР-2025 и альтернативного источника </vt:lpstr>
      <vt:lpstr>Сравнительный анализ заданий по теме «Величины» из демоверсии ВПР-2025 и альтернативного источника </vt:lpstr>
      <vt:lpstr>Сравнительный анализ заданий по теме «Величины» из демоверсии ВПР-2025 и альтернативного источника </vt:lpstr>
      <vt:lpstr> </vt:lpstr>
      <vt:lpstr>Понятие величины и основные действия над величинами </vt:lpstr>
      <vt:lpstr>Действия с величинами и их измерениями  (базовый уровень) </vt:lpstr>
      <vt:lpstr>Действия с величинами и их измерениями  (повышенный и высокий уровни) </vt:lpstr>
      <vt:lpstr>Текстовые задачи с величинами </vt:lpstr>
      <vt:lpstr>Геометрические задачи с величинами </vt:lpstr>
      <vt:lpstr>Геометрические задачи с величинами </vt:lpstr>
      <vt:lpstr>   Контактная информация: michael.91@mail.ru  Нешумаев Михаил Викторович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Arkhipov</dc:creator>
  <cp:lastModifiedBy>привет</cp:lastModifiedBy>
  <cp:revision>612</cp:revision>
  <dcterms:created xsi:type="dcterms:W3CDTF">2017-06-02T09:31:17Z</dcterms:created>
  <dcterms:modified xsi:type="dcterms:W3CDTF">2024-12-05T04:09:49Z</dcterms:modified>
</cp:coreProperties>
</file>