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367" r:id="rId3"/>
    <p:sldId id="375" r:id="rId4"/>
    <p:sldId id="382" r:id="rId5"/>
    <p:sldId id="379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2088"/>
    <a:srgbClr val="EE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6730" autoAdjust="0"/>
  </p:normalViewPr>
  <p:slideViewPr>
    <p:cSldViewPr snapToGrid="0">
      <p:cViewPr varScale="1">
        <p:scale>
          <a:sx n="116" d="100"/>
          <a:sy n="116" d="100"/>
        </p:scale>
        <p:origin x="85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C1DC2D-71C7-49C9-9979-063D7CD9216B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475A92-1292-466A-869C-78968C32A38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9185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4EBBABC-4F36-4ADF-9FC3-DAEF04B179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D44586F-FED5-41D6-886D-3DF91BFA98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CF474A1-1582-44C0-BC3A-6F496F6BA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9F8827B-1E9B-4D1C-B072-4C2EA56B9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0F40944-8DBE-44FE-9877-8F8D5E420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006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616690-6009-4FC9-8D63-0D6A22DAE7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8C3FC101-DD2E-46AB-9882-68E229EE9B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9F626996-6923-4F09-AAF0-9A48582651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AC04F79-148D-466A-B95F-30E9EAB6D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878C42F-32EE-4741-B26A-18D97A305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194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C5D3386-6541-4583-9EC1-D99353B07A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9D947B49-1107-47DA-9C57-983EAD417D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0DA9A89-0AB6-4125-B2A5-87A5181986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70E9963-8AC2-4D7F-A181-C11AF6F8B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322E2F-478D-457B-83AA-766EA2461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2150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56724B-43A4-445B-B091-A7BCAD3E7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711D0B0-2443-41F8-B7D5-25EBB784E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651E339-2B66-43BE-A25F-180C31494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520C610-C3C4-469A-8B8F-E5EB8C623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3AE1E0B-A130-4F2E-ABB6-5BA3504FD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836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99D74D-5D6C-4E9D-8BD0-F18AABFDC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69E1B46E-C8ED-48EA-BFAE-70FFFB7277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AD66047-1079-48DD-A3F2-3B591F172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7C7D1CC-202C-42BD-BC2E-0A772DFDD5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0CDA6C9-300C-41FC-B828-737D59015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9799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C236F37-3630-4C92-AB69-7330275EAE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D122BCBC-8086-45D5-8251-73CA52948D8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8CB021A-4D25-4F68-A750-329D3BA7B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7237AF3-3AE1-4C68-9352-8627AFDA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0BBB556C-83F9-4105-8051-6147AA1DB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F639107D-0106-4AF5-BD55-7AFF2B3D5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3128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946AA26-B08D-4D09-ACFC-F714AFB602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C3CF8EE-FBAA-4C2F-9D89-9B2317F69F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59D71793-89D8-49CB-9253-A89EED102D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ABF11023-3554-411D-9C4A-B4F77D1DDF8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D99908D0-8656-440E-8BD9-C2E15FA6C0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7CD3F853-8F95-4D92-8256-70BD3746B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52532C69-B19F-4126-96D4-F6B67BAF4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890693E5-0B70-4F15-9E7F-CD505D26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5627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FF10EDB-40AA-411C-B4E0-DEDF399A97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EC46E6FE-9C06-4955-A380-C0BFD0A51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23A3F859-D472-443D-AC3C-50F419B93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A6D1BA1-22C2-48ED-AA24-A6C574DA5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9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409174A-77F0-46CB-9C08-89BDE62CA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C962A8A1-E2C6-4A10-9452-BB6E464A3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7BC73B0D-FEE0-42E6-AF83-EEE1D0B7A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3912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0540FDA-783E-41A9-ADAC-775A82D09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7DC725B-F0AA-49CB-B9DD-2AF4CF3359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07DDA158-28D2-46E9-9107-B7CB98AD86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BA919C5-19F8-4010-BEA0-0D124416AC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352FA51A-4347-452C-BE66-8EB03DDD1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D7C0C0D3-44BC-4746-835D-3BFBD2CBA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512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520ACC-3331-4B83-A3CF-DF2216D613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39A25E9D-4F6B-4780-B8E1-A8091FBCB9A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4C6D7C9-28D0-4ADF-B3BD-A90644FB4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020A91F5-EF5B-452A-9569-0CC61EA85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B37400D-3E5E-4310-BE63-F479C9364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D120E71-6414-47BF-8283-CCC6D6BA1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6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F5CE529-4974-4972-92AF-CD0F79B04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3F92A0B-4BFC-47B5-BB9B-E176BAC0B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E24681DC-E9EB-4DE2-85E6-09C47EF410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CA9E3-F935-4014-B336-819ABA2ADD3E}" type="datetimeFigureOut">
              <a:rPr lang="ru-RU" smtClean="0"/>
              <a:t>14.06.2024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1DE3C83B-23D4-4F01-8F66-0D8B8CF98C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DAF31002-147F-4539-BF98-B5E5B5FAA5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5D3B-3E5A-40EA-A146-DDB929527B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2796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sk.yandex.ru/i/nYVlAEPX7Ut-JA" TargetMode="External"/><Relationship Id="rId5" Type="http://schemas.openxmlformats.org/officeDocument/2006/relationships/image" Target="../media/image3.png"/><Relationship Id="rId4" Type="http://schemas.openxmlformats.org/officeDocument/2006/relationships/hyperlink" Target="https://forms.yandex.ru/u/6656a98f5d2a062661115307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ck.ru/3AbkQU" TargetMode="External"/><Relationship Id="rId5" Type="http://schemas.openxmlformats.org/officeDocument/2006/relationships/hyperlink" Target="https://clck.ru/3AbkNz" TargetMode="Externa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isk.yandex.ru/i/nYVlAEPX7Ut-JA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forms.yandex.ru/u/65a7560284227c239bef37b7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33E265C-CC8E-4860-A676-D6D4574D57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845820"/>
            <a:ext cx="12192001" cy="3950898"/>
          </a:xfrm>
        </p:spPr>
        <p:txBody>
          <a:bodyPr>
            <a:normAutofit/>
          </a:bodyPr>
          <a:lstStyle/>
          <a:p>
            <a:r>
              <a:rPr lang="ru-RU" sz="4800" dirty="0"/>
              <a:t>Проекты </a:t>
            </a:r>
            <a:br>
              <a:rPr lang="ru-RU" sz="4800" dirty="0"/>
            </a:br>
            <a:r>
              <a:rPr lang="ru-RU" sz="4800" dirty="0"/>
              <a:t>Российского общества "Знание" </a:t>
            </a:r>
            <a:br>
              <a:rPr lang="ru-RU" sz="4800" dirty="0"/>
            </a:br>
            <a:r>
              <a:rPr lang="ru-RU" sz="4800" dirty="0"/>
              <a:t>в июне</a:t>
            </a:r>
            <a:br>
              <a:rPr lang="ru-RU" sz="4800" dirty="0"/>
            </a:br>
            <a:r>
              <a:rPr lang="ru-RU" sz="4800" dirty="0"/>
              <a:t/>
            </a:r>
            <a:br>
              <a:rPr lang="ru-RU" sz="4800" dirty="0"/>
            </a:br>
            <a:r>
              <a:rPr lang="ru-RU" sz="4000" b="1" dirty="0"/>
              <a:t>6 июня 2024 г.</a:t>
            </a:r>
            <a:endParaRPr lang="ru-RU" b="1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F284E8CC-2270-45A9-962D-D84628612B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9575" y="5589917"/>
            <a:ext cx="9144000" cy="1045785"/>
          </a:xfrm>
        </p:spPr>
        <p:txBody>
          <a:bodyPr>
            <a:normAutofit fontScale="62500" lnSpcReduction="20000"/>
          </a:bodyPr>
          <a:lstStyle/>
          <a:p>
            <a:pPr algn="r"/>
            <a:endParaRPr lang="ru-RU" dirty="0"/>
          </a:p>
          <a:p>
            <a:pPr algn="r"/>
            <a:r>
              <a:rPr lang="ru-RU" dirty="0"/>
              <a:t>Директор филиала Российского общества «Знание» в Хабаровском крае</a:t>
            </a:r>
            <a:br>
              <a:rPr lang="ru-RU" dirty="0"/>
            </a:br>
            <a:r>
              <a:rPr lang="ru-RU" dirty="0"/>
              <a:t>Володькин Евгений Геннадьевич</a:t>
            </a:r>
          </a:p>
          <a:p>
            <a:pPr algn="r"/>
            <a:r>
              <a:rPr lang="ru-RU" dirty="0"/>
              <a:t>Тел.: 8-909-802-19-17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35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554" y="169078"/>
            <a:ext cx="10414445" cy="685800"/>
          </a:xfrm>
        </p:spPr>
        <p:txBody>
          <a:bodyPr>
            <a:noAutofit/>
          </a:bodyPr>
          <a:lstStyle/>
          <a:p>
            <a:r>
              <a:rPr lang="ru-RU" sz="2600" b="1" dirty="0">
                <a:solidFill>
                  <a:srgbClr val="00B050"/>
                </a:solidFill>
              </a:rPr>
              <a:t>Набор лекторов для проведения лекций в рамках проекта </a:t>
            </a:r>
            <a:r>
              <a:rPr lang="ru-RU" sz="2600" b="1" dirty="0" err="1">
                <a:solidFill>
                  <a:srgbClr val="00B050"/>
                </a:solidFill>
              </a:rPr>
              <a:t>Знание.Регион</a:t>
            </a:r>
            <a:endParaRPr lang="ru-RU" sz="2600" b="1" dirty="0">
              <a:solidFill>
                <a:srgbClr val="00B050"/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210315" y="1372993"/>
            <a:ext cx="4294468" cy="294902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Достижения Хабаровского края.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мастер-плана города Хабаровска.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мастер-плана города Комсомольска-на-Амуре.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«Интересная работа, достойная зарплата».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комфортного проживания».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здоровья. Растим будущее».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инноваций и новых возможностей».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1400" b="1" dirty="0"/>
              <a:t>Реализация региональных флагманских проектов. «Край притяжения. Туризм в удовольствие».</a:t>
            </a: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5454579"/>
              </p:ext>
            </p:extLst>
          </p:nvPr>
        </p:nvGraphicFramePr>
        <p:xfrm>
          <a:off x="4476864" y="1737289"/>
          <a:ext cx="4010672" cy="3899291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1398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7085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52181"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Муниципалитеты: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u="none" strike="noStrike" dirty="0">
                          <a:effectLst/>
                        </a:rPr>
                        <a:t>Лекторы</a:t>
                      </a:r>
                      <a:r>
                        <a:rPr lang="ru-RU" sz="1600" b="1" u="none" strike="noStrike" baseline="0" dirty="0">
                          <a:effectLst/>
                        </a:rPr>
                        <a:t>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Город Хабаровск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Город Комсомольск-на-Амуре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Хабаровский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Район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им. Лазо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Вяземский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Бикинский округ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Солнечный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Николаевский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Советско-Гаванский</a:t>
                      </a:r>
                      <a:r>
                        <a:rPr lang="ru-RU" sz="1600" b="0" i="1" u="none" strike="noStrike" baseline="0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  <a:endParaRPr lang="ru-RU" sz="1600" b="0" i="1" u="none" strike="noStrike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Ванинский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Комсомольский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Тугуро-Чумиканский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Район П. Осипенко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600" b="0" i="1" u="none" strike="noStrike" dirty="0" err="1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Верхнебуреинский</a:t>
                      </a:r>
                      <a:r>
                        <a:rPr lang="ru-RU" sz="1600" b="0" i="1" u="none" strike="noStrike" dirty="0">
                          <a:solidFill>
                            <a:srgbClr val="00B050"/>
                          </a:solidFill>
                          <a:effectLst/>
                          <a:latin typeface="Calibri" panose="020F0502020204030204" pitchFamily="34" charset="0"/>
                        </a:rPr>
                        <a:t> район</a:t>
                      </a:r>
                    </a:p>
                  </a:txBody>
                  <a:tcPr marL="514350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</a:tbl>
          </a:graphicData>
        </a:graphic>
      </p:graphicFrame>
      <p:grpSp>
        <p:nvGrpSpPr>
          <p:cNvPr id="14" name="Группа 13"/>
          <p:cNvGrpSpPr/>
          <p:nvPr/>
        </p:nvGrpSpPr>
        <p:grpSpPr>
          <a:xfrm>
            <a:off x="8647169" y="1429588"/>
            <a:ext cx="3544831" cy="5461026"/>
            <a:chOff x="16190258" y="125506"/>
            <a:chExt cx="8032377" cy="13426551"/>
          </a:xfrm>
        </p:grpSpPr>
        <p:grpSp>
          <p:nvGrpSpPr>
            <p:cNvPr id="15" name="Группа 14"/>
            <p:cNvGrpSpPr/>
            <p:nvPr/>
          </p:nvGrpSpPr>
          <p:grpSpPr>
            <a:xfrm>
              <a:off x="16190258" y="125506"/>
              <a:ext cx="8032377" cy="13426551"/>
              <a:chOff x="16190258" y="125506"/>
              <a:chExt cx="8032377" cy="13426551"/>
            </a:xfrm>
          </p:grpSpPr>
          <p:pic>
            <p:nvPicPr>
              <p:cNvPr id="17" name="Рисунок 16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190258" y="125506"/>
                <a:ext cx="8032377" cy="13387293"/>
              </a:xfrm>
              <a:prstGeom prst="rect">
                <a:avLst/>
              </a:prstGeom>
            </p:spPr>
          </p:pic>
          <p:sp>
            <p:nvSpPr>
              <p:cNvPr id="18" name="TextBox 17"/>
              <p:cNvSpPr txBox="1"/>
              <p:nvPr/>
            </p:nvSpPr>
            <p:spPr>
              <a:xfrm>
                <a:off x="19058966" y="12204375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4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17669437" y="12492682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17257061" y="9401991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17913785" y="12022057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17745636" y="10652616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4</a:t>
                </a:r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20000258" y="9836450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3</a:t>
                </a: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20994730" y="7221194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19276129" y="8203284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20777102" y="11492370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2</a:t>
                </a:r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18955873" y="9290938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3</a:t>
                </a:r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17837765" y="6502551"/>
                <a:ext cx="412376" cy="1059375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91438" tIns="91438" rIns="91438" bIns="91438" numCol="1" spcCol="38100" rtlCol="0" anchor="t">
                <a:spAutoFit/>
              </a:bodyPr>
              <a:lstStyle/>
              <a:p>
                <a:pPr marL="0" marR="0" indent="0" algn="l" defTabSz="18288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</a:pPr>
                <a:r>
                  <a:rPr kumimoji="0" lang="ru-RU" sz="1600" b="0" i="0" u="none" strike="noStrike" cap="none" spc="0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n-lt"/>
                    <a:ea typeface="+mn-ea"/>
                    <a:cs typeface="+mn-cs"/>
                    <a:sym typeface="Calibri" panose="020F0502020204030204"/>
                  </a:rPr>
                  <a:t>1</a:t>
                </a:r>
              </a:p>
            </p:txBody>
          </p:sp>
        </p:grpSp>
        <p:sp>
          <p:nvSpPr>
            <p:cNvPr id="16" name="TextBox 15"/>
            <p:cNvSpPr txBox="1"/>
            <p:nvPr/>
          </p:nvSpPr>
          <p:spPr>
            <a:xfrm>
              <a:off x="21051374" y="10133254"/>
              <a:ext cx="412376" cy="105937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91438" tIns="91438" rIns="91438" bIns="91438" numCol="1" spcCol="38100" rtlCol="0" anchor="t">
              <a:spAutoFit/>
            </a:bodyPr>
            <a:lstStyle/>
            <a:p>
              <a:pPr marL="0" marR="0" indent="0" algn="l" defTabSz="18288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</a:pPr>
              <a:r>
                <a:rPr kumimoji="0" lang="ru-RU" sz="1600" b="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Calibri" panose="020F0502020204030204"/>
                </a:rPr>
                <a:t>1</a:t>
              </a:r>
            </a:p>
          </p:txBody>
        </p:sp>
      </p:grpSp>
      <p:sp>
        <p:nvSpPr>
          <p:cNvPr id="3" name="Прямоугольник 2"/>
          <p:cNvSpPr/>
          <p:nvPr/>
        </p:nvSpPr>
        <p:spPr>
          <a:xfrm>
            <a:off x="18979" y="961116"/>
            <a:ext cx="48896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/>
              <a:t>Тематики проектов </a:t>
            </a:r>
            <a:r>
              <a:rPr lang="ru-RU" sz="2400" b="1" dirty="0" err="1"/>
              <a:t>Знание.Регион</a:t>
            </a:r>
            <a:r>
              <a:rPr lang="ru-RU" sz="2400" b="1" dirty="0"/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074033" y="5609771"/>
            <a:ext cx="60311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Лекторы – Ваши лояльные лекторы-добровольцы </a:t>
            </a:r>
            <a:br>
              <a:rPr lang="ru-RU" b="1" dirty="0"/>
            </a:br>
            <a:r>
              <a:rPr lang="ru-RU" b="1" dirty="0"/>
              <a:t>с хорошим качеством мероприятий.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683210" y="6366892"/>
            <a:ext cx="55721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Оплата за лекцию: </a:t>
            </a:r>
            <a:r>
              <a:rPr lang="ru-RU" b="1" dirty="0">
                <a:solidFill>
                  <a:srgbClr val="00B050"/>
                </a:solidFill>
              </a:rPr>
              <a:t>1000 рублей </a:t>
            </a:r>
            <a:r>
              <a:rPr lang="ru-RU" b="1" dirty="0">
                <a:solidFill>
                  <a:srgbClr val="FF0000"/>
                </a:solidFill>
              </a:rPr>
              <a:t>без вычета налога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7130146" y="795884"/>
            <a:ext cx="384430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Голосование за темы: </a:t>
            </a:r>
            <a:r>
              <a:rPr lang="en-US" b="1" dirty="0">
                <a:hlinkClick r:id="rId4"/>
              </a:rPr>
              <a:t>https://forms.yandex.ru/u/6656a98f5d2a062661115307/</a:t>
            </a:r>
            <a:r>
              <a:rPr lang="ru-RU" b="1" dirty="0"/>
              <a:t>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169311" y="5588358"/>
            <a:ext cx="353558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2000" b="1" dirty="0">
                <a:solidFill>
                  <a:srgbClr val="00B050"/>
                </a:solidFill>
              </a:rPr>
              <a:t>Задача: </a:t>
            </a:r>
            <a:r>
              <a:rPr lang="ru-RU" sz="2000" b="1" dirty="0"/>
              <a:t>предложить  лекторов и школы для проведения лекций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858" y="5485007"/>
            <a:ext cx="400343" cy="1114425"/>
          </a:xfrm>
          <a:prstGeom prst="rect">
            <a:avLst/>
          </a:prstGeom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AAA35315-C781-4C2D-B608-7115CBC4AE0F}"/>
              </a:ext>
            </a:extLst>
          </p:cNvPr>
          <p:cNvSpPr/>
          <p:nvPr/>
        </p:nvSpPr>
        <p:spPr>
          <a:xfrm>
            <a:off x="361071" y="6490706"/>
            <a:ext cx="34243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>
                <a:latin typeface="Roboto"/>
                <a:hlinkClick r:id="rId6" tooltip="https://disk.yandex.ru/i/nYVlAEPX7Ut-JA"/>
              </a:rPr>
              <a:t>https://disk.yandex.ru/i/nYVlAEPX7Ut-JA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737786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>
            <a:extLst>
              <a:ext uri="{FF2B5EF4-FFF2-40B4-BE49-F238E27FC236}">
                <a16:creationId xmlns:a16="http://schemas.microsoft.com/office/drawing/2014/main" xmlns="" id="{A6912E48-7023-479D-AB2B-8F566E098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5796" y="160020"/>
            <a:ext cx="10386204" cy="624984"/>
          </a:xfrm>
        </p:spPr>
        <p:txBody>
          <a:bodyPr>
            <a:normAutofit/>
          </a:bodyPr>
          <a:lstStyle/>
          <a:p>
            <a:r>
              <a:rPr lang="ru-RU" sz="3600" b="1" dirty="0"/>
              <a:t>Конкурс лекторов от Российского общества «Знание»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C7A635A-87A7-43A8-8516-9F4C0E0C2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2B4CE32-B739-4CBB-BADF-AEB4BEA70D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25885" y="845820"/>
            <a:ext cx="4416552" cy="1616152"/>
          </a:xfrm>
          <a:prstGeom prst="rect">
            <a:avLst/>
          </a:prstGeom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14DE7870-F992-44A6-91B5-4F1FE8A97E48}"/>
              </a:ext>
            </a:extLst>
          </p:cNvPr>
          <p:cNvSpPr/>
          <p:nvPr/>
        </p:nvSpPr>
        <p:spPr>
          <a:xfrm>
            <a:off x="5510609" y="2643615"/>
            <a:ext cx="661813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После отбора есть возможность попасть в региональные команды лекторов Общества «Знание» и регулярно выступать на местных просветительских мероприятиях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1A4CFE6-AF95-4B4B-9563-220C98C0E7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603" y="1443286"/>
            <a:ext cx="5274514" cy="5263570"/>
          </a:xfrm>
          <a:prstGeom prst="rect">
            <a:avLst/>
          </a:prstGeom>
        </p:spPr>
      </p:pic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26C3A8C3-7929-4CC3-9A41-BE992C40F701}"/>
              </a:ext>
            </a:extLst>
          </p:cNvPr>
          <p:cNvSpPr/>
          <p:nvPr/>
        </p:nvSpPr>
        <p:spPr>
          <a:xfrm>
            <a:off x="5816167" y="5783526"/>
            <a:ext cx="60070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Подать заявку можно по ссылкам:</a:t>
            </a:r>
            <a:r>
              <a:rPr lang="ru-RU" dirty="0"/>
              <a:t>	</a:t>
            </a:r>
          </a:p>
          <a:p>
            <a:r>
              <a:rPr lang="ru-RU" dirty="0"/>
              <a:t>	Школьники от 14 до 17 лет: </a:t>
            </a:r>
            <a:r>
              <a:rPr lang="ru-RU" dirty="0">
                <a:hlinkClick r:id="rId5"/>
              </a:rPr>
              <a:t>https://clck.ru/3AbkNz</a:t>
            </a:r>
            <a:r>
              <a:rPr lang="ru-RU" dirty="0"/>
              <a:t> </a:t>
            </a:r>
          </a:p>
          <a:p>
            <a:r>
              <a:rPr lang="ru-RU" dirty="0"/>
              <a:t>	Взрослые и студенты — </a:t>
            </a:r>
            <a:r>
              <a:rPr lang="ru-RU" dirty="0">
                <a:hlinkClick r:id="rId6"/>
              </a:rPr>
              <a:t>https://clck.ru/3AbkQU</a:t>
            </a:r>
            <a:r>
              <a:rPr lang="ru-RU" dirty="0"/>
              <a:t> </a:t>
            </a: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619814E7-51EF-4E86-B1EA-E3E96437BC32}"/>
              </a:ext>
            </a:extLst>
          </p:cNvPr>
          <p:cNvSpPr/>
          <p:nvPr/>
        </p:nvSpPr>
        <p:spPr>
          <a:xfrm>
            <a:off x="5771674" y="407507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>
                <a:solidFill>
                  <a:srgbClr val="000000"/>
                </a:solidFill>
                <a:latin typeface="Roboto"/>
              </a:rPr>
              <a:t>50 победителям подарят по 250 тысяч рублей на продвижение собственного проекта по просветительству, а лучшим участникам из числа школьников вручат путевки в детский лагерь «Артек»</a:t>
            </a:r>
            <a:endParaRPr lang="ru-RU" dirty="0"/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7998D352-8EAD-4716-A53D-A2473D59AE4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437045" y="3467740"/>
            <a:ext cx="962025" cy="276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9440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1C7A635A-87A7-43A8-8516-9F4C0E0C2E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873CEB6F-6C46-4E8C-9BD9-62D6EB95E5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1328" y="1485481"/>
            <a:ext cx="8866996" cy="4168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307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9775" y="160021"/>
            <a:ext cx="10283380" cy="685800"/>
          </a:xfrm>
        </p:spPr>
        <p:txBody>
          <a:bodyPr>
            <a:normAutofit/>
          </a:bodyPr>
          <a:lstStyle/>
          <a:p>
            <a:r>
              <a:rPr lang="ru-RU" sz="3600" b="1" dirty="0"/>
              <a:t>В протокол решений: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9F64F88-9F50-4ADD-AF25-89B09393F6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180" y="160020"/>
            <a:ext cx="1476375" cy="685800"/>
          </a:xfrm>
          <a:prstGeom prst="rect">
            <a:avLst/>
          </a:prstGeom>
        </p:spPr>
      </p:pic>
      <p:sp>
        <p:nvSpPr>
          <p:cNvPr id="6" name="Объект 2">
            <a:extLst>
              <a:ext uri="{FF2B5EF4-FFF2-40B4-BE49-F238E27FC236}">
                <a16:creationId xmlns:a16="http://schemas.microsoft.com/office/drawing/2014/main" xmlns="" id="{71C80087-A73D-43B4-85A7-5EF47253E0F7}"/>
              </a:ext>
            </a:extLst>
          </p:cNvPr>
          <p:cNvSpPr txBox="1">
            <a:spLocks/>
          </p:cNvSpPr>
          <p:nvPr/>
        </p:nvSpPr>
        <p:spPr>
          <a:xfrm>
            <a:off x="1039367" y="1337094"/>
            <a:ext cx="10692557" cy="46582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+mj-lt"/>
              <a:buAutoNum type="arabicPeriod"/>
            </a:pPr>
            <a:r>
              <a:rPr lang="ru-RU" sz="1800" b="1" dirty="0"/>
              <a:t>Сформировать списки </a:t>
            </a:r>
            <a:r>
              <a:rPr lang="ru-RU" sz="1800" b="1" dirty="0" err="1"/>
              <a:t>лектров</a:t>
            </a:r>
            <a:r>
              <a:rPr lang="ru-RU" sz="1800" b="1" dirty="0"/>
              <a:t> и школ/летних лагерей для проведения лекций в рамках проекта «</a:t>
            </a:r>
            <a:r>
              <a:rPr lang="ru-RU" sz="1800" b="1" dirty="0" err="1"/>
              <a:t>Знание.Регион</a:t>
            </a:r>
            <a:r>
              <a:rPr lang="ru-RU" sz="1800" b="1" dirty="0"/>
              <a:t>». Разместить в форме по ссылке: </a:t>
            </a:r>
            <a:r>
              <a:rPr lang="en-US" sz="1400" dirty="0">
                <a:hlinkClick r:id="rId3" tooltip="https://disk.yandex.ru/i/nYVlAEPX7Ut-JA"/>
              </a:rPr>
              <a:t>https://disk.yandex.ru/i/nYVlAEPX7Ut-JA</a:t>
            </a:r>
            <a:endParaRPr lang="ru-RU" sz="1400" b="1" dirty="0"/>
          </a:p>
          <a:p>
            <a:pPr marL="0" indent="0">
              <a:buNone/>
            </a:pPr>
            <a:r>
              <a:rPr lang="ru-RU" sz="1800" b="1" dirty="0"/>
              <a:t>	</a:t>
            </a:r>
            <a:r>
              <a:rPr lang="ru-RU" sz="1400" b="1" dirty="0"/>
              <a:t>Срок: до 18 июня</a:t>
            </a:r>
          </a:p>
          <a:p>
            <a:pPr marL="0" indent="0">
              <a:buNone/>
            </a:pPr>
            <a:r>
              <a:rPr lang="ru-RU" sz="1800" b="1" dirty="0"/>
              <a:t>2. Провести не менее 2-х лекций в муниципалитете (по списку) рамках проекта «</a:t>
            </a:r>
            <a:r>
              <a:rPr lang="ru-RU" sz="1800" b="1" dirty="0" err="1"/>
              <a:t>Знание.Регион</a:t>
            </a:r>
            <a:r>
              <a:rPr lang="ru-RU" sz="1800" b="1" dirty="0"/>
              <a:t>»</a:t>
            </a:r>
          </a:p>
          <a:p>
            <a:pPr marL="0" indent="0">
              <a:buNone/>
            </a:pPr>
            <a:r>
              <a:rPr lang="ru-RU" sz="1400" b="1" dirty="0"/>
              <a:t>	Срок: до 30 июня</a:t>
            </a:r>
          </a:p>
          <a:p>
            <a:pPr marL="342900" indent="-342900">
              <a:buFont typeface="+mj-lt"/>
              <a:buAutoNum type="arabicPeriod" startAt="3"/>
            </a:pPr>
            <a:r>
              <a:rPr lang="ru-RU" sz="1800" b="1" dirty="0"/>
              <a:t>Активизировать участие взрослых и детей в конкурсе лекторов </a:t>
            </a:r>
            <a:r>
              <a:rPr lang="ru-RU" sz="1800" b="1" dirty="0" err="1"/>
              <a:t>Знание.Лектор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  <a:endParaRPr lang="ru-RU" sz="1800" b="1" dirty="0"/>
          </a:p>
          <a:p>
            <a:pPr marL="342900" indent="-342900">
              <a:buFont typeface="+mj-lt"/>
              <a:buAutoNum type="arabicPeriod" startAt="4"/>
            </a:pPr>
            <a:r>
              <a:rPr lang="ru-RU" sz="1800" b="1" dirty="0"/>
              <a:t>Принимать участие в информационной поддержке реализации проектов Российского общества «Знание» (размещение информации на официальном сайте и соц. сети школы)</a:t>
            </a:r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</a:p>
          <a:p>
            <a:pPr marL="447675" indent="-447675">
              <a:buFont typeface="+mj-lt"/>
              <a:buAutoNum type="arabicPeriod" startAt="5"/>
            </a:pPr>
            <a:r>
              <a:rPr lang="ru-RU" sz="1800" b="1" dirty="0"/>
              <a:t>Продолжать работу по размещению тематических стендов «Знаний».</a:t>
            </a:r>
            <a:br>
              <a:rPr lang="ru-RU" sz="1800" b="1" dirty="0"/>
            </a:br>
            <a:r>
              <a:rPr lang="ru-RU" sz="1800" b="1" dirty="0"/>
              <a:t>Информацию о статусе размещать в форме: </a:t>
            </a:r>
            <a:r>
              <a:rPr lang="en-US" sz="1800" b="1" dirty="0">
                <a:hlinkClick r:id="rId4"/>
              </a:rPr>
              <a:t>https://forms.yandex.ru/u/65a7560284227c239bef37b7/</a:t>
            </a:r>
            <a:endParaRPr lang="ru-RU" sz="1800" b="1" dirty="0"/>
          </a:p>
          <a:p>
            <a:pPr marL="0" indent="0">
              <a:buNone/>
            </a:pPr>
            <a:r>
              <a:rPr lang="ru-RU" sz="1400" b="1" dirty="0"/>
              <a:t>	Срок: в текущем порядке</a:t>
            </a:r>
          </a:p>
          <a:p>
            <a:pPr marL="447675" indent="-447675">
              <a:buFont typeface="+mj-lt"/>
              <a:buAutoNum type="arabicPeriod" startAt="6"/>
            </a:pP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val="20283689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2302</TotalTime>
  <Words>282</Words>
  <Application>Microsoft Office PowerPoint</Application>
  <PresentationFormat>Широкоэкранный</PresentationFormat>
  <Paragraphs>78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Тема Office</vt:lpstr>
      <vt:lpstr>Проекты  Российского общества "Знание"  в июне  6 июня 2024 г.</vt:lpstr>
      <vt:lpstr>Набор лекторов для проведения лекций в рамках проекта Знание.Регион</vt:lpstr>
      <vt:lpstr>Конкурс лекторов от Российского общества «Знание»</vt:lpstr>
      <vt:lpstr>Презентация PowerPoint</vt:lpstr>
      <vt:lpstr>В протокол решений: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проектов в I квартале 2024 года  7 февраля 2024 г.</dc:title>
  <dc:creator>Володькин Евгений Геннадьевич</dc:creator>
  <cp:lastModifiedBy>Юлия Александровна Ярошенко</cp:lastModifiedBy>
  <cp:revision>153</cp:revision>
  <dcterms:created xsi:type="dcterms:W3CDTF">2024-02-07T04:42:00Z</dcterms:created>
  <dcterms:modified xsi:type="dcterms:W3CDTF">2024-06-14T06:34:50Z</dcterms:modified>
</cp:coreProperties>
</file>