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1" r:id="rId3"/>
    <p:sldId id="337" r:id="rId4"/>
    <p:sldId id="355" r:id="rId5"/>
    <p:sldId id="349" r:id="rId6"/>
    <p:sldId id="354" r:id="rId7"/>
    <p:sldId id="346" r:id="rId8"/>
    <p:sldId id="343" r:id="rId9"/>
    <p:sldId id="344" r:id="rId10"/>
    <p:sldId id="353" r:id="rId11"/>
    <p:sldId id="351" r:id="rId12"/>
    <p:sldId id="35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6730" autoAdjust="0"/>
  </p:normalViewPr>
  <p:slideViewPr>
    <p:cSldViewPr snapToGrid="0">
      <p:cViewPr varScale="1">
        <p:scale>
          <a:sx n="111" d="100"/>
          <a:sy n="111" d="100"/>
        </p:scale>
        <p:origin x="9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1DC2D-71C7-49C9-9979-063D7CD9216B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5A92-1292-466A-869C-78968C32A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8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75A92-1292-466A-869C-78968C32A3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5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BABC-4F36-4ADF-9FC3-DAEF04B17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44586F-FED5-41D6-886D-3DF91BFA9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74A1-1582-44C0-BC3A-6F496F6B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8827B-1E9B-4D1C-B072-4C2EA56B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40944-8DBE-44FE-9877-8F8D5E42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16690-6009-4FC9-8D63-0D6A22DA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3FC101-DD2E-46AB-9882-68E229EE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26996-6923-4F09-AAF0-9A485826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04F79-148D-466A-B95F-30E9EAB6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8C42F-32EE-4741-B26A-18D97A30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5D3386-6541-4583-9EC1-D99353B07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947B49-1107-47DA-9C57-983EAD417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A9A89-0AB6-4125-B2A5-87A51819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E9963-8AC2-4D7F-A181-C11AF6F8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22E2F-478D-457B-83AA-766EA246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1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6724B-43A4-445B-B091-A7BCAD3E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1D0B0-2443-41F8-B7D5-25EBB784E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1E339-2B66-43BE-A25F-180C3149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0C610-C3C4-469A-8B8F-E5EB8C62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AE1E0B-A130-4F2E-ABB6-5BA3504F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9D74D-5D6C-4E9D-8BD0-F18AABFD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E1B46E-C8ED-48EA-BFAE-70FFFB72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66047-1079-48DD-A3F2-3B591F172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C7D1CC-202C-42BD-BC2E-0A772DFD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DA6C9-300C-41FC-B828-737D5901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9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36F37-3630-4C92-AB69-7330275E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22BCBC-8086-45D5-8251-73CA52948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CB021A-4D25-4F68-A750-329D3BA7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237AF3-3AE1-4C68-9352-8627AFDA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B556C-83F9-4105-8051-6147AA1D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9107D-0106-4AF5-BD55-7AFF2B3D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6AA26-B08D-4D09-ACFC-F714AFB6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3CF8EE-FBAA-4C2F-9D89-9B2317F6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D71793-89D8-49CB-9253-A89EED102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F11023-3554-411D-9C4A-B4F77D1DD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9908D0-8656-440E-8BD9-C2E15FA6C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D3F853-8F95-4D92-8256-70BD3746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532C69-B19F-4126-96D4-F6B67BA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0693E5-0B70-4F15-9E7F-CD505D2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10EDB-40AA-411C-B4E0-DEDF399A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46E6FE-9C06-4955-A380-C0BFD0A5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A3F859-D472-443D-AC3C-50F419B9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6D1BA1-22C2-48ED-AA24-A6C574DA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9174A-77F0-46CB-9C08-89BDE62CA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62A8A1-E2C6-4A10-9452-BB6E464A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C73B0D-FEE0-42E6-AF83-EEE1D0B7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9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40FDA-783E-41A9-ADAC-775A82D0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DC725B-F0AA-49CB-B9DD-2AF4CF33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DDA158-28D2-46E9-9107-B7CB98AD8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A919C5-19F8-4010-BEA0-0D124416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2FA51A-4347-452C-BE66-8EB03DDD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0C0D3-44BC-4746-835D-3BFBD2C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2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20ACC-3331-4B83-A3CF-DF2216D6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A25E9D-4F6B-4780-B8E1-A8091FBCB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C6D7C9-28D0-4ADF-B3BD-A90644FB4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0A91F5-EF5B-452A-9569-0CC61EA8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37400D-3E5E-4310-BE63-F479C93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120E71-6414-47BF-8283-CCC6D6BA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CE529-4974-4972-92AF-CD0F79B0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F92A0B-4BFC-47B5-BB9B-E176BAC0B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681DC-E9EB-4DE2-85E6-09C47EF41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A9E3-F935-4014-B336-819ABA2ADD3E}" type="datetimeFigureOut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3C83B-23D4-4F01-8F66-0D8B8CF98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F31002-147F-4539-BF98-B5E5B5FAA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5D3B-3E5A-40EA-A146-DDB929527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u/65a7560284227c239bef37b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nanierussia.ru/become-member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d/_rG7PNW0sQ2srw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_rG7PNW0sQ2sr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9OvuTR4Jdb8XR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yH_lIKMul8mO1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hyperlink" Target="https://forms.yandex.ru/u/65a7560284227c239bef37b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E265C-CC8E-4860-A676-D6D4574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845820"/>
            <a:ext cx="12192001" cy="3444937"/>
          </a:xfrm>
        </p:spPr>
        <p:txBody>
          <a:bodyPr>
            <a:normAutofit/>
          </a:bodyPr>
          <a:lstStyle/>
          <a:p>
            <a:r>
              <a:rPr lang="ru-RU" sz="4800" dirty="0"/>
              <a:t>Реализация проектов </a:t>
            </a:r>
            <a:br>
              <a:rPr lang="ru-RU" sz="4800" dirty="0"/>
            </a:br>
            <a:r>
              <a:rPr lang="ru-RU" sz="4800" dirty="0"/>
              <a:t>Российского общества "Знание"  </a:t>
            </a:r>
            <a:br>
              <a:rPr lang="ru-RU" sz="4800" dirty="0"/>
            </a:br>
            <a:r>
              <a:rPr lang="ru-RU" sz="4800" dirty="0"/>
              <a:t>в I квартале 2024 года</a:t>
            </a:r>
            <a:br>
              <a:rPr lang="ru-RU" dirty="0"/>
            </a:br>
            <a:br>
              <a:rPr lang="ru-RU" dirty="0"/>
            </a:br>
            <a:r>
              <a:rPr lang="ru-RU" sz="4000" b="1" dirty="0"/>
              <a:t>14 марта 2024 г.</a:t>
            </a:r>
            <a:endParaRPr lang="ru-RU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84E8CC-2270-45A9-962D-D84628612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9575" y="4979941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Директор филиала Российского общества «Знание» в Хабаровском крае</a:t>
            </a:r>
            <a:br>
              <a:rPr lang="ru-RU" dirty="0"/>
            </a:br>
            <a:r>
              <a:rPr lang="ru-RU" dirty="0"/>
              <a:t>Володькин Евгений Геннадьевич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775" y="160021"/>
            <a:ext cx="10283380" cy="685800"/>
          </a:xfrm>
        </p:spPr>
        <p:txBody>
          <a:bodyPr>
            <a:normAutofit/>
          </a:bodyPr>
          <a:lstStyle/>
          <a:p>
            <a:r>
              <a:rPr lang="ru-RU" sz="3600" b="1" dirty="0"/>
              <a:t>В протокол поручений: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904707" y="1201118"/>
            <a:ext cx="10692557" cy="5656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Муниципальным координаторам:</a:t>
            </a: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ru-RU" sz="1800" b="1" dirty="0"/>
              <a:t>Запланировать ежемесячное проведение мероприятий в рамках Марафона лекций </a:t>
            </a:r>
            <a:br>
              <a:rPr lang="ru-RU" sz="1800" b="1" dirty="0"/>
            </a:br>
            <a:r>
              <a:rPr lang="ru-RU" sz="1800" b="1" dirty="0"/>
              <a:t>в количестве 30% от количества школ муниципалитета.</a:t>
            </a:r>
            <a:br>
              <a:rPr lang="ru-RU" sz="1800" b="1" dirty="0"/>
            </a:br>
            <a:r>
              <a:rPr lang="ru-RU" sz="1800" b="1" dirty="0"/>
              <a:t>Разместить заявки в план лекций по установленной форме.</a:t>
            </a:r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1800" b="1" dirty="0"/>
              <a:t>Принимать участие в информационной поддержке реализации проектов Российского общества «Знание» (размещение информации на официальном сайте и соц. сети школы)</a:t>
            </a:r>
          </a:p>
          <a:p>
            <a:pPr marL="0" indent="0">
              <a:buNone/>
            </a:pPr>
            <a:r>
              <a:rPr lang="ru-RU" sz="1800" b="1" dirty="0"/>
              <a:t>	Срок: в текущем порядке</a:t>
            </a:r>
          </a:p>
          <a:p>
            <a:pPr marL="447675" indent="-447675">
              <a:buFont typeface="+mj-lt"/>
              <a:buAutoNum type="arabicPeriod" startAt="3"/>
            </a:pPr>
            <a:r>
              <a:rPr lang="ru-RU" sz="1800" b="1" dirty="0"/>
              <a:t>Продолжать работу по размещению тематических стендов «Знаний».</a:t>
            </a:r>
            <a:br>
              <a:rPr lang="ru-RU" sz="1800" b="1" dirty="0"/>
            </a:br>
            <a:r>
              <a:rPr lang="ru-RU" sz="1800" b="1" dirty="0"/>
              <a:t>Информацию о статусе размещать в форме: </a:t>
            </a:r>
            <a:r>
              <a:rPr lang="en-US" sz="1800" dirty="0">
                <a:hlinkClick r:id="rId3"/>
              </a:rPr>
              <a:t>https://forms.yandex.ru/u/65a7560284227c239bef37b7/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b="1" dirty="0"/>
              <a:t>Срок: в текущем порядке</a:t>
            </a:r>
          </a:p>
          <a:p>
            <a:pPr marL="457200" indent="-457200">
              <a:buFont typeface="Arial" panose="020B0604020202020204" pitchFamily="34" charset="0"/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4"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3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212141"/>
            <a:ext cx="10283380" cy="6858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Региональный семинар для муниципальных координаторов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317454" y="1663467"/>
            <a:ext cx="5097240" cy="396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20 - 21 февраля 2024 г.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344795" y="2782558"/>
            <a:ext cx="10509688" cy="1604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b="1" dirty="0"/>
              <a:t>Образовательный семинар для муниципальных координаторов «Проекты Российского общества «Знание» в Хабаровском крае. Новые решения»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6C2B24-B2E8-4275-B46A-AF664B5FA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84" y="4084353"/>
            <a:ext cx="3133310" cy="23499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4DD9A1-D743-4DFA-9A92-65C0DD52E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17" y="4267491"/>
            <a:ext cx="3284904" cy="24636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A48704-6436-425B-AEBE-81D0E85376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7"/>
          <a:stretch/>
        </p:blipFill>
        <p:spPr>
          <a:xfrm>
            <a:off x="8144320" y="720198"/>
            <a:ext cx="3746500" cy="1986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5DD5F7-9F23-413D-B9AA-33D86E1028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4" y="3820712"/>
            <a:ext cx="3836355" cy="28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8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60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Приглашаем Вас к членству </a:t>
            </a:r>
            <a:br>
              <a:rPr lang="ru-RU" dirty="0"/>
            </a:br>
            <a:r>
              <a:rPr lang="ru-RU" dirty="0"/>
              <a:t>в Хабаровском региональном отделении </a:t>
            </a:r>
            <a:br>
              <a:rPr lang="ru-RU" dirty="0"/>
            </a:br>
            <a:r>
              <a:rPr lang="ru-RU" dirty="0"/>
              <a:t>Российского общества «Знание»</a:t>
            </a:r>
          </a:p>
        </p:txBody>
      </p:sp>
      <p:pic>
        <p:nvPicPr>
          <p:cNvPr id="9218" name="Picture 2" descr="https://oonikifobr.68edu.ru/wp-content/uploads/2022/04/7d4d2df07ad13351ff308337941a4e7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32" y="495300"/>
            <a:ext cx="4968875" cy="33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532437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hlinkClick r:id="rId3"/>
              </a:rPr>
              <a:t>Подать заявку «Стать членом Российского общества «Знание»</a:t>
            </a:r>
            <a:endParaRPr lang="ru-RU" sz="2000" dirty="0"/>
          </a:p>
          <a:p>
            <a:pPr algn="ctr"/>
            <a:r>
              <a:rPr lang="en-US" sz="2000" b="1" dirty="0">
                <a:hlinkClick r:id="rId3"/>
              </a:rPr>
              <a:t>https://znanierussia.ru/become-member</a:t>
            </a:r>
            <a:r>
              <a:rPr lang="ru-RU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4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882" y="183038"/>
            <a:ext cx="10584016" cy="588487"/>
          </a:xfrm>
        </p:spPr>
        <p:txBody>
          <a:bodyPr>
            <a:normAutofit/>
          </a:bodyPr>
          <a:lstStyle/>
          <a:p>
            <a:r>
              <a:rPr lang="ru-RU" sz="3600" b="1" dirty="0"/>
              <a:t>Основные направления работы в 1 квартале 2024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1903890" y="1971703"/>
            <a:ext cx="9926853" cy="380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Марафон лекций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Всероссийский турнир «Что? Где? Когда?»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Размещение информационных стендов «Знание» в школах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2823916"/>
            <a:ext cx="660325" cy="685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1812538"/>
            <a:ext cx="660325" cy="685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74"/>
          <a:stretch/>
        </p:blipFill>
        <p:spPr>
          <a:xfrm>
            <a:off x="1010540" y="3876864"/>
            <a:ext cx="6603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5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71C80087-A73D-43B4-85A7-5EF47253E0F7}"/>
              </a:ext>
            </a:extLst>
          </p:cNvPr>
          <p:cNvSpPr txBox="1">
            <a:spLocks/>
          </p:cNvSpPr>
          <p:nvPr/>
        </p:nvSpPr>
        <p:spPr>
          <a:xfrm>
            <a:off x="840483" y="1528128"/>
            <a:ext cx="6344508" cy="2978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Темы лекций: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«Достижения Хабаровского края»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«Россия в </a:t>
            </a:r>
            <a:r>
              <a:rPr lang="en-US" sz="1800" b="1" dirty="0"/>
              <a:t>XXI </a:t>
            </a:r>
            <a:r>
              <a:rPr lang="ru-RU" sz="1800" b="1" dirty="0"/>
              <a:t>веке»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Лекции от учителей по праздничным и памятным датам: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>
                <a:solidFill>
                  <a:srgbClr val="FF0000"/>
                </a:solidFill>
              </a:rPr>
              <a:t>Мероприятия посвящённые 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10-летию воссоединения с Крымом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	В том числе – проведение мероприятия с 	приглашением первых лиц муниципалитета 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	или поселения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2A134-BD9C-4B32-91AC-0D2CA48CA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390"/>
          <a:stretch/>
        </p:blipFill>
        <p:spPr>
          <a:xfrm>
            <a:off x="7151893" y="420278"/>
            <a:ext cx="5040107" cy="2050255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2496082" y="5190843"/>
            <a:ext cx="4513811" cy="870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Лекции могут проводиться как в «своих» классах, так и на других площадках</a:t>
            </a:r>
            <a:endParaRPr lang="ru-RU" sz="18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755737" y="4591784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лекции от 30%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1409375" y="5885142"/>
            <a:ext cx="5552902" cy="603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Приветствуется организация лекций на «открытую» аудиторию (ДК, библиотеки и пр.)</a:t>
            </a:r>
            <a:endParaRPr lang="ru-RU" sz="18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263080" y="4637320"/>
            <a:ext cx="440575" cy="4488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2055507" y="5263557"/>
            <a:ext cx="440575" cy="4488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968799" y="5954102"/>
            <a:ext cx="440575" cy="448887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77555" y="175103"/>
            <a:ext cx="10515600" cy="65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/>
              <a:t>Марафон лекций</a:t>
            </a:r>
            <a:endParaRPr lang="ru-RU" sz="36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340A7F-1FC0-4ED1-9D7B-E0378C562B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68"/>
          <a:stretch/>
        </p:blipFill>
        <p:spPr>
          <a:xfrm>
            <a:off x="7151894" y="2670895"/>
            <a:ext cx="5040106" cy="25335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A6F9DB-570F-4DBD-9F80-DA204C434BF8}"/>
              </a:ext>
            </a:extLst>
          </p:cNvPr>
          <p:cNvSpPr/>
          <p:nvPr/>
        </p:nvSpPr>
        <p:spPr>
          <a:xfrm>
            <a:off x="7151893" y="5473736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5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0B4CDFD-FB04-4272-9FD1-5D78DF70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962576" y="5263557"/>
            <a:ext cx="440575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2709B051-4290-48BA-BFFE-0F79DD565CE9}"/>
              </a:ext>
            </a:extLst>
          </p:cNvPr>
          <p:cNvSpPr txBox="1">
            <a:spLocks/>
          </p:cNvSpPr>
          <p:nvPr/>
        </p:nvSpPr>
        <p:spPr>
          <a:xfrm>
            <a:off x="7820025" y="517151"/>
            <a:ext cx="4371975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Был целевой показатель: 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6 лекций в месяц от муниципалитета</a:t>
            </a:r>
            <a:endParaRPr lang="ru-RU" sz="18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291825" y="557493"/>
            <a:ext cx="440575" cy="448887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C988C45-A8E9-405F-AB5A-74220A740F0D}"/>
              </a:ext>
            </a:extLst>
          </p:cNvPr>
          <p:cNvGraphicFramePr>
            <a:graphicFrameLocks noGrp="1"/>
          </p:cNvGraphicFramePr>
          <p:nvPr/>
        </p:nvGraphicFramePr>
        <p:xfrm>
          <a:off x="496442" y="1116487"/>
          <a:ext cx="6172963" cy="5362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0195">
                  <a:extLst>
                    <a:ext uri="{9D8B030D-6E8A-4147-A177-3AD203B41FA5}">
                      <a16:colId xmlns:a16="http://schemas.microsoft.com/office/drawing/2014/main" val="3081239450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3301209861"/>
                    </a:ext>
                  </a:extLst>
                </a:gridCol>
                <a:gridCol w="882841">
                  <a:extLst>
                    <a:ext uri="{9D8B030D-6E8A-4147-A177-3AD203B41FA5}">
                      <a16:colId xmlns:a16="http://schemas.microsoft.com/office/drawing/2014/main" val="2839242337"/>
                    </a:ext>
                  </a:extLst>
                </a:gridCol>
                <a:gridCol w="786201">
                  <a:extLst>
                    <a:ext uri="{9D8B030D-6E8A-4147-A177-3AD203B41FA5}">
                      <a16:colId xmlns:a16="http://schemas.microsoft.com/office/drawing/2014/main" val="2041370924"/>
                    </a:ext>
                  </a:extLst>
                </a:gridCol>
                <a:gridCol w="908551">
                  <a:extLst>
                    <a:ext uri="{9D8B030D-6E8A-4147-A177-3AD203B41FA5}">
                      <a16:colId xmlns:a16="http://schemas.microsoft.com/office/drawing/2014/main" val="1174732823"/>
                    </a:ext>
                  </a:extLst>
                </a:gridCol>
              </a:tblGrid>
              <a:tr h="134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5278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Комсомольск-на-Амуре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404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района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3454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7194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район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2195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район 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866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6020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Хабаровск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7791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1158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 район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3892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7449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район‎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9766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Аяно-Майский район‎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2399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 район‎ 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8039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0093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0052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29347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321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645757"/>
                  </a:ext>
                </a:extLst>
              </a:tr>
              <a:tr h="295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40663"/>
                  </a:ext>
                </a:extLst>
              </a:tr>
              <a:tr h="933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567004"/>
                  </a:ext>
                </a:extLst>
              </a:tr>
            </a:tbl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:a16="http://schemas.microsoft.com/office/drawing/2014/main" id="{5E0F5068-5F53-4F8B-B351-46107AB09684}"/>
              </a:ext>
            </a:extLst>
          </p:cNvPr>
          <p:cNvSpPr txBox="1">
            <a:spLocks/>
          </p:cNvSpPr>
          <p:nvPr/>
        </p:nvSpPr>
        <p:spPr>
          <a:xfrm>
            <a:off x="7582990" y="2173988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от 30%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97A244-CBA5-4AE3-89C1-E2E536B3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7090333" y="2219524"/>
            <a:ext cx="440575" cy="448887"/>
          </a:xfrm>
          <a:prstGeom prst="rect">
            <a:avLst/>
          </a:prstGeom>
        </p:spPr>
      </p:pic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CF99B5A6-A475-48A4-B947-DED2A2B2F31C}"/>
              </a:ext>
            </a:extLst>
          </p:cNvPr>
          <p:cNvSpPr/>
          <p:nvPr/>
        </p:nvSpPr>
        <p:spPr>
          <a:xfrm>
            <a:off x="8354820" y="1344172"/>
            <a:ext cx="2542893" cy="587919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5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 - план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5E0F5068-5F53-4F8B-B351-46107AB09684}"/>
              </a:ext>
            </a:extLst>
          </p:cNvPr>
          <p:cNvSpPr txBox="1">
            <a:spLocks/>
          </p:cNvSpPr>
          <p:nvPr/>
        </p:nvSpPr>
        <p:spPr>
          <a:xfrm>
            <a:off x="7604212" y="1183388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от 30%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97A244-CBA5-4AE3-89C1-E2E536B3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7111555" y="1228924"/>
            <a:ext cx="440575" cy="448887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761D0AC-72A4-469D-8A00-5B5659C27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57305"/>
              </p:ext>
            </p:extLst>
          </p:nvPr>
        </p:nvGraphicFramePr>
        <p:xfrm>
          <a:off x="386905" y="824352"/>
          <a:ext cx="6490145" cy="5919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0195">
                  <a:extLst>
                    <a:ext uri="{9D8B030D-6E8A-4147-A177-3AD203B41FA5}">
                      <a16:colId xmlns:a16="http://schemas.microsoft.com/office/drawing/2014/main" val="2882122621"/>
                    </a:ext>
                  </a:extLst>
                </a:gridCol>
                <a:gridCol w="945325">
                  <a:extLst>
                    <a:ext uri="{9D8B030D-6E8A-4147-A177-3AD203B41FA5}">
                      <a16:colId xmlns:a16="http://schemas.microsoft.com/office/drawing/2014/main" val="3230633768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21768158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март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них,  </a:t>
                      </a:r>
                      <a:b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приуроченных</a:t>
                      </a:r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годовщине </a:t>
                      </a:r>
                      <a:b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воссоединения с Крымом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6542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98365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Комсомольск-на-Амуре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2320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района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6309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84341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582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697505"/>
                  </a:ext>
                </a:extLst>
              </a:tr>
              <a:tr h="210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2715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Хабаровск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5793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974507"/>
                  </a:ext>
                </a:extLst>
              </a:tr>
              <a:tr h="293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район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1929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район‎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7695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 район‎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81073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район‎ 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0827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84035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7028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915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1559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3245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0559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481802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6B914BF-710F-41B5-B72D-B16C260BC5C2}"/>
              </a:ext>
            </a:extLst>
          </p:cNvPr>
          <p:cNvSpPr/>
          <p:nvPr/>
        </p:nvSpPr>
        <p:spPr>
          <a:xfrm>
            <a:off x="7191375" y="2188569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5FDDEC9-7DDD-4C2D-8CAE-D02C174DA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713881" y="2097835"/>
            <a:ext cx="440575" cy="448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AF94BA-D150-4126-8599-CA0A37E4F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842" y="3746102"/>
            <a:ext cx="1748903" cy="16970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5C5757-0E9C-4303-9149-5639B340C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9120" y="5196997"/>
            <a:ext cx="3518611" cy="14859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53B63AD-F3C8-4D7D-9538-9576BA543E67}"/>
              </a:ext>
            </a:extLst>
          </p:cNvPr>
          <p:cNvSpPr/>
          <p:nvPr/>
        </p:nvSpPr>
        <p:spPr>
          <a:xfrm>
            <a:off x="9080745" y="4225312"/>
            <a:ext cx="2828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Приуроченные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годовщине </a:t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воссоединения с Крымом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4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55" y="175103"/>
            <a:ext cx="10515600" cy="655634"/>
          </a:xfrm>
        </p:spPr>
        <p:txBody>
          <a:bodyPr>
            <a:normAutofit/>
          </a:bodyPr>
          <a:lstStyle/>
          <a:p>
            <a:r>
              <a:rPr lang="ru-RU" sz="3600" b="1" dirty="0"/>
              <a:t>Марафон лекций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DCBF4BD-67C5-4C2C-A491-B909961B2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21404"/>
              </p:ext>
            </p:extLst>
          </p:nvPr>
        </p:nvGraphicFramePr>
        <p:xfrm>
          <a:off x="523875" y="1127917"/>
          <a:ext cx="5848350" cy="555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val="258265617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83941247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160850928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86248221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в месяц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167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2434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58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684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36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586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579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799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Лазо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662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1228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61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5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780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5860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446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049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59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район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630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Комсомольск-на-Амуре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155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Хабаровск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715974"/>
                  </a:ext>
                </a:extLst>
              </a:tr>
            </a:tbl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A6C46F98-BE2F-4895-937A-25A458591C7A}"/>
              </a:ext>
            </a:extLst>
          </p:cNvPr>
          <p:cNvSpPr txBox="1">
            <a:spLocks/>
          </p:cNvSpPr>
          <p:nvPr/>
        </p:nvSpPr>
        <p:spPr>
          <a:xfrm>
            <a:off x="7455432" y="732116"/>
            <a:ext cx="5040107" cy="328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Целевой показатель: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мероприятия от 30% школ муниципалитета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74851B-0B99-45D8-A05D-CEE10D3C7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191" t="14590" r="59968" b="19956"/>
          <a:stretch/>
        </p:blipFill>
        <p:spPr>
          <a:xfrm>
            <a:off x="6962775" y="777652"/>
            <a:ext cx="440575" cy="44888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EFE018-BE1E-4DE1-A421-68B0B7F14100}"/>
              </a:ext>
            </a:extLst>
          </p:cNvPr>
          <p:cNvSpPr/>
          <p:nvPr/>
        </p:nvSpPr>
        <p:spPr>
          <a:xfrm>
            <a:off x="6962775" y="2663861"/>
            <a:ext cx="4896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0000"/>
                </a:solidFill>
                <a:latin typeface="Roboto"/>
              </a:rPr>
              <a:t>Материалы для лекций 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000000"/>
                </a:solidFill>
                <a:latin typeface="Roboto"/>
              </a:rPr>
              <a:t>к праздничным и памятным датам:</a:t>
            </a:r>
          </a:p>
          <a:p>
            <a:pPr algn="r"/>
            <a:r>
              <a:rPr lang="en-US" u="sng" dirty="0">
                <a:hlinkClick r:id="rId3" tooltip="https://disk.yandex.ru/d/_rG7PNW0sQ2srw"/>
              </a:rPr>
              <a:t>https://disk.yandex.ru/d/_rG7PNW0sQ2srw</a:t>
            </a:r>
            <a:r>
              <a:rPr lang="ru-RU" u="sng" dirty="0"/>
              <a:t> 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051196-286C-4FD3-891D-DBA02B104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0191" t="14590" r="59968" b="19956"/>
          <a:stretch/>
        </p:blipFill>
        <p:spPr>
          <a:xfrm>
            <a:off x="7485281" y="2547249"/>
            <a:ext cx="440575" cy="4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3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65792C-1C1A-4BBC-9464-3524DC60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78" y="1394208"/>
            <a:ext cx="7953144" cy="51589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2150" y="160020"/>
            <a:ext cx="10515600" cy="711200"/>
          </a:xfrm>
        </p:spPr>
        <p:txBody>
          <a:bodyPr>
            <a:normAutofit/>
          </a:bodyPr>
          <a:lstStyle/>
          <a:p>
            <a:r>
              <a:rPr lang="ru-RU" sz="3600" b="1" dirty="0"/>
              <a:t>Инструкция для организации лекций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0998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303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Всероссийский чемпионат по игре «Что? Где? Когда?»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199" y="1371600"/>
            <a:ext cx="11210925" cy="535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Методические материалы: </a:t>
            </a:r>
            <a:r>
              <a:rPr lang="en-US" dirty="0">
                <a:hlinkClick r:id="rId3"/>
              </a:rPr>
              <a:t>https://disk.yandex.ru/d/9OvuTR4Jdb8XRQ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80942"/>
              </p:ext>
            </p:extLst>
          </p:nvPr>
        </p:nvGraphicFramePr>
        <p:xfrm>
          <a:off x="171796" y="1906825"/>
          <a:ext cx="5705129" cy="1995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010">
                  <a:extLst>
                    <a:ext uri="{9D8B030D-6E8A-4147-A177-3AD203B41FA5}">
                      <a16:colId xmlns:a16="http://schemas.microsoft.com/office/drawing/2014/main" val="1992523891"/>
                    </a:ext>
                  </a:extLst>
                </a:gridCol>
                <a:gridCol w="2555919">
                  <a:extLst>
                    <a:ext uri="{9D8B030D-6E8A-4147-A177-3AD203B41FA5}">
                      <a16:colId xmlns:a16="http://schemas.microsoft.com/office/drawing/2014/main" val="387181909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84844476"/>
                    </a:ext>
                  </a:extLst>
                </a:gridCol>
              </a:tblGrid>
              <a:tr h="570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площадок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50126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  <a:endParaRPr lang="ru-RU" sz="18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833252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85731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  <a:endParaRPr lang="ru-RU" sz="1800" b="0" i="0" u="none" strike="noStrike" dirty="0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738724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  <a:endParaRPr lang="ru-RU" sz="18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401033"/>
                  </a:ext>
                </a:extLst>
              </a:tr>
              <a:tr h="2850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  <a:endParaRPr lang="ru-RU" sz="1800" b="0" i="0" u="none" strike="noStrike"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761649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7922E9-FA6D-4D5F-9B9E-AB11C5F40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262" y="4239618"/>
            <a:ext cx="997663" cy="99766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91D467-46D5-47FA-A8F8-16FB65113B48}"/>
              </a:ext>
            </a:extLst>
          </p:cNvPr>
          <p:cNvSpPr/>
          <p:nvPr/>
        </p:nvSpPr>
        <p:spPr>
          <a:xfrm>
            <a:off x="-495300" y="52468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1 марта состоялась консультация по участию </a:t>
            </a:r>
            <a:br>
              <a:rPr lang="ru-RU" b="1" dirty="0"/>
            </a:br>
            <a:r>
              <a:rPr lang="ru-RU" b="1" dirty="0"/>
              <a:t>в Чемпионате в формате ВКС. </a:t>
            </a:r>
            <a:br>
              <a:rPr lang="ru-RU" b="1" dirty="0"/>
            </a:br>
            <a:r>
              <a:rPr lang="ru-RU" b="1" dirty="0"/>
              <a:t>Приглашались ВСЕ!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90BAEE7-3BB7-4A39-9BD4-7230F327D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83761"/>
              </p:ext>
            </p:extLst>
          </p:nvPr>
        </p:nvGraphicFramePr>
        <p:xfrm>
          <a:off x="6505230" y="1906825"/>
          <a:ext cx="4962525" cy="479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7575">
                  <a:extLst>
                    <a:ext uri="{9D8B030D-6E8A-4147-A177-3AD203B41FA5}">
                      <a16:colId xmlns:a16="http://schemas.microsoft.com/office/drawing/2014/main" val="3573285992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197442123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96401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Комсомольский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21427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 Комсомольск-на-Амуре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22948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 Хабаровск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996958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Лазо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41545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28299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Верхнебуреинский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23392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37874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Советско-Гаванский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499065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Амурский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0170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Вяземский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0481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муниципальный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85012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Ванинский муниципальный район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83123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Тугуро-Чумиканский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03179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имени Полины Осипенко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362047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Аяно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-Майский район‎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728956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Бикинский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район‎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334544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Нанайский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81400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36412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Ульчский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64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26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970" y="14679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Развитие тематических стендов «Знаний» </a:t>
            </a:r>
            <a:br>
              <a:rPr lang="ru-RU" sz="4000" dirty="0"/>
            </a:br>
            <a:r>
              <a:rPr lang="ru-RU" sz="4000" dirty="0"/>
              <a:t>в школах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1" y="1962150"/>
            <a:ext cx="6934200" cy="4175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Материалы для стендов представлены по ссылке: </a:t>
            </a:r>
            <a:br>
              <a:rPr lang="ru-RU" dirty="0"/>
            </a:br>
            <a:r>
              <a:rPr lang="ru-RU" dirty="0">
                <a:hlinkClick r:id="rId3"/>
              </a:rPr>
              <a:t>https://disk.yandex.ru/d/yH_lIKMul8mO1A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Информацию о размещённых стендах или статусе их подготовки необходимо разместить в форме: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https://forms.yandex.ru/u/65a7560284227c239bef37b7/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64F88-9F50-4ADD-AF25-89B09393F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80" y="160020"/>
            <a:ext cx="1476375" cy="68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451" y="2447887"/>
            <a:ext cx="4549538" cy="25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0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1002</Words>
  <Application>Microsoft Office PowerPoint</Application>
  <PresentationFormat>Широкоэкранный</PresentationFormat>
  <Paragraphs>375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Тема Office</vt:lpstr>
      <vt:lpstr>Реализация проектов  Российского общества "Знание"   в I квартале 2024 года  14 марта 2024 г.</vt:lpstr>
      <vt:lpstr>Основные направления работы в 1 квартале 2024 года</vt:lpstr>
      <vt:lpstr>Презентация PowerPoint</vt:lpstr>
      <vt:lpstr>Марафон лекций</vt:lpstr>
      <vt:lpstr>Марафон лекций - план</vt:lpstr>
      <vt:lpstr>Марафон лекций</vt:lpstr>
      <vt:lpstr>Инструкция для организации лекций</vt:lpstr>
      <vt:lpstr>Всероссийский чемпионат по игре «Что? Где? Когда?»</vt:lpstr>
      <vt:lpstr>Развитие тематических стендов «Знаний»  в школах</vt:lpstr>
      <vt:lpstr>В протокол поручений:</vt:lpstr>
      <vt:lpstr>Региональный семинар для муниципальных координаторов</vt:lpstr>
      <vt:lpstr>Приглашаем Вас к членству  в Хабаровском региональном отделении  Российского общества «Знание»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проектов в I квартале 2024 года  7 февраля 2024 г.</dc:title>
  <dc:creator>Володькин Евгений Геннадьевич</dc:creator>
  <cp:lastModifiedBy>Командиров Сергей Юрьевич</cp:lastModifiedBy>
  <cp:revision>40</cp:revision>
  <dcterms:created xsi:type="dcterms:W3CDTF">2024-02-07T04:42:00Z</dcterms:created>
  <dcterms:modified xsi:type="dcterms:W3CDTF">2024-07-02T02:15:35Z</dcterms:modified>
</cp:coreProperties>
</file>