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9" r:id="rId2"/>
    <p:sldId id="272" r:id="rId3"/>
    <p:sldId id="274" r:id="rId4"/>
    <p:sldId id="276" r:id="rId5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032B"/>
    <a:srgbClr val="437EC9"/>
    <a:srgbClr val="B60C1E"/>
    <a:srgbClr val="CF7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91027" autoAdjust="0"/>
  </p:normalViewPr>
  <p:slideViewPr>
    <p:cSldViewPr snapToGrid="0">
      <p:cViewPr varScale="1">
        <p:scale>
          <a:sx n="106" d="100"/>
          <a:sy n="106" d="100"/>
        </p:scale>
        <p:origin x="61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15C3B6-E9EA-4E08-A6BF-C29EF46DDC9D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6C3F9D-AB87-49DD-AFA1-27105DD7195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0233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12617-5596-4326-B6F0-EBB7E4A27DE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6900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A012617-5596-4326-B6F0-EBB7E4A27DE7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0329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BB1E868-616B-F047-D9D7-61074ECC51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19BF3254-B65C-2128-7FFB-0E8E5C4961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950D65D-A3C2-69A1-7645-9BEDA21F7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C38BBAD-8968-B93A-A529-A9BF2D86DD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7DDF3266-18E1-DF4B-9219-405D99020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8673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8434A33-7785-D9B9-E162-DDAA6F44A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7A997E87-2521-FD0B-C779-7842B1A97B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C1CA7904-87C9-A773-FF34-1EAC9DF88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BE44AA0E-0B2B-B831-13D8-D0594F998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BE98F484-1BD8-D4E9-A919-C817FDDD6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35301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1BE29470-F93B-9CDE-8706-F6FFD4405B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A3CFBB9E-5BE0-BC33-D685-8502A34317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07F3331C-DD90-3206-B6BB-687637C81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C3CCA71E-0DF9-FAEB-212D-43EB02FD4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1A9918FB-EED8-579C-9C2E-FB118AE4F1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718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B2F11591-2F38-53C6-2DF2-B8F545427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8177791-E454-C1C7-91F5-98F2F00AB4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D5DECC3-B875-82CF-1544-1380FC7B5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ECEC7A81-1FF5-9CD0-8B59-5BF133C21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4C77FF5-CD00-A6BF-CA12-303697F5C6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3790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DA16ACE-C1BD-0218-4673-25648905B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AFFBEEB1-8EBA-1C4E-8E46-645DADCE89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A940A760-9D70-8742-895D-77B7B214E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4FCAC49-44A0-1699-F114-441B0B661B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65B52411-0CF7-E86C-8BBC-CA890A6412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224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879F65C-62B6-2FDD-068B-BCE1E37C0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12DA9400-A8E7-868E-A4E7-9ED8E3C1CE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8DA56EFA-3972-A04F-D606-E658771D7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221B8004-2C54-4044-93CD-4D19EF1DA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4C8D65AC-C92E-55B0-5AFB-3343AA4B33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E238F973-CF8C-463C-5BED-BA2D79C45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22473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19478D8B-23F1-8568-CFA2-AC1042524D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0BCAF802-D4D3-EF5C-2533-7AE95E2D38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25B38681-EFA0-C73A-3398-CCF5A86EC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680AC44B-512A-3335-5A0D-9049E2E5EA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E4970674-A545-D2C8-FC2C-3922281F13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C2B82E8F-EC3E-18D7-8953-260A45E8C5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4C217CD9-7600-8949-0790-9DBE932E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B347DAF7-6598-3A7B-2982-7D52FC822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599821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039AD99-0B0D-DC47-1687-D69A5077C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A0C81DE2-4111-C510-B6B7-37757E0B5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312286A9-3365-A417-7D3E-9B6B71CB8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8B025872-5E47-1D65-D5FE-4370C198F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348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5A7EF1E7-B9EE-C0F5-2081-E0A38C304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B7EF08E2-6843-3ACD-8A62-E1FD71638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99035298-A18C-9BC2-5BEA-154441A2F9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19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3C909AFF-F74F-806E-1E4C-51C179A087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CD1E4FD-B040-F220-BCF7-17B35CB57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147C3242-B3DD-CC3A-6239-63778B94B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D0DD8BC8-9512-6A45-F610-5B68247C8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9B4F0027-6B9A-6097-FCF1-EFFAB83F2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03D3BE96-D4BC-3348-E4BC-78B31DE9BF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933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6224B4D-B962-A5B3-8A3A-C69C582D5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DF71EA84-6D4B-C291-8FCE-750C933A21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2C13079-99C5-820F-7B7F-085BBFA98B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B847C4E4-100F-8A83-CD23-B88373B3E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83FAFE97-FD28-8781-052D-ED5B5FCF2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57C3F307-80D5-9D7B-AF72-A445C35D5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9736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4ADFD96-C63F-1AD5-AEA3-C4C48A1DD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50535ED-6B4B-A1D1-0F5D-379D13D6C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485C4050-4D31-F110-7327-9159E6D7F2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E83E4D-3856-48AC-BF93-40E0E7228416}" type="datetimeFigureOut">
              <a:rPr lang="ru-RU" smtClean="0"/>
              <a:t>21.06.2024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C1C9705-9656-8E2F-E9AB-F293F33AFB8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558FAFAA-B6C9-4FCC-6367-38579DA0D2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45F17-4BF4-4327-93DE-07F15EC41DA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9086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video-215962627_456239641" TargetMode="External"/><Relationship Id="rId2" Type="http://schemas.openxmlformats.org/officeDocument/2006/relationships/hyperlink" Target="https://vk.com/video-215962627_456239642" TargetMode="Externa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inobrnauki.gov.ru/action/targeted_training/" TargetMode="External"/><Relationship Id="rId2" Type="http://schemas.openxmlformats.org/officeDocument/2006/relationships/hyperlink" Target="https://vk.com/video-72147680_456239365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de.firpo.ru/o/mp/CO/?ysclid=lx94lm33bt764493497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5AFFC3E9-A0C1-AA24-C04D-F129144FA369}"/>
              </a:ext>
            </a:extLst>
          </p:cNvPr>
          <p:cNvSpPr/>
          <p:nvPr/>
        </p:nvSpPr>
        <p:spPr>
          <a:xfrm>
            <a:off x="651712" y="1474586"/>
            <a:ext cx="1801735" cy="60086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  <a:latin typeface="Montserrat" panose="00000500000000000000" pitchFamily="2" charset="-52"/>
            </a:endParaRPr>
          </a:p>
          <a:p>
            <a:endParaRPr lang="ru-RU" sz="1200" b="1" dirty="0">
              <a:solidFill>
                <a:schemeClr val="tx1"/>
              </a:solidFill>
            </a:endParaRPr>
          </a:p>
          <a:p>
            <a:endParaRPr lang="ru-RU" sz="1100" b="1" dirty="0">
              <a:solidFill>
                <a:schemeClr val="tx1"/>
              </a:solidFill>
            </a:endParaRPr>
          </a:p>
          <a:p>
            <a:endParaRPr lang="ru-RU" sz="1100" b="1" dirty="0">
              <a:solidFill>
                <a:schemeClr val="tx1"/>
              </a:solidFill>
            </a:endParaRPr>
          </a:p>
          <a:p>
            <a:pPr algn="ctr"/>
            <a:r>
              <a:rPr lang="ru-RU" sz="1100" b="1" dirty="0">
                <a:solidFill>
                  <a:schemeClr val="tx1"/>
                </a:solidFill>
              </a:rPr>
              <a:t>11 ИЮНЯ - 3 ИЮЛЯ</a:t>
            </a:r>
          </a:p>
          <a:p>
            <a:endParaRPr lang="ru-RU" sz="1100" b="1" dirty="0">
              <a:solidFill>
                <a:schemeClr val="tx1"/>
              </a:solidFill>
            </a:endParaRPr>
          </a:p>
          <a:p>
            <a:endParaRPr lang="ru-RU" sz="1100" b="1" dirty="0">
              <a:solidFill>
                <a:schemeClr val="tx1"/>
              </a:solidFill>
            </a:endParaRPr>
          </a:p>
          <a:p>
            <a:endParaRPr lang="ru-RU" sz="1200" b="1" dirty="0">
              <a:solidFill>
                <a:schemeClr val="tx1"/>
              </a:solidFill>
            </a:endParaRPr>
          </a:p>
          <a:p>
            <a:pPr algn="ctr"/>
            <a:endParaRPr lang="ru-RU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4EF2F218-CA19-44A4-953B-13957A258B38}"/>
              </a:ext>
            </a:extLst>
          </p:cNvPr>
          <p:cNvSpPr txBox="1"/>
          <p:nvPr/>
        </p:nvSpPr>
        <p:spPr>
          <a:xfrm>
            <a:off x="262827" y="231704"/>
            <a:ext cx="1154108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ru-RU"/>
            </a:defPPr>
            <a:lvl1pPr>
              <a:defRPr sz="2000">
                <a:latin typeface="Montserrat" panose="00000500000000000000" pitchFamily="2" charset="-5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800" b="1" noProof="0" dirty="0" smtClean="0">
                <a:solidFill>
                  <a:prstClr val="black"/>
                </a:solidFill>
                <a:latin typeface="+mn-lt"/>
              </a:rPr>
              <a:t>П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ОДГОТОВКА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</a:rPr>
              <a:t>ПЕДАГОГОВ К ВВЕДЕНИЮ УЧЕБНОГО ПРЕДМЕТА </a:t>
            </a:r>
            <a:r>
              <a:rPr lang="ru-RU" sz="1800" b="1" dirty="0">
                <a:solidFill>
                  <a:prstClr val="black"/>
                </a:solidFill>
                <a:latin typeface="+mn-lt"/>
              </a:rPr>
              <a:t>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</a:rPr>
              <a:t>«ОСНОВЫ БЕЗОПАСНОСТИ И ЗАЩИТЫ РОДИНЫ» 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2493644" y="1476211"/>
            <a:ext cx="2461721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ДИСТАНЦИОННЫЙ МОДУЛЬ </a:t>
            </a:r>
          </a:p>
          <a:p>
            <a:pPr>
              <a:spcBef>
                <a:spcPts val="600"/>
              </a:spcBef>
            </a:pPr>
            <a:r>
              <a:rPr lang="ru-RU" sz="1000" b="1" dirty="0"/>
              <a:t>Объем</a:t>
            </a:r>
            <a:r>
              <a:rPr lang="ru-RU" sz="1000" dirty="0"/>
              <a:t>: </a:t>
            </a:r>
            <a:r>
              <a:rPr lang="ru-RU" sz="1000" b="1" dirty="0">
                <a:solidFill>
                  <a:srgbClr val="002060"/>
                </a:solidFill>
              </a:rPr>
              <a:t>24</a:t>
            </a:r>
            <a:r>
              <a:rPr lang="ru-RU" sz="1000" dirty="0">
                <a:solidFill>
                  <a:srgbClr val="002060"/>
                </a:solidFill>
              </a:rPr>
              <a:t> </a:t>
            </a:r>
            <a:r>
              <a:rPr lang="ru-RU" sz="1000" b="1" dirty="0">
                <a:solidFill>
                  <a:srgbClr val="002060"/>
                </a:solidFill>
              </a:rPr>
              <a:t>часа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522CCF67-B820-4331-888A-12E753BDF913}"/>
              </a:ext>
            </a:extLst>
          </p:cNvPr>
          <p:cNvSpPr/>
          <p:nvPr/>
        </p:nvSpPr>
        <p:spPr>
          <a:xfrm>
            <a:off x="319306" y="1523684"/>
            <a:ext cx="3561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1</a:t>
            </a:r>
            <a:endParaRPr lang="ru-RU" sz="24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B87E9F18-AF0E-4315-8DAF-D46FB0C975AA}"/>
              </a:ext>
            </a:extLst>
          </p:cNvPr>
          <p:cNvSpPr/>
          <p:nvPr/>
        </p:nvSpPr>
        <p:spPr>
          <a:xfrm>
            <a:off x="374208" y="3168827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Arial" panose="020B0604020202020204" pitchFamily="34" charset="0"/>
              </a:rPr>
              <a:t>2</a:t>
            </a:r>
            <a:endParaRPr lang="ru-RU" sz="2400" b="1" dirty="0"/>
          </a:p>
        </p:txBody>
      </p:sp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B0107FC-2C21-475F-B692-3A95C8D07E7B}" type="slidenum">
              <a:rPr lang="ru-RU" smtClean="0"/>
              <a:t>1</a:t>
            </a:fld>
            <a:endParaRPr lang="ru-RU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xmlns="" id="{E4EEC67E-6E2B-D4AF-9300-DDB53AD1EB69}"/>
              </a:ext>
            </a:extLst>
          </p:cNvPr>
          <p:cNvCxnSpPr>
            <a:cxnSpLocks/>
          </p:cNvCxnSpPr>
          <p:nvPr/>
        </p:nvCxnSpPr>
        <p:spPr>
          <a:xfrm flipH="1">
            <a:off x="364442" y="776261"/>
            <a:ext cx="1134495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5071142" y="1539503"/>
            <a:ext cx="338866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400" dirty="0"/>
              <a:t>Государственный университет просвещения</a:t>
            </a:r>
            <a:endParaRPr lang="ru-RU" sz="1400" dirty="0">
              <a:solidFill>
                <a:srgbClr val="2F498E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407941" y="864060"/>
            <a:ext cx="350049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/>
              <a:t>48 </a:t>
            </a:r>
            <a:r>
              <a:rPr lang="ru-RU" sz="1400" b="1" dirty="0"/>
              <a:t>часов = </a:t>
            </a:r>
            <a:r>
              <a:rPr lang="ru-RU" sz="2400" b="1" dirty="0"/>
              <a:t>24</a:t>
            </a:r>
            <a:r>
              <a:rPr lang="ru-RU" sz="1400" b="1" dirty="0"/>
              <a:t> теория + </a:t>
            </a:r>
            <a:r>
              <a:rPr lang="ru-RU" sz="2400" b="1" dirty="0"/>
              <a:t>24</a:t>
            </a:r>
            <a:r>
              <a:rPr lang="ru-RU" sz="1400" b="1" dirty="0"/>
              <a:t> практика</a:t>
            </a:r>
            <a:endParaRPr lang="en-US" sz="1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364441" y="856366"/>
            <a:ext cx="7614910" cy="4770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dirty="0">
                <a:solidFill>
                  <a:prstClr val="black"/>
                </a:solidFill>
              </a:rPr>
              <a:t>Программа  повышения квалификации </a:t>
            </a:r>
          </a:p>
          <a:p>
            <a:pPr lvl="0"/>
            <a:r>
              <a:rPr lang="ru-RU" sz="1400" b="1" dirty="0">
                <a:solidFill>
                  <a:prstClr val="black"/>
                </a:solidFill>
              </a:rPr>
              <a:t>Особенности преподавания  учебного </a:t>
            </a:r>
            <a:r>
              <a:rPr lang="ru-RU" sz="1400" b="1" dirty="0" smtClean="0">
                <a:solidFill>
                  <a:prstClr val="black"/>
                </a:solidFill>
              </a:rPr>
              <a:t>предмета</a:t>
            </a:r>
            <a:r>
              <a:rPr lang="en-US" sz="1400" b="1" dirty="0" smtClean="0">
                <a:solidFill>
                  <a:prstClr val="black"/>
                </a:solidFill>
              </a:rPr>
              <a:t> </a:t>
            </a:r>
            <a:r>
              <a:rPr lang="ru-RU" sz="1400" b="1" dirty="0" smtClean="0">
                <a:solidFill>
                  <a:prstClr val="black"/>
                </a:solidFill>
              </a:rPr>
              <a:t>«Основы </a:t>
            </a:r>
            <a:r>
              <a:rPr lang="ru-RU" sz="1400" b="1" dirty="0">
                <a:solidFill>
                  <a:prstClr val="black"/>
                </a:solidFill>
              </a:rPr>
              <a:t>безопасности и защиты Родины»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364441" y="1333420"/>
            <a:ext cx="11388405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Прямоугольник 32"/>
          <p:cNvSpPr/>
          <p:nvPr/>
        </p:nvSpPr>
        <p:spPr>
          <a:xfrm>
            <a:off x="958646" y="3099048"/>
            <a:ext cx="3784808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/>
              <a:t>ОЧНЫЙ  </a:t>
            </a:r>
            <a:r>
              <a:rPr lang="ru-RU" sz="1400" b="1" dirty="0" smtClean="0"/>
              <a:t>МОДУЛЬ (практическая часть) </a:t>
            </a:r>
            <a:endParaRPr lang="ru-RU" sz="1400" b="1" dirty="0"/>
          </a:p>
          <a:p>
            <a:pPr>
              <a:spcBef>
                <a:spcPts val="600"/>
              </a:spcBef>
            </a:pPr>
            <a:r>
              <a:rPr lang="ru-RU" sz="1000" b="1" dirty="0"/>
              <a:t>Объем</a:t>
            </a:r>
            <a:r>
              <a:rPr lang="ru-RU" sz="1000" dirty="0"/>
              <a:t>: </a:t>
            </a:r>
            <a:r>
              <a:rPr lang="ru-RU" sz="1000" b="1" dirty="0">
                <a:solidFill>
                  <a:srgbClr val="002060"/>
                </a:solidFill>
              </a:rPr>
              <a:t>24</a:t>
            </a:r>
            <a:r>
              <a:rPr lang="ru-RU" sz="1000" dirty="0">
                <a:solidFill>
                  <a:srgbClr val="002060"/>
                </a:solidFill>
              </a:rPr>
              <a:t> </a:t>
            </a:r>
            <a:r>
              <a:rPr lang="ru-RU" sz="1000" b="1" dirty="0">
                <a:solidFill>
                  <a:srgbClr val="002060"/>
                </a:solidFill>
              </a:rPr>
              <a:t>часа</a:t>
            </a: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4947671" y="1622281"/>
            <a:ext cx="7694" cy="5943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4981455" y="3099047"/>
            <a:ext cx="2654565" cy="5386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dirty="0" smtClean="0"/>
              <a:t>Центр </a:t>
            </a:r>
            <a:r>
              <a:rPr lang="ru-RU" sz="1200" dirty="0"/>
              <a:t>«ВОИН</a:t>
            </a:r>
            <a:r>
              <a:rPr lang="ru-RU" sz="1200" dirty="0" smtClean="0"/>
              <a:t>» </a:t>
            </a:r>
            <a:endParaRPr lang="ru-RU" sz="1200" dirty="0"/>
          </a:p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dirty="0" smtClean="0"/>
              <a:t>ФГБОУ ВО «</a:t>
            </a:r>
            <a:r>
              <a:rPr lang="ru-RU" sz="1200" dirty="0" err="1" smtClean="0"/>
              <a:t>АмГПГУ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37" name="TextBox 36"/>
          <p:cNvSpPr txBox="1"/>
          <p:nvPr/>
        </p:nvSpPr>
        <p:spPr>
          <a:xfrm>
            <a:off x="8372306" y="1561869"/>
            <a:ext cx="24389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dirty="0"/>
              <a:t>Преподаватели университета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8551745" y="3738129"/>
            <a:ext cx="3093587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sz="1200" dirty="0"/>
              <a:t>Инструкторы  Центра   «ВОИН</a:t>
            </a:r>
            <a:r>
              <a:rPr lang="ru-RU" sz="1200" dirty="0" smtClean="0"/>
              <a:t>»</a:t>
            </a:r>
            <a:endParaRPr lang="ru-RU" sz="12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8165133" y="3225024"/>
            <a:ext cx="364863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1200" b="1" dirty="0"/>
              <a:t>СОДЕРЖАНИЕ  ПРАКТИЧЕСКОГО МОДУЛЯ  (24 часа)</a:t>
            </a:r>
            <a:endParaRPr lang="ru-RU" sz="1200" dirty="0">
              <a:latin typeface="Montserrat" panose="00000500000000000000" pitchFamily="2" charset="-52"/>
            </a:endParaRPr>
          </a:p>
        </p:txBody>
      </p:sp>
      <p:graphicFrame>
        <p:nvGraphicFramePr>
          <p:cNvPr id="42" name="Таблица 41">
            <a:extLst>
              <a:ext uri="{FF2B5EF4-FFF2-40B4-BE49-F238E27FC236}">
                <a16:creationId xmlns:a16="http://schemas.microsoft.com/office/drawing/2014/main" xmlns="" id="{C2D9C3FE-4877-321C-BF37-BDE9A8D556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7456668"/>
              </p:ext>
            </p:extLst>
          </p:nvPr>
        </p:nvGraphicFramePr>
        <p:xfrm>
          <a:off x="7989704" y="4209158"/>
          <a:ext cx="3999495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495">
                  <a:extLst>
                    <a:ext uri="{9D8B030D-6E8A-4147-A177-3AD203B41FA5}">
                      <a16:colId xmlns:a16="http://schemas.microsoft.com/office/drawing/2014/main" xmlns="" val="2153775793"/>
                    </a:ext>
                  </a:extLst>
                </a:gridCol>
              </a:tblGrid>
              <a:tr h="27425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Тактическая подготовка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428429778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Огневая подготовка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028535679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Радиационная, химическая и биологическая защита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715469743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Военно-медицинская подготовка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53947714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Основа информационной безопасности и связи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132290834"/>
                  </a:ext>
                </a:extLst>
              </a:tr>
              <a:tr h="274252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prstClr val="black"/>
                          </a:solidFill>
                          <a:latin typeface="+mn-lt"/>
                          <a:ea typeface="+mn-ea"/>
                          <a:cs typeface="+mn-cs"/>
                        </a:rPr>
                        <a:t>Основы БПЛА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4417709"/>
                  </a:ext>
                </a:extLst>
              </a:tr>
              <a:tr h="457087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Char char="‣"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Военно-спортивные сборы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bg1">
                            <a:lumMod val="50000"/>
                          </a:schemeClr>
                        </a:buClr>
                        <a:buSzPct val="130000"/>
                        <a:buFont typeface="Tahoma" panose="020B0604030504040204" pitchFamily="34" charset="0"/>
                        <a:buNone/>
                        <a:tabLst/>
                        <a:defRPr/>
                      </a:pPr>
                      <a:r>
                        <a:rPr lang="ru-RU" sz="1200" b="0" kern="1200" dirty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          (методика организации и проведения военно-спортивных игр)</a:t>
                      </a: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99770685"/>
                  </a:ext>
                </a:extLst>
              </a:tr>
            </a:tbl>
          </a:graphicData>
        </a:graphic>
      </p:graphicFrame>
      <p:cxnSp>
        <p:nvCxnSpPr>
          <p:cNvPr id="44" name="Прямая соединительная линия 43"/>
          <p:cNvCxnSpPr/>
          <p:nvPr/>
        </p:nvCxnSpPr>
        <p:spPr>
          <a:xfrm>
            <a:off x="7979351" y="3616465"/>
            <a:ext cx="0" cy="277581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3037276" y="3971351"/>
            <a:ext cx="168992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/>
              <a:t>База Центра «</a:t>
            </a:r>
            <a:r>
              <a:rPr lang="ru-RU" dirty="0" smtClean="0"/>
              <a:t>ВОИН»       </a:t>
            </a:r>
            <a:r>
              <a:rPr lang="ru-RU" sz="1200" i="1" dirty="0" smtClean="0"/>
              <a:t>(</a:t>
            </a:r>
            <a:r>
              <a:rPr lang="ru-RU" sz="1200" i="1" dirty="0" err="1" smtClean="0"/>
              <a:t>г.Хабаровск</a:t>
            </a:r>
            <a:r>
              <a:rPr lang="ru-RU" sz="1200" i="1" dirty="0" smtClean="0"/>
              <a:t>, ул</a:t>
            </a:r>
            <a:r>
              <a:rPr lang="ru-RU" sz="1200" i="1" dirty="0"/>
              <a:t>. Локомотивная, </a:t>
            </a:r>
            <a:r>
              <a:rPr lang="ru-RU" sz="1200" i="1" dirty="0" smtClean="0"/>
              <a:t>д</a:t>
            </a:r>
            <a:r>
              <a:rPr lang="ru-RU" sz="1200" i="1" dirty="0"/>
              <a:t>. </a:t>
            </a:r>
            <a:r>
              <a:rPr lang="ru-RU" sz="1200" i="1" dirty="0" smtClean="0"/>
              <a:t>12А)</a:t>
            </a:r>
          </a:p>
        </p:txBody>
      </p:sp>
      <p:cxnSp>
        <p:nvCxnSpPr>
          <p:cNvPr id="52" name="Прямая соединительная линия 51"/>
          <p:cNvCxnSpPr>
            <a:cxnSpLocks/>
          </p:cNvCxnSpPr>
          <p:nvPr/>
        </p:nvCxnSpPr>
        <p:spPr>
          <a:xfrm flipH="1">
            <a:off x="364441" y="2926162"/>
            <a:ext cx="7240911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 стрелкой 62"/>
          <p:cNvCxnSpPr/>
          <p:nvPr/>
        </p:nvCxnSpPr>
        <p:spPr>
          <a:xfrm>
            <a:off x="4223501" y="3342401"/>
            <a:ext cx="519953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72007" y="3612132"/>
            <a:ext cx="75480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C00000"/>
                </a:solidFill>
              </a:rPr>
              <a:t>3-х </a:t>
            </a:r>
            <a:r>
              <a:rPr lang="ru-RU" sz="1600" b="1" dirty="0" err="1">
                <a:solidFill>
                  <a:srgbClr val="C00000"/>
                </a:solidFill>
              </a:rPr>
              <a:t>дневный</a:t>
            </a:r>
            <a:r>
              <a:rPr lang="ru-RU" sz="1600" b="1" dirty="0">
                <a:solidFill>
                  <a:srgbClr val="C00000"/>
                </a:solidFill>
              </a:rPr>
              <a:t> интенсивный  курс  с дневным </a:t>
            </a:r>
            <a:r>
              <a:rPr lang="ru-RU" sz="1600" b="1" dirty="0" smtClean="0">
                <a:solidFill>
                  <a:srgbClr val="C00000"/>
                </a:solidFill>
              </a:rPr>
              <a:t>пребыванием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5698D8C0-3BA9-256F-A5B7-FA46DEE3AB2A}"/>
              </a:ext>
            </a:extLst>
          </p:cNvPr>
          <p:cNvSpPr txBox="1"/>
          <p:nvPr/>
        </p:nvSpPr>
        <p:spPr>
          <a:xfrm>
            <a:off x="288023" y="2264954"/>
            <a:ext cx="1063824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ЗАДАЧА</a:t>
            </a:r>
            <a:r>
              <a:rPr lang="ru-RU" sz="1600" dirty="0" smtClean="0"/>
              <a:t>: обеспечить обучение на курсах всех учителей ОБЖ (100 %) </a:t>
            </a:r>
            <a:endParaRPr lang="ru-RU" sz="1600" dirty="0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>
            <a:off x="7989704" y="1596689"/>
            <a:ext cx="7694" cy="5943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534AC700-E701-5E8F-1EA0-467ADDCB3DE6}"/>
              </a:ext>
            </a:extLst>
          </p:cNvPr>
          <p:cNvSpPr txBox="1"/>
          <p:nvPr/>
        </p:nvSpPr>
        <p:spPr>
          <a:xfrm>
            <a:off x="184800" y="4015128"/>
            <a:ext cx="280016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 smtClean="0"/>
              <a:t>1 поток: с 26 по 28 августа</a:t>
            </a:r>
            <a:endParaRPr lang="ru-RU" sz="14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534AC700-E701-5E8F-1EA0-467ADDCB3DE6}"/>
              </a:ext>
            </a:extLst>
          </p:cNvPr>
          <p:cNvSpPr txBox="1"/>
          <p:nvPr/>
        </p:nvSpPr>
        <p:spPr>
          <a:xfrm>
            <a:off x="169152" y="4518095"/>
            <a:ext cx="2800165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2</a:t>
            </a:r>
            <a:r>
              <a:rPr lang="ru-RU" dirty="0" smtClean="0"/>
              <a:t> поток: с 29 по 31 августа</a:t>
            </a:r>
            <a:endParaRPr lang="ru-RU" sz="1400" dirty="0"/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4787741" y="4040602"/>
            <a:ext cx="319161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 smtClean="0">
                <a:solidFill>
                  <a:srgbClr val="C00000"/>
                </a:solidFill>
              </a:rPr>
              <a:t>250</a:t>
            </a:r>
            <a:r>
              <a:rPr lang="ru-RU" sz="1200" dirty="0" smtClean="0"/>
              <a:t> учителей</a:t>
            </a:r>
            <a:r>
              <a:rPr lang="ru-RU" sz="1200" dirty="0"/>
              <a:t>: </a:t>
            </a:r>
            <a:r>
              <a:rPr lang="ru-RU" sz="1200" dirty="0" err="1" smtClean="0"/>
              <a:t>Аяно</a:t>
            </a:r>
            <a:r>
              <a:rPr lang="ru-RU" sz="1200" dirty="0" smtClean="0"/>
              <a:t>-Майский, </a:t>
            </a:r>
            <a:r>
              <a:rPr lang="ru-RU" sz="1200" dirty="0" err="1"/>
              <a:t>Бикинский</a:t>
            </a:r>
            <a:r>
              <a:rPr lang="ru-RU" sz="1200" dirty="0" smtClean="0"/>
              <a:t>, </a:t>
            </a:r>
            <a:r>
              <a:rPr lang="ru-RU" sz="1200" dirty="0" err="1" smtClean="0"/>
              <a:t>Верхнебуреинский</a:t>
            </a:r>
            <a:r>
              <a:rPr lang="ru-RU" sz="1200" dirty="0" smtClean="0"/>
              <a:t>, Вяземский, им. Лазо,  Нанайский, Охотский, </a:t>
            </a:r>
            <a:r>
              <a:rPr lang="ru-RU" sz="1200" dirty="0" err="1" smtClean="0"/>
              <a:t>Тугуро-Чумиканский</a:t>
            </a:r>
            <a:r>
              <a:rPr lang="ru-RU" sz="1200" dirty="0" smtClean="0"/>
              <a:t>, Ульчский, Хабаровский районы, г. Хабаровск, СПО</a:t>
            </a:r>
            <a:endParaRPr lang="ru-RU" sz="1200" dirty="0"/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xmlns="" id="{534AC700-E701-5E8F-1EA0-467ADDCB3DE6}"/>
              </a:ext>
            </a:extLst>
          </p:cNvPr>
          <p:cNvSpPr txBox="1"/>
          <p:nvPr/>
        </p:nvSpPr>
        <p:spPr>
          <a:xfrm>
            <a:off x="152496" y="5254303"/>
            <a:ext cx="2800165" cy="64633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ru-RU" dirty="0"/>
              <a:t>3</a:t>
            </a:r>
            <a:r>
              <a:rPr lang="ru-RU" dirty="0" smtClean="0"/>
              <a:t> поток: планируется</a:t>
            </a:r>
          </a:p>
          <a:p>
            <a:r>
              <a:rPr lang="ru-RU" dirty="0" smtClean="0"/>
              <a:t> с 16 сентября</a:t>
            </a:r>
            <a:endParaRPr lang="ru-RU" sz="14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2951462" y="5223282"/>
            <a:ext cx="1734209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ru-RU" dirty="0" smtClean="0"/>
              <a:t>ФГБОУ ВО «</a:t>
            </a:r>
            <a:r>
              <a:rPr lang="ru-RU" dirty="0" err="1" smtClean="0"/>
              <a:t>АмГПГУ</a:t>
            </a:r>
            <a:r>
              <a:rPr lang="ru-RU" dirty="0" smtClean="0"/>
              <a:t>»    </a:t>
            </a:r>
            <a:r>
              <a:rPr lang="ru-RU" sz="1600" dirty="0" smtClean="0"/>
              <a:t>с участием инструкторов Центра «ВОИН»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DA50C653-0B42-8F5D-3308-5A6347FD94C7}"/>
              </a:ext>
            </a:extLst>
          </p:cNvPr>
          <p:cNvSpPr txBox="1"/>
          <p:nvPr/>
        </p:nvSpPr>
        <p:spPr>
          <a:xfrm>
            <a:off x="4782565" y="5162714"/>
            <a:ext cx="319161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ru-RU" sz="1200" b="1" dirty="0" smtClean="0">
                <a:solidFill>
                  <a:srgbClr val="C00000"/>
                </a:solidFill>
              </a:rPr>
              <a:t>130</a:t>
            </a:r>
            <a:r>
              <a:rPr lang="ru-RU" sz="1200" dirty="0" smtClean="0"/>
              <a:t> учителей</a:t>
            </a:r>
            <a:r>
              <a:rPr lang="ru-RU" sz="1200" dirty="0"/>
              <a:t>: </a:t>
            </a:r>
            <a:r>
              <a:rPr lang="ru-RU" sz="1200" dirty="0" smtClean="0"/>
              <a:t>Амурский, </a:t>
            </a:r>
            <a:r>
              <a:rPr lang="ru-RU" sz="1200" dirty="0" err="1" smtClean="0"/>
              <a:t>Ванинский</a:t>
            </a:r>
            <a:r>
              <a:rPr lang="ru-RU" sz="1200" dirty="0" smtClean="0"/>
              <a:t>, </a:t>
            </a:r>
            <a:r>
              <a:rPr lang="ru-RU" sz="1200" dirty="0" err="1" smtClean="0"/>
              <a:t>им.П.Осипенко</a:t>
            </a:r>
            <a:r>
              <a:rPr lang="ru-RU" sz="1200" dirty="0" smtClean="0"/>
              <a:t>, Солнечный, Комсомольский, Николаевский, Советско-Гаванский районы,  г. Комсомольск-на-Амуре, СПО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3163248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6B0107FC-2C21-475F-B692-3A95C8D07E7B}" type="slidenum">
              <a:rPr lang="ru-RU" smtClean="0"/>
              <a:t>2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51483" y="90090"/>
            <a:ext cx="10713047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100" dirty="0">
                <a:solidFill>
                  <a:prstClr val="black"/>
                </a:solidFill>
              </a:rPr>
              <a:t> </a:t>
            </a:r>
            <a:r>
              <a:rPr lang="ru-RU" sz="1400" dirty="0" smtClean="0">
                <a:solidFill>
                  <a:prstClr val="black"/>
                </a:solidFill>
                <a:latin typeface="Arial Black" panose="020B0A04020102020204" pitchFamily="34" charset="0"/>
              </a:rPr>
              <a:t>ОБУЧЕНИЕ ПЕДАГОГОВ КРАЯ ПО  ПРОГРАММЕ </a:t>
            </a:r>
            <a:r>
              <a:rPr lang="ru-RU" sz="1400" dirty="0">
                <a:solidFill>
                  <a:prstClr val="black"/>
                </a:solidFill>
                <a:latin typeface="Arial Black" panose="020B0A04020102020204" pitchFamily="34" charset="0"/>
              </a:rPr>
              <a:t>ПОВЫШЕНИЯ КВАЛИФИКАЦИИ </a:t>
            </a:r>
            <a:endParaRPr lang="ru-RU" sz="1400" dirty="0" smtClean="0">
              <a:solidFill>
                <a:prstClr val="black"/>
              </a:solidFill>
              <a:latin typeface="Arial Black" panose="020B0A04020102020204" pitchFamily="34" charset="0"/>
            </a:endParaRPr>
          </a:p>
          <a:p>
            <a:pPr lvl="0"/>
            <a:r>
              <a:rPr lang="ru-RU" sz="1600" b="1" dirty="0" smtClean="0">
                <a:solidFill>
                  <a:prstClr val="black"/>
                </a:solidFill>
              </a:rPr>
              <a:t>«</a:t>
            </a:r>
            <a:r>
              <a:rPr lang="ru-RU" sz="1600" b="1" dirty="0">
                <a:solidFill>
                  <a:prstClr val="black"/>
                </a:solidFill>
              </a:rPr>
              <a:t>Особенности преподавания  учебного предмета  «Основы безопасности и защиты Родины</a:t>
            </a:r>
            <a:r>
              <a:rPr lang="ru-RU" sz="1600" b="1" dirty="0" smtClean="0">
                <a:solidFill>
                  <a:prstClr val="black"/>
                </a:solidFill>
              </a:rPr>
              <a:t>» </a:t>
            </a:r>
            <a:r>
              <a:rPr lang="ru-RU" sz="1600" b="1" dirty="0" smtClean="0">
                <a:solidFill>
                  <a:srgbClr val="FF0000"/>
                </a:solidFill>
              </a:rPr>
              <a:t>(11.06.- 03.07.2024)</a:t>
            </a:r>
            <a:endParaRPr lang="ru-RU" sz="1600" b="1" dirty="0">
              <a:solidFill>
                <a:srgbClr val="FF0000"/>
              </a:solidFill>
            </a:endParaRPr>
          </a:p>
        </p:txBody>
      </p:sp>
      <p:cxnSp>
        <p:nvCxnSpPr>
          <p:cNvPr id="23" name="Прямая соединительная линия 22">
            <a:extLst>
              <a:ext uri="{FF2B5EF4-FFF2-40B4-BE49-F238E27FC236}">
                <a16:creationId xmlns:a16="http://schemas.microsoft.com/office/drawing/2014/main" xmlns="" id="{E4EEC67E-6E2B-D4AF-9300-DDB53AD1EB69}"/>
              </a:ext>
            </a:extLst>
          </p:cNvPr>
          <p:cNvCxnSpPr>
            <a:cxnSpLocks/>
          </p:cNvCxnSpPr>
          <p:nvPr/>
        </p:nvCxnSpPr>
        <p:spPr>
          <a:xfrm flipH="1">
            <a:off x="0" y="663866"/>
            <a:ext cx="12192000" cy="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9906003" y="2003918"/>
            <a:ext cx="15856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ВНЕШНЯЯ РЕЦЕНЗИЯ</a:t>
            </a:r>
          </a:p>
          <a:p>
            <a:r>
              <a:rPr lang="ru-RU" sz="1200" b="1" dirty="0">
                <a:solidFill>
                  <a:schemeClr val="bg1"/>
                </a:solidFill>
              </a:rPr>
              <a:t>ПРОГРАММЫ 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9906003" y="2614369"/>
            <a:ext cx="18469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chemeClr val="bg1"/>
                </a:solidFill>
              </a:rPr>
              <a:t>МЧС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chemeClr val="bg1"/>
                </a:solidFill>
              </a:rPr>
              <a:t>Минобороны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chemeClr val="bg1"/>
                </a:solidFill>
              </a:rPr>
              <a:t>Московское суворовское</a:t>
            </a:r>
          </a:p>
          <a:p>
            <a:r>
              <a:rPr lang="ru-RU" sz="1000" dirty="0">
                <a:solidFill>
                  <a:schemeClr val="bg1"/>
                </a:solidFill>
              </a:rPr>
              <a:t>         военное училище  </a:t>
            </a:r>
          </a:p>
        </p:txBody>
      </p:sp>
      <p:sp>
        <p:nvSpPr>
          <p:cNvPr id="77" name="TextBox 76"/>
          <p:cNvSpPr txBox="1"/>
          <p:nvPr/>
        </p:nvSpPr>
        <p:spPr>
          <a:xfrm>
            <a:off x="10095816" y="3942224"/>
            <a:ext cx="1735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200" b="1" dirty="0">
                <a:solidFill>
                  <a:schemeClr val="bg1"/>
                </a:solidFill>
              </a:rPr>
              <a:t>ПРЕПОДАВАТЕЛЬСКИЙ </a:t>
            </a:r>
          </a:p>
          <a:p>
            <a:r>
              <a:rPr lang="ru-RU" sz="1200" b="1" dirty="0">
                <a:solidFill>
                  <a:schemeClr val="bg1"/>
                </a:solidFill>
              </a:rPr>
              <a:t>СОСТАВ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10048713" y="4633881"/>
            <a:ext cx="198964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chemeClr val="bg1"/>
                </a:solidFill>
              </a:rPr>
              <a:t>Инструкторы ЦВСП «ВОИН»</a:t>
            </a:r>
          </a:p>
          <a:p>
            <a:r>
              <a:rPr lang="ru-RU" sz="1000" dirty="0">
                <a:solidFill>
                  <a:schemeClr val="bg1"/>
                </a:solidFill>
              </a:rPr>
              <a:t> </a:t>
            </a:r>
          </a:p>
          <a:p>
            <a:r>
              <a:rPr lang="ru-RU" sz="1000" dirty="0">
                <a:solidFill>
                  <a:schemeClr val="bg1"/>
                </a:solidFill>
              </a:rPr>
              <a:t>ПО СОГЛАСОВАНИЮ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ru-RU" sz="1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chemeClr val="bg1"/>
                </a:solidFill>
              </a:rPr>
              <a:t>Преподаватели педвузов,</a:t>
            </a:r>
          </a:p>
          <a:p>
            <a:r>
              <a:rPr lang="ru-RU" sz="1000" dirty="0">
                <a:solidFill>
                  <a:schemeClr val="bg1"/>
                </a:solidFill>
              </a:rPr>
              <a:t>         прошедшие стажировку</a:t>
            </a:r>
          </a:p>
          <a:p>
            <a:endParaRPr lang="ru-RU" sz="1000" dirty="0">
              <a:solidFill>
                <a:schemeClr val="bg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chemeClr val="bg1"/>
                </a:solidFill>
              </a:rPr>
              <a:t>Команды РОИВ, </a:t>
            </a:r>
          </a:p>
          <a:p>
            <a:r>
              <a:rPr lang="ru-RU" sz="1000" dirty="0">
                <a:solidFill>
                  <a:schemeClr val="bg1"/>
                </a:solidFill>
              </a:rPr>
              <a:t>       прошедшие стажировку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5698D8C0-3BA9-256F-A5B7-FA46DEE3AB2A}"/>
              </a:ext>
            </a:extLst>
          </p:cNvPr>
          <p:cNvSpPr txBox="1"/>
          <p:nvPr/>
        </p:nvSpPr>
        <p:spPr>
          <a:xfrm>
            <a:off x="205042" y="663866"/>
            <a:ext cx="1063824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/>
              <a:t>З</a:t>
            </a:r>
            <a:r>
              <a:rPr lang="ru-RU" sz="1400" dirty="0" smtClean="0"/>
              <a:t>арегистрировались на обучение  - </a:t>
            </a:r>
            <a:r>
              <a:rPr lang="ru-RU" sz="1600" b="1" dirty="0" smtClean="0">
                <a:solidFill>
                  <a:srgbClr val="FF0000"/>
                </a:solidFill>
              </a:rPr>
              <a:t>274</a:t>
            </a:r>
            <a:r>
              <a:rPr lang="ru-RU" sz="1400" dirty="0" smtClean="0"/>
              <a:t> чел. (учителя ОБЖ, преподаватели-организаторы ОБЖ)</a:t>
            </a:r>
          </a:p>
          <a:p>
            <a:r>
              <a:rPr lang="ru-RU" sz="1400" dirty="0" smtClean="0"/>
              <a:t>Приступили к обучению -  </a:t>
            </a:r>
            <a:r>
              <a:rPr lang="ru-RU" sz="1400" b="1" dirty="0" smtClean="0">
                <a:solidFill>
                  <a:srgbClr val="FF0000"/>
                </a:solidFill>
              </a:rPr>
              <a:t>204</a:t>
            </a:r>
            <a:r>
              <a:rPr lang="ru-RU" sz="1400" dirty="0" smtClean="0"/>
              <a:t> чел. (</a:t>
            </a:r>
            <a:r>
              <a:rPr lang="ru-RU" sz="1400" dirty="0" smtClean="0">
                <a:solidFill>
                  <a:srgbClr val="FF0000"/>
                </a:solidFill>
              </a:rPr>
              <a:t>74,4%</a:t>
            </a:r>
            <a:r>
              <a:rPr lang="ru-RU" sz="1400" dirty="0" smtClean="0"/>
              <a:t>)</a:t>
            </a:r>
          </a:p>
          <a:p>
            <a:r>
              <a:rPr lang="ru-RU" sz="1400" b="1" dirty="0" smtClean="0">
                <a:solidFill>
                  <a:srgbClr val="FF0000"/>
                </a:solidFill>
              </a:rPr>
              <a:t>ЗАДАЧА</a:t>
            </a:r>
            <a:r>
              <a:rPr lang="ru-RU" sz="1400" dirty="0" smtClean="0"/>
              <a:t>: </a:t>
            </a:r>
            <a:r>
              <a:rPr lang="ru-RU" sz="1400" dirty="0" smtClean="0">
                <a:solidFill>
                  <a:srgbClr val="FF0000"/>
                </a:solidFill>
              </a:rPr>
              <a:t>до 3 июля 2024 г. </a:t>
            </a:r>
            <a:r>
              <a:rPr lang="ru-RU" sz="1400" dirty="0" smtClean="0"/>
              <a:t>обеспечить обучение и итоговую аттестацию </a:t>
            </a:r>
            <a:r>
              <a:rPr lang="ru-RU" sz="1400" dirty="0" smtClean="0">
                <a:solidFill>
                  <a:srgbClr val="FF0000"/>
                </a:solidFill>
              </a:rPr>
              <a:t>всех (100%)</a:t>
            </a:r>
            <a:r>
              <a:rPr lang="ru-RU" sz="1400" dirty="0" smtClean="0"/>
              <a:t>  учителей, преподавателей-организаторов </a:t>
            </a:r>
            <a:r>
              <a:rPr lang="ru-RU" sz="1400" dirty="0"/>
              <a:t>ОБЖ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498191"/>
              </p:ext>
            </p:extLst>
          </p:nvPr>
        </p:nvGraphicFramePr>
        <p:xfrm>
          <a:off x="251483" y="1428197"/>
          <a:ext cx="11007066" cy="488350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300"/>
                <a:gridCol w="3286093"/>
                <a:gridCol w="1643133"/>
                <a:gridCol w="2390010"/>
                <a:gridCol w="1619765"/>
                <a:gridCol w="1619765"/>
              </a:tblGrid>
              <a:tr h="376710"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№ </a:t>
                      </a:r>
                    </a:p>
                    <a:p>
                      <a:pPr algn="l" fontAlgn="b"/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п/п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</a:rPr>
                        <a:t>Муниципальные</a:t>
                      </a:r>
                      <a:r>
                        <a:rPr lang="ru-RU" sz="1400" u="none" strike="noStrike" baseline="0" dirty="0" smtClean="0">
                          <a:effectLst/>
                        </a:rPr>
                        <a:t> образования/</a:t>
                      </a:r>
                    </a:p>
                    <a:p>
                      <a:pPr algn="l" fontAlgn="ctr"/>
                      <a:r>
                        <a:rPr lang="ru-RU" sz="1400" u="none" strike="noStrike" baseline="0" dirty="0" smtClean="0">
                          <a:effectLst/>
                        </a:rPr>
                        <a:t>образовательные организации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28" marR="9028" marT="9028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400" u="none" strike="noStrike" dirty="0" smtClean="0">
                          <a:effectLst/>
                        </a:rPr>
                        <a:t>Заявки на обучение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28" marR="9028" marT="9028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effectLst/>
                        </a:rPr>
                        <a:t>Прошли регистрацию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28" marR="9028" marT="9028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Промежуточный контроль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28" marR="9028" marT="9028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 smtClean="0">
                          <a:effectLst/>
                        </a:rPr>
                        <a:t>Итоговая 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аттестация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028" marR="9028" marT="9028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Амурский муниципальный район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6/50%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Аяно</a:t>
                      </a:r>
                      <a:r>
                        <a:rPr lang="ru-RU" sz="1400" u="none" strike="noStrike" dirty="0">
                          <a:effectLst/>
                        </a:rPr>
                        <a:t>-Майский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2/66,7%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0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Бикинский</a:t>
                      </a:r>
                      <a:r>
                        <a:rPr lang="ru-RU" sz="1400" u="none" strike="noStrike" dirty="0">
                          <a:effectLst/>
                        </a:rPr>
                        <a:t>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8/100%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Ванинский</a:t>
                      </a:r>
                      <a:r>
                        <a:rPr lang="ru-RU" sz="1400" u="none" strike="noStrike" dirty="0">
                          <a:effectLst/>
                        </a:rPr>
                        <a:t>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8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8/100%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7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>
                          <a:effectLst/>
                        </a:rPr>
                        <a:t>Верхнебуреинский муниципальный район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15/88,2%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11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Вяземский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15/100%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</a:rPr>
                        <a:t>им. </a:t>
                      </a:r>
                      <a:r>
                        <a:rPr lang="ru-RU" sz="1400" u="none" strike="noStrike" dirty="0">
                          <a:effectLst/>
                        </a:rPr>
                        <a:t>Лазо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18/81,8%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14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smtClean="0">
                          <a:effectLst/>
                        </a:rPr>
                        <a:t>им. П. </a:t>
                      </a:r>
                      <a:r>
                        <a:rPr lang="ru-RU" sz="1400" u="none" strike="noStrike" dirty="0">
                          <a:effectLst/>
                        </a:rPr>
                        <a:t>Осипенко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3/100%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Комсомольский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20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20/100%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r>
                        <a:rPr lang="ru-RU" sz="14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4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Нанайский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9/69,2%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Николаевский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13/100%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Охотский </a:t>
                      </a:r>
                      <a:r>
                        <a:rPr lang="ru-RU" sz="1400" u="none" strike="noStrike" dirty="0" smtClean="0">
                          <a:effectLst/>
                        </a:rPr>
                        <a:t>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4/66,7%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13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Советско-Гаванский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муниц</a:t>
                      </a:r>
                      <a:r>
                        <a:rPr lang="ru-RU" sz="1400" u="none" strike="noStrike" dirty="0" smtClean="0">
                          <a:effectLst/>
                        </a:rPr>
                        <a:t>.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10/100%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Солнечный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12/92,3%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15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 err="1">
                          <a:effectLst/>
                        </a:rPr>
                        <a:t>Тугуро-Чумиканский</a:t>
                      </a:r>
                      <a:r>
                        <a:rPr lang="ru-RU" sz="1400" u="none" strike="noStrike" dirty="0">
                          <a:effectLst/>
                        </a:rPr>
                        <a:t> </a:t>
                      </a:r>
                      <a:r>
                        <a:rPr lang="ru-RU" sz="1400" u="none" strike="noStrike" dirty="0" err="1" smtClean="0">
                          <a:effectLst/>
                        </a:rPr>
                        <a:t>муниц</a:t>
                      </a:r>
                      <a:r>
                        <a:rPr lang="ru-RU" sz="1400" u="none" strike="noStrike" dirty="0" smtClean="0">
                          <a:effectLst/>
                        </a:rPr>
                        <a:t>.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3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2/66,7%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16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Ульчский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14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11/78,6%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17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г. Хабаровск  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62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61/98,4%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40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21381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18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г. Комсомольск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45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28/62,2%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ru-RU" sz="14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19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u="none" strike="noStrike" dirty="0">
                          <a:effectLst/>
                        </a:rPr>
                        <a:t>Хабаровский муниципальный район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>
                          <a:effectLst/>
                        </a:rPr>
                        <a:t>35</a:t>
                      </a:r>
                      <a:endParaRPr lang="ru-RU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 smtClean="0">
                          <a:effectLst/>
                        </a:rPr>
                        <a:t>29/82,9%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21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dirty="0">
                          <a:effectLst/>
                        </a:rPr>
                        <a:t>0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  <a:tr h="179385">
                <a:tc>
                  <a:txBody>
                    <a:bodyPr/>
                    <a:lstStyle/>
                    <a:p>
                      <a:pPr algn="l" fontAlgn="b"/>
                      <a:endParaRPr lang="ru-RU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ИТОГО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322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274/85,1%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 smtClean="0">
                          <a:solidFill>
                            <a:srgbClr val="FF0000"/>
                          </a:solidFill>
                          <a:effectLst/>
                        </a:rPr>
                        <a:t>204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</a:rPr>
                        <a:t>0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028" marR="9028" marT="9028" marB="0" anchor="b"/>
                </a:tc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698D8C0-3BA9-256F-A5B7-FA46DEE3AB2A}"/>
              </a:ext>
            </a:extLst>
          </p:cNvPr>
          <p:cNvSpPr txBox="1"/>
          <p:nvPr/>
        </p:nvSpPr>
        <p:spPr>
          <a:xfrm>
            <a:off x="167899" y="6314246"/>
            <a:ext cx="118562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Контактные данные по вопросам обучения педагогов по списочному составу: </a:t>
            </a:r>
            <a:r>
              <a:rPr lang="ru-RU" sz="1400" dirty="0" err="1" smtClean="0"/>
              <a:t>Балухта</a:t>
            </a:r>
            <a:r>
              <a:rPr lang="ru-RU" sz="1400" dirty="0" smtClean="0"/>
              <a:t> Мария </a:t>
            </a:r>
            <a:r>
              <a:rPr lang="ru-RU" sz="1400" dirty="0"/>
              <a:t>В</a:t>
            </a:r>
            <a:r>
              <a:rPr lang="ru-RU" sz="1400" dirty="0" smtClean="0"/>
              <a:t>ячеславовна, специалист ЦНППМ ХК ИРО,</a:t>
            </a:r>
          </a:p>
          <a:p>
            <a:r>
              <a:rPr lang="ru-RU" sz="1400" dirty="0" smtClean="0"/>
              <a:t>Тел.  8 (4212) 46-14-17</a:t>
            </a:r>
          </a:p>
        </p:txBody>
      </p:sp>
    </p:spTree>
    <p:extLst>
      <p:ext uri="{BB962C8B-B14F-4D97-AF65-F5344CB8AC3E}">
        <p14:creationId xmlns:p14="http://schemas.microsoft.com/office/powerpoint/2010/main" val="35097708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23934"/>
            <a:ext cx="10515600" cy="107620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ИНФОРМАЦИЯ О СЕМИНАРАХ ДЛЯ УЧИТЕЛЕЙ МУЗЫКИ, ИЗО И ПЕДАГОГОВ ДОПОЛНИТЕЛЬНОГО ОБРАЗОВАНИЯ</a:t>
            </a:r>
            <a:br>
              <a:rPr lang="ru-RU" sz="20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ru-RU" sz="18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письмо министерства образования и </a:t>
            </a:r>
            <a:r>
              <a:rPr lang="ru-RU" sz="18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науки края от 19.06.2024 № </a:t>
            </a:r>
            <a:r>
              <a:rPr lang="ru-RU" sz="18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02.3-13-8637 "</a:t>
            </a:r>
            <a:r>
              <a:rPr lang="ru-RU" sz="18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Об участии в семинарах ФГБНУ "Институт стратегии развития образования</a:t>
            </a:r>
            <a:r>
              <a:rPr lang="ru-RU" sz="18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"</a:t>
            </a:r>
            <a:endParaRPr lang="ru-RU" sz="18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484818"/>
            <a:ext cx="5041392" cy="674031"/>
          </a:xfr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1400" b="1" dirty="0"/>
              <a:t>СЕМИНАР ПО ТЕМЕ "АКТУАЛЬНЫЕ ВОПРОСЫ ПРЕПОДАВАНИЯ МУЗЫКИ В УСЛОВИЯХ ОБНОВЛЕНИЯ СОДЕРЖАНИЯ ОБРАЗОВАНИЯ"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2505455"/>
            <a:ext cx="5181600" cy="3671508"/>
          </a:xfrm>
        </p:spPr>
        <p:txBody>
          <a:bodyPr/>
          <a:lstStyle/>
          <a:p>
            <a:r>
              <a:rPr lang="ru-RU" sz="2000" dirty="0"/>
              <a:t>Дата и время проведения: </a:t>
            </a:r>
            <a:r>
              <a:rPr lang="ru-RU" sz="2000" b="1" dirty="0"/>
              <a:t>25 июня 2024 г.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14:30 (по Москве)</a:t>
            </a:r>
          </a:p>
          <a:p>
            <a:r>
              <a:rPr lang="ru-RU" sz="2000" dirty="0" smtClean="0"/>
              <a:t>Ссылка на подключение: </a:t>
            </a:r>
            <a:r>
              <a:rPr lang="ru-RU" sz="2000" dirty="0">
                <a:hlinkClick r:id="rId2"/>
              </a:rPr>
              <a:t>https://</a:t>
            </a:r>
            <a:r>
              <a:rPr lang="ru-RU" sz="2000" dirty="0" smtClean="0">
                <a:hlinkClick r:id="rId2"/>
              </a:rPr>
              <a:t>vk.com/video-215962627_456239642</a:t>
            </a:r>
            <a:endParaRPr lang="ru-RU" sz="2000" dirty="0" smtClean="0"/>
          </a:p>
          <a:p>
            <a:r>
              <a:rPr lang="ru-RU" sz="2000" dirty="0" smtClean="0"/>
              <a:t>Категории слушателей</a:t>
            </a:r>
            <a:r>
              <a:rPr lang="ru-RU" sz="2000" dirty="0"/>
              <a:t>: </a:t>
            </a:r>
            <a:r>
              <a:rPr lang="ru-RU" sz="2000" dirty="0" smtClean="0"/>
              <a:t>учителя </a:t>
            </a:r>
            <a:r>
              <a:rPr lang="ru-RU" sz="2000" dirty="0"/>
              <a:t>изобразительного искусства, </a:t>
            </a:r>
            <a:r>
              <a:rPr lang="ru-RU" sz="2000" dirty="0" smtClean="0"/>
              <a:t>методисты, педагоги </a:t>
            </a:r>
            <a:r>
              <a:rPr lang="ru-RU" sz="2000" dirty="0"/>
              <a:t>дополнительного образования</a:t>
            </a:r>
          </a:p>
          <a:p>
            <a:endParaRPr lang="ru-RU" dirty="0"/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838200" y="2505455"/>
            <a:ext cx="5181600" cy="36715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/>
              <a:t>Дата и время проведения: </a:t>
            </a:r>
            <a:r>
              <a:rPr lang="ru-RU" sz="2000" b="1" dirty="0"/>
              <a:t>20 июня 2024 г</a:t>
            </a:r>
            <a:r>
              <a:rPr lang="ru-RU" sz="2000" dirty="0"/>
              <a:t>. 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 </a:t>
            </a:r>
            <a:r>
              <a:rPr lang="ru-RU" sz="2000" dirty="0"/>
              <a:t>14:30 (по Москве)</a:t>
            </a:r>
          </a:p>
          <a:p>
            <a:r>
              <a:rPr lang="ru-RU" sz="2000" dirty="0" smtClean="0"/>
              <a:t>Ссылка на подключение: </a:t>
            </a:r>
            <a:r>
              <a:rPr lang="ru-RU" sz="2000" u="sng" dirty="0">
                <a:hlinkClick r:id="rId3"/>
              </a:rPr>
              <a:t>https://vk.com/video-215962627_456239641</a:t>
            </a:r>
            <a:endParaRPr lang="ru-RU" sz="2000" dirty="0"/>
          </a:p>
          <a:p>
            <a:r>
              <a:rPr lang="ru-RU" sz="2000" dirty="0" smtClean="0"/>
              <a:t>Категории слушателей: учителя </a:t>
            </a:r>
            <a:r>
              <a:rPr lang="ru-RU" sz="2000" dirty="0"/>
              <a:t>музыки, </a:t>
            </a:r>
            <a:r>
              <a:rPr lang="ru-RU" sz="2000" dirty="0" smtClean="0"/>
              <a:t>методисты, педагоги </a:t>
            </a:r>
            <a:r>
              <a:rPr lang="ru-RU" sz="2000" dirty="0"/>
              <a:t>дополнительного образования</a:t>
            </a:r>
          </a:p>
        </p:txBody>
      </p:sp>
      <p:sp>
        <p:nvSpPr>
          <p:cNvPr id="7" name="Объект 2"/>
          <p:cNvSpPr txBox="1">
            <a:spLocks/>
          </p:cNvSpPr>
          <p:nvPr/>
        </p:nvSpPr>
        <p:spPr>
          <a:xfrm>
            <a:off x="6312408" y="1484817"/>
            <a:ext cx="5041392" cy="6740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vert="horz" wrap="square" lIns="91440" tIns="45720" rIns="91440" bIns="45720" rtlCol="0">
            <a:sp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sz="1400" b="1" dirty="0" smtClean="0"/>
              <a:t>СЕМИНАР ПО ТЕМЕ "АКТУАЛЬНЫЕ ВОПРОСЫ ПРЕПОДАВАНИЯ ИЗОБРАЗИТЕЛЬНОГО ИСКУССТВА В УСЛОВИЯХ ОБНОВЛЕНИЯ СОДЕРЖАНИЯ ОБРАЗОВАНИЯ"</a:t>
            </a:r>
            <a:endParaRPr lang="ru-RU" sz="1400" b="1" dirty="0"/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4EEC67E-6E2B-D4AF-9300-DDB53AD1EB69}"/>
              </a:ext>
            </a:extLst>
          </p:cNvPr>
          <p:cNvCxnSpPr>
            <a:cxnSpLocks/>
          </p:cNvCxnSpPr>
          <p:nvPr/>
        </p:nvCxnSpPr>
        <p:spPr>
          <a:xfrm flipH="1">
            <a:off x="385421" y="1300136"/>
            <a:ext cx="1134495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698D8C0-3BA9-256F-A5B7-FA46DEE3AB2A}"/>
              </a:ext>
            </a:extLst>
          </p:cNvPr>
          <p:cNvSpPr txBox="1"/>
          <p:nvPr/>
        </p:nvSpPr>
        <p:spPr>
          <a:xfrm>
            <a:off x="853079" y="5222855"/>
            <a:ext cx="106382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00000"/>
                </a:solidFill>
              </a:rPr>
              <a:t>ЗАДАЧА</a:t>
            </a:r>
            <a:r>
              <a:rPr lang="ru-RU" sz="2800" dirty="0" smtClean="0"/>
              <a:t>: привлечь к семинарам как можно больше педагогов, заинтересованных лиц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82731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8034" y="893659"/>
            <a:ext cx="6511865" cy="476301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П</a:t>
            </a: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исьмо министерства образования и </a:t>
            </a: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науки </a:t>
            </a: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края </a:t>
            </a: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от </a:t>
            </a: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20.06.2024 </a:t>
            </a: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№ </a:t>
            </a: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02.3-13-8694 </a:t>
            </a:r>
            <a:b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</a:b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"О </a:t>
            </a:r>
            <a:r>
              <a:rPr lang="ru-RU" sz="1400" dirty="0" err="1">
                <a:solidFill>
                  <a:prstClr val="black"/>
                </a:solidFill>
                <a:latin typeface="+mn-lt"/>
                <a:ea typeface="+mn-ea"/>
                <a:cs typeface="+mn-cs"/>
              </a:rPr>
              <a:t>вебинаре</a:t>
            </a: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 по вопросу целевого обучения" 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308034" y="1446251"/>
            <a:ext cx="6511865" cy="923330"/>
          </a:xfr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1800" b="1" dirty="0" err="1" smtClean="0"/>
              <a:t>Вебинар</a:t>
            </a:r>
            <a:r>
              <a:rPr lang="ru-RU" sz="1800" b="1" dirty="0" smtClean="0"/>
              <a:t> по теме </a:t>
            </a:r>
            <a:r>
              <a:rPr lang="ru-RU" sz="2000" dirty="0" smtClean="0"/>
              <a:t>"Целевое </a:t>
            </a:r>
            <a:r>
              <a:rPr lang="ru-RU" sz="2000" dirty="0"/>
              <a:t>обучение – Работа в России: Работа заказчиков целевого обучения с заявками граждан на заключение </a:t>
            </a:r>
            <a:r>
              <a:rPr lang="ru-RU" sz="2000" dirty="0" smtClean="0"/>
              <a:t>договора"</a:t>
            </a:r>
            <a:endParaRPr lang="ru-RU" sz="2000" dirty="0"/>
          </a:p>
        </p:txBody>
      </p:sp>
      <p:sp>
        <p:nvSpPr>
          <p:cNvPr id="5" name="Объект 3"/>
          <p:cNvSpPr txBox="1">
            <a:spLocks/>
          </p:cNvSpPr>
          <p:nvPr/>
        </p:nvSpPr>
        <p:spPr>
          <a:xfrm>
            <a:off x="212785" y="2424035"/>
            <a:ext cx="6607115" cy="291949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2000" dirty="0" smtClean="0"/>
              <a:t>Организатор: Федеральная служба по труду и занятости Российской Федерации</a:t>
            </a:r>
          </a:p>
          <a:p>
            <a:r>
              <a:rPr lang="ru-RU" sz="2000" dirty="0" smtClean="0"/>
              <a:t>Дата </a:t>
            </a:r>
            <a:r>
              <a:rPr lang="ru-RU" sz="2000" dirty="0"/>
              <a:t>и </a:t>
            </a:r>
            <a:r>
              <a:rPr lang="ru-RU" sz="2000" dirty="0" smtClean="0"/>
              <a:t>время: </a:t>
            </a:r>
            <a:r>
              <a:rPr lang="ru-RU" sz="2000" b="1" dirty="0" smtClean="0"/>
              <a:t>21 </a:t>
            </a:r>
            <a:r>
              <a:rPr lang="ru-RU" sz="2000" b="1" dirty="0"/>
              <a:t>июня 2024 г</a:t>
            </a:r>
            <a:r>
              <a:rPr lang="ru-RU" sz="2000" dirty="0"/>
              <a:t>. </a:t>
            </a:r>
            <a:r>
              <a:rPr lang="ru-RU" sz="2000" dirty="0" smtClean="0"/>
              <a:t>в 17:00 </a:t>
            </a:r>
            <a:r>
              <a:rPr lang="ru-RU" sz="1400" dirty="0" smtClean="0"/>
              <a:t>(местное время)</a:t>
            </a:r>
            <a:endParaRPr lang="ru-RU" sz="1400" dirty="0"/>
          </a:p>
          <a:p>
            <a:r>
              <a:rPr lang="ru-RU" sz="2000" dirty="0" smtClean="0"/>
              <a:t>Ссылка на подключение: </a:t>
            </a:r>
            <a:r>
              <a:rPr lang="ru-RU" sz="2000" u="sng" dirty="0" smtClean="0">
                <a:hlinkClick r:id="rId2"/>
              </a:rPr>
              <a:t>https</a:t>
            </a:r>
            <a:r>
              <a:rPr lang="ru-RU" sz="2000" u="sng" dirty="0">
                <a:hlinkClick r:id="rId2"/>
              </a:rPr>
              <a:t>://</a:t>
            </a:r>
            <a:r>
              <a:rPr lang="ru-RU" sz="2000" u="sng" dirty="0" smtClean="0">
                <a:hlinkClick r:id="rId2"/>
              </a:rPr>
              <a:t>vk.com/video-72147680_456239365</a:t>
            </a:r>
            <a:r>
              <a:rPr lang="ru-RU" sz="2000" u="sng" dirty="0" smtClean="0"/>
              <a:t> </a:t>
            </a:r>
            <a:endParaRPr lang="ru-RU" sz="2000" dirty="0"/>
          </a:p>
          <a:p>
            <a:pPr fontAlgn="base"/>
            <a:r>
              <a:rPr lang="ru-RU" sz="2000" dirty="0" smtClean="0"/>
              <a:t>Категории слушателей: представители организаций</a:t>
            </a:r>
            <a:r>
              <a:rPr lang="ru-RU" sz="2000" dirty="0"/>
              <a:t>-</a:t>
            </a:r>
            <a:r>
              <a:rPr lang="ru-RU" sz="2000" dirty="0" smtClean="0"/>
              <a:t>заказчиков целевого </a:t>
            </a:r>
            <a:r>
              <a:rPr lang="ru-RU" sz="2000" dirty="0"/>
              <a:t>обучения и образовательных организаций, </a:t>
            </a:r>
            <a:r>
              <a:rPr lang="ru-RU" sz="2000" dirty="0" smtClean="0"/>
              <a:t>реализующих </a:t>
            </a:r>
            <a:r>
              <a:rPr lang="ru-RU" sz="2000" dirty="0"/>
              <a:t>программы </a:t>
            </a:r>
            <a:r>
              <a:rPr lang="ru-RU" sz="2000" dirty="0" smtClean="0"/>
              <a:t>среднего </a:t>
            </a:r>
            <a:r>
              <a:rPr lang="ru-RU" sz="2000" dirty="0"/>
              <a:t>профессионального образования</a:t>
            </a:r>
          </a:p>
        </p:txBody>
      </p:sp>
      <p:cxnSp>
        <p:nvCxnSpPr>
          <p:cNvPr id="8" name="Прямая соединительная линия 7">
            <a:extLst>
              <a:ext uri="{FF2B5EF4-FFF2-40B4-BE49-F238E27FC236}">
                <a16:creationId xmlns:a16="http://schemas.microsoft.com/office/drawing/2014/main" xmlns="" id="{E4EEC67E-6E2B-D4AF-9300-DDB53AD1EB69}"/>
              </a:ext>
            </a:extLst>
          </p:cNvPr>
          <p:cNvCxnSpPr>
            <a:cxnSpLocks/>
          </p:cNvCxnSpPr>
          <p:nvPr/>
        </p:nvCxnSpPr>
        <p:spPr>
          <a:xfrm flipH="1">
            <a:off x="308034" y="766737"/>
            <a:ext cx="1134495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5698D8C0-3BA9-256F-A5B7-FA46DEE3AB2A}"/>
              </a:ext>
            </a:extLst>
          </p:cNvPr>
          <p:cNvSpPr txBox="1"/>
          <p:nvPr/>
        </p:nvSpPr>
        <p:spPr>
          <a:xfrm>
            <a:off x="45755" y="5467351"/>
            <a:ext cx="11927170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base"/>
            <a:r>
              <a:rPr lang="ru-RU" sz="2800" b="1" dirty="0" smtClean="0">
                <a:solidFill>
                  <a:srgbClr val="C00000"/>
                </a:solidFill>
              </a:rPr>
              <a:t>ЗАДАЧИ</a:t>
            </a:r>
            <a:r>
              <a:rPr lang="ru-RU" sz="2800" dirty="0" smtClean="0"/>
              <a:t>: </a:t>
            </a:r>
            <a:r>
              <a:rPr lang="ru-RU" sz="1600" dirty="0" smtClean="0"/>
              <a:t>обеспечить участие в </a:t>
            </a:r>
            <a:r>
              <a:rPr lang="ru-RU" sz="1600" dirty="0" err="1" smtClean="0"/>
              <a:t>вебинаре</a:t>
            </a:r>
            <a:r>
              <a:rPr lang="ru-RU" sz="1600" dirty="0" smtClean="0"/>
              <a:t> всех заказчиков целевого обучения, довести информационные материалы по целевому обучению до </a:t>
            </a:r>
            <a:r>
              <a:rPr lang="ru-RU" sz="1600" dirty="0"/>
              <a:t>сведения </a:t>
            </a:r>
            <a:r>
              <a:rPr lang="ru-RU" sz="1600" dirty="0" smtClean="0"/>
              <a:t>руководителей образовательных организаций</a:t>
            </a:r>
            <a:r>
              <a:rPr lang="ru-RU" sz="1600" dirty="0"/>
              <a:t>, </a:t>
            </a:r>
            <a:r>
              <a:rPr lang="ru-RU" sz="1600" dirty="0" smtClean="0"/>
              <a:t>оказать </a:t>
            </a:r>
            <a:r>
              <a:rPr lang="ru-RU" sz="1600" dirty="0"/>
              <a:t>содействие </a:t>
            </a:r>
            <a:r>
              <a:rPr lang="ru-RU" sz="1600" dirty="0" smtClean="0"/>
              <a:t>в организации </a:t>
            </a:r>
            <a:r>
              <a:rPr lang="ru-RU" sz="1600" dirty="0"/>
              <a:t>работы по информированию заинтересованных лиц путем </a:t>
            </a:r>
            <a:r>
              <a:rPr lang="ru-RU" sz="1600" dirty="0" smtClean="0"/>
              <a:t>проведения </a:t>
            </a:r>
            <a:r>
              <a:rPr lang="ru-RU" sz="1600" dirty="0"/>
              <a:t>родительских собраний, а также посредством размещения </a:t>
            </a:r>
            <a:r>
              <a:rPr lang="ru-RU" sz="1600" dirty="0" smtClean="0"/>
              <a:t>соответствующих материалов </a:t>
            </a:r>
            <a:r>
              <a:rPr lang="ru-RU" sz="1600" dirty="0"/>
              <a:t>на информационных ресурсах органов местного </a:t>
            </a:r>
            <a:r>
              <a:rPr lang="ru-RU" sz="1600" dirty="0" smtClean="0"/>
              <a:t>самоуправления, осуществляющих управление в сфере образования и образовательных организаций</a:t>
            </a:r>
            <a:endParaRPr lang="ru-RU" sz="1600" dirty="0"/>
          </a:p>
        </p:txBody>
      </p:sp>
      <p:sp>
        <p:nvSpPr>
          <p:cNvPr id="10" name="Объект 2"/>
          <p:cNvSpPr>
            <a:spLocks noGrp="1"/>
          </p:cNvSpPr>
          <p:nvPr>
            <p:ph sz="half" idx="1"/>
          </p:nvPr>
        </p:nvSpPr>
        <p:spPr>
          <a:xfrm>
            <a:off x="7210426" y="1607446"/>
            <a:ext cx="4762500" cy="646331"/>
          </a:xfr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ru-RU" sz="2000" dirty="0" smtClean="0"/>
              <a:t>Размещение информационных материалов по целевому обучению</a:t>
            </a:r>
            <a:endParaRPr lang="ru-RU" sz="2000" dirty="0"/>
          </a:p>
        </p:txBody>
      </p:sp>
      <p:sp>
        <p:nvSpPr>
          <p:cNvPr id="11" name="Объект 3"/>
          <p:cNvSpPr txBox="1">
            <a:spLocks/>
          </p:cNvSpPr>
          <p:nvPr/>
        </p:nvSpPr>
        <p:spPr>
          <a:xfrm>
            <a:off x="7086599" y="2478007"/>
            <a:ext cx="4886325" cy="286551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/>
            <a:r>
              <a:rPr lang="ru-RU" sz="2000" dirty="0"/>
              <a:t>С</a:t>
            </a:r>
            <a:r>
              <a:rPr lang="ru-RU" sz="2000" dirty="0" smtClean="0"/>
              <a:t>айт </a:t>
            </a:r>
            <a:r>
              <a:rPr lang="ru-RU" sz="2000" dirty="0" err="1" smtClean="0"/>
              <a:t>Минобрнауки</a:t>
            </a:r>
            <a:r>
              <a:rPr lang="ru-RU" sz="2000" dirty="0" smtClean="0"/>
              <a:t> России в </a:t>
            </a:r>
            <a:r>
              <a:rPr lang="ru-RU" sz="2000" dirty="0"/>
              <a:t>подразделе «Целевое обучение» раздела «Деятельность» </a:t>
            </a:r>
            <a:r>
              <a:rPr lang="ru-RU" sz="2000" dirty="0" smtClean="0"/>
              <a:t>(</a:t>
            </a:r>
            <a:r>
              <a:rPr lang="ru-RU" sz="1800" dirty="0" smtClean="0">
                <a:hlinkClick r:id="rId3"/>
              </a:rPr>
              <a:t>https</a:t>
            </a:r>
            <a:r>
              <a:rPr lang="ru-RU" sz="1800" dirty="0">
                <a:hlinkClick r:id="rId3"/>
              </a:rPr>
              <a:t>://</a:t>
            </a:r>
            <a:r>
              <a:rPr lang="ru-RU" sz="1800" dirty="0" smtClean="0">
                <a:hlinkClick r:id="rId3"/>
              </a:rPr>
              <a:t>minobrnauki.gov.ru/action/targeted_training/</a:t>
            </a:r>
            <a:r>
              <a:rPr lang="ru-RU" sz="1800" dirty="0" smtClean="0"/>
              <a:t>) </a:t>
            </a:r>
            <a:endParaRPr lang="ru-RU" sz="1800" dirty="0"/>
          </a:p>
          <a:p>
            <a:pPr fontAlgn="base"/>
            <a:r>
              <a:rPr lang="ru-RU" sz="1800" dirty="0" smtClean="0"/>
              <a:t>за</a:t>
            </a:r>
            <a:r>
              <a:rPr lang="ru-RU" sz="2000" dirty="0" smtClean="0"/>
              <a:t>писи </a:t>
            </a:r>
            <a:r>
              <a:rPr lang="ru-RU" sz="2000" dirty="0" err="1"/>
              <a:t>вебинаров</a:t>
            </a:r>
            <a:r>
              <a:rPr lang="ru-RU" sz="2000" dirty="0"/>
              <a:t>, презентационные материалы, </a:t>
            </a:r>
            <a:r>
              <a:rPr lang="ru-RU" sz="2000" dirty="0" smtClean="0"/>
              <a:t>методические </a:t>
            </a:r>
            <a:r>
              <a:rPr lang="ru-RU" sz="2000" dirty="0"/>
              <a:t>рекомендации и </a:t>
            </a:r>
            <a:r>
              <a:rPr lang="ru-RU" sz="2000" dirty="0" smtClean="0"/>
              <a:t>официальные </a:t>
            </a:r>
            <a:r>
              <a:rPr lang="ru-RU" sz="2000" dirty="0"/>
              <a:t>письма </a:t>
            </a:r>
            <a:r>
              <a:rPr lang="ru-RU" sz="2000" dirty="0" err="1"/>
              <a:t>Минобрнауки</a:t>
            </a:r>
            <a:r>
              <a:rPr lang="ru-RU" sz="2000" dirty="0"/>
              <a:t> </a:t>
            </a:r>
            <a:r>
              <a:rPr lang="ru-RU" sz="2000" dirty="0" smtClean="0"/>
              <a:t>России</a:t>
            </a:r>
            <a:endParaRPr lang="ru-RU" sz="2000" dirty="0"/>
          </a:p>
          <a:p>
            <a:pPr fontAlgn="base"/>
            <a:endParaRPr lang="ru-RU" sz="2000" dirty="0"/>
          </a:p>
          <a:p>
            <a:pPr fontAlgn="base"/>
            <a:r>
              <a:rPr lang="ru-RU" sz="2000" dirty="0"/>
              <a:t>Сайт ФГБОУ ДПО «Институт развития профессионального образования» в разделе «Целевое обучение» </a:t>
            </a:r>
            <a:r>
              <a:rPr lang="ru-RU" sz="1800" dirty="0" smtClean="0"/>
              <a:t>(</a:t>
            </a:r>
            <a:r>
              <a:rPr lang="ru-RU" sz="1800" dirty="0">
                <a:hlinkClick r:id="rId4"/>
              </a:rPr>
              <a:t>https://de.firpo.ru/o/mp/CO/?ysclid=lx94lm33bt764493497</a:t>
            </a:r>
            <a:r>
              <a:rPr lang="ru-RU" sz="1800" dirty="0"/>
              <a:t>)</a:t>
            </a:r>
          </a:p>
          <a:p>
            <a:pPr fontAlgn="base"/>
            <a:r>
              <a:rPr lang="ru-RU" sz="2100" dirty="0"/>
              <a:t>Разъяснительные и информационные материалы для колледжей и студентов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715651" y="230222"/>
            <a:ext cx="10892178" cy="52225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2000" b="1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ИНФОРМАЦИЯ О ЦЕЛЕВОМ ОБУЧЕНИИ</a:t>
            </a:r>
            <a:endParaRPr lang="ru-RU" sz="1800" dirty="0">
              <a:solidFill>
                <a:srgbClr val="FF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Заголовок 1"/>
          <p:cNvSpPr txBox="1">
            <a:spLocks/>
          </p:cNvSpPr>
          <p:nvPr/>
        </p:nvSpPr>
        <p:spPr>
          <a:xfrm>
            <a:off x="7210426" y="948113"/>
            <a:ext cx="4762500" cy="47630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Письмо министерства образования и науки края от </a:t>
            </a: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20.06.2024 № 02.3-13-8686  </a:t>
            </a:r>
            <a:r>
              <a:rPr lang="ru-RU" sz="1400" dirty="0">
                <a:solidFill>
                  <a:prstClr val="black"/>
                </a:solidFill>
              </a:rPr>
              <a:t>" </a:t>
            </a: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О </a:t>
            </a:r>
            <a:r>
              <a:rPr lang="ru-RU" sz="1400" dirty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направлении информации по целевому </a:t>
            </a:r>
            <a:r>
              <a:rPr lang="ru-RU" sz="1400" dirty="0" smtClean="0">
                <a:solidFill>
                  <a:prstClr val="black"/>
                </a:solidFill>
                <a:latin typeface="+mn-lt"/>
                <a:ea typeface="+mn-ea"/>
                <a:cs typeface="+mn-cs"/>
              </a:rPr>
              <a:t>обучению</a:t>
            </a:r>
            <a:r>
              <a:rPr lang="ru-RU" sz="1400" dirty="0">
                <a:solidFill>
                  <a:prstClr val="black"/>
                </a:solidFill>
              </a:rPr>
              <a:t> "</a:t>
            </a:r>
            <a:endParaRPr lang="ru-RU" sz="1400" dirty="0">
              <a:solidFill>
                <a:prstClr val="black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22594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1624</TotalTime>
  <Words>866</Words>
  <Application>Microsoft Office PowerPoint</Application>
  <PresentationFormat>Широкоэкранный</PresentationFormat>
  <Paragraphs>221</Paragraphs>
  <Slides>4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Montserrat</vt:lpstr>
      <vt:lpstr>Tahoma</vt:lpstr>
      <vt:lpstr>Times New Roman</vt:lpstr>
      <vt:lpstr>Wingdings</vt:lpstr>
      <vt:lpstr>Тема Office</vt:lpstr>
      <vt:lpstr>Презентация PowerPoint</vt:lpstr>
      <vt:lpstr>Презентация PowerPoint</vt:lpstr>
      <vt:lpstr>ИНФОРМАЦИЯ О СЕМИНАРАХ ДЛЯ УЧИТЕЛЕЙ МУЗЫКИ, ИЗО И ПЕДАГОГОВ ДОПОЛНИТЕЛЬНОГО ОБРАЗОВАНИЯ письмо министерства образования и науки края от 19.06.2024 № 02.3-13-8637 "Об участии в семинарах ФГБНУ "Институт стратегии развития образования"</vt:lpstr>
      <vt:lpstr>Письмо министерства образования и науки края от 20.06.2024 № 02.3-13-8694  "О вебинаре по вопросу целевого обучения"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ГУП: Рябцев А.В. (проректор по воспитательной работе и молодежной политике)</dc:creator>
  <cp:lastModifiedBy>Юлия Александровна Ярошенко</cp:lastModifiedBy>
  <cp:revision>131</cp:revision>
  <cp:lastPrinted>2024-06-20T04:12:00Z</cp:lastPrinted>
  <dcterms:created xsi:type="dcterms:W3CDTF">2024-01-16T12:41:45Z</dcterms:created>
  <dcterms:modified xsi:type="dcterms:W3CDTF">2024-06-21T05:26:05Z</dcterms:modified>
</cp:coreProperties>
</file>