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67" r:id="rId3"/>
    <p:sldId id="381" r:id="rId4"/>
    <p:sldId id="383" r:id="rId5"/>
    <p:sldId id="384" r:id="rId6"/>
    <p:sldId id="375" r:id="rId7"/>
    <p:sldId id="382" r:id="rId8"/>
    <p:sldId id="37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088"/>
    <a:srgbClr val="EE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6730" autoAdjust="0"/>
  </p:normalViewPr>
  <p:slideViewPr>
    <p:cSldViewPr snapToGrid="0">
      <p:cViewPr varScale="1">
        <p:scale>
          <a:sx n="116" d="100"/>
          <a:sy n="116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1DC2D-71C7-49C9-9979-063D7CD9216B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75A92-1292-466A-869C-78968C32A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18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EBBABC-4F36-4ADF-9FC3-DAEF04B17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D44586F-FED5-41D6-886D-3DF91BFA9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F474A1-1582-44C0-BC3A-6F496F6BA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9F8827B-1E9B-4D1C-B072-4C2EA56B9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F40944-8DBE-44FE-9877-8F8D5E42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0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616690-6009-4FC9-8D63-0D6A22DA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C3FC101-DD2E-46AB-9882-68E229EE9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626996-6923-4F09-AAF0-9A485826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C04F79-148D-466A-B95F-30E9EAB6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78C42F-32EE-4741-B26A-18D97A30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19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C5D3386-6541-4583-9EC1-D99353B07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D947B49-1107-47DA-9C57-983EAD417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DA9A89-0AB6-4125-B2A5-87A51819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70E9963-8AC2-4D7F-A181-C11AF6F8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322E2F-478D-457B-83AA-766EA246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2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56724B-43A4-445B-B091-A7BCAD3E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11D0B0-2443-41F8-B7D5-25EBB784E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51E339-2B66-43BE-A25F-180C31494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520C610-C3C4-469A-8B8F-E5EB8C623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AE1E0B-A130-4F2E-ABB6-5BA3504F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99D74D-5D6C-4E9D-8BD0-F18AABFD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E1B46E-C8ED-48EA-BFAE-70FFFB727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D66047-1079-48DD-A3F2-3B591F17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C7D1CC-202C-42BD-BC2E-0A772DFD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CDA6C9-300C-41FC-B828-737D5901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79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236F37-3630-4C92-AB69-7330275E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22BCBC-8086-45D5-8251-73CA52948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8CB021A-4D25-4F68-A750-329D3BA7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7237AF3-3AE1-4C68-9352-8627AFDA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BBB556C-83F9-4105-8051-6147AA1D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39107D-0106-4AF5-BD55-7AFF2B3D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12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46AA26-B08D-4D09-ACFC-F714AFB6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3CF8EE-FBAA-4C2F-9D89-9B2317F69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9D71793-89D8-49CB-9253-A89EED102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BF11023-3554-411D-9C4A-B4F77D1DD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99908D0-8656-440E-8BD9-C2E15FA6C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CD3F853-8F95-4D92-8256-70BD3746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2532C69-B19F-4126-96D4-F6B67BAF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90693E5-0B70-4F15-9E7F-CD505D26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F10EDB-40AA-411C-B4E0-DEDF399A9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C46E6FE-9C06-4955-A380-C0BFD0A5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A3F859-D472-443D-AC3C-50F419B9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A6D1BA1-22C2-48ED-AA24-A6C574DA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409174A-77F0-46CB-9C08-89BDE62C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62A8A1-E2C6-4A10-9452-BB6E464A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BC73B0D-FEE0-42E6-AF83-EEE1D0B7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9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540FDA-783E-41A9-ADAC-775A82D0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C725B-F0AA-49CB-B9DD-2AF4CF335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7DDA158-28D2-46E9-9107-B7CB98AD8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BA919C5-19F8-4010-BEA0-0D124416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52FA51A-4347-452C-BE66-8EB03DDD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7C0C0D3-44BC-4746-835D-3BFBD2CB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2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520ACC-3331-4B83-A3CF-DF2216D6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9A25E9D-4F6B-4780-B8E1-A8091FBCB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4C6D7C9-28D0-4ADF-B3BD-A90644FB4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0A91F5-EF5B-452A-9569-0CC61EA8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B37400D-3E5E-4310-BE63-F479C936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120E71-6414-47BF-8283-CCC6D6BA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5CE529-4974-4972-92AF-CD0F79B0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F92A0B-4BFC-47B5-BB9B-E176BAC0B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4681DC-E9EB-4DE2-85E6-09C47EF410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CA9E3-F935-4014-B336-819ABA2ADD3E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E3C83B-23D4-4F01-8F66-0D8B8CF98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F31002-147F-4539-BF98-B5E5B5FAA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79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i/nYVlAEPX7Ut-JA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forms.yandex.ru/u/6656a98f5d2a062661115307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s.yandex.ru/u/66612c3a84227c1b0da82631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AbkQU" TargetMode="External"/><Relationship Id="rId5" Type="http://schemas.openxmlformats.org/officeDocument/2006/relationships/hyperlink" Target="https://clck.ru/3AbkNz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isk.yandex.ru/d/i1FWTtHeLUtb9g" TargetMode="Externa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nYVlAEPX7Ut-J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orms.yandex.ru/u/65a7560284227c239bef37b7/" TargetMode="External"/><Relationship Id="rId4" Type="http://schemas.openxmlformats.org/officeDocument/2006/relationships/hyperlink" Target="https://forms.yandex.ru/u/66612c3a84227c1b0da8263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3E265C-CC8E-4860-A676-D6D4574D5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45820"/>
            <a:ext cx="12192001" cy="3950898"/>
          </a:xfrm>
        </p:spPr>
        <p:txBody>
          <a:bodyPr>
            <a:normAutofit/>
          </a:bodyPr>
          <a:lstStyle/>
          <a:p>
            <a:r>
              <a:rPr lang="ru-RU" sz="4800" dirty="0"/>
              <a:t>Проекты </a:t>
            </a:r>
            <a:br>
              <a:rPr lang="ru-RU" sz="4800" dirty="0"/>
            </a:br>
            <a:r>
              <a:rPr lang="ru-RU" sz="4800" dirty="0"/>
              <a:t>Российского общества "Знание" </a:t>
            </a:r>
            <a:br>
              <a:rPr lang="ru-RU" sz="4800" dirty="0"/>
            </a:br>
            <a:r>
              <a:rPr lang="ru-RU" sz="4800" dirty="0"/>
              <a:t>в июне</a:t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000" b="1" dirty="0"/>
              <a:t>20 июня 2024 г.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284E8CC-2270-45A9-962D-D84628612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9575" y="5589917"/>
            <a:ext cx="9144000" cy="1045785"/>
          </a:xfrm>
        </p:spPr>
        <p:txBody>
          <a:bodyPr>
            <a:normAutofit fontScale="62500" lnSpcReduction="20000"/>
          </a:bodyPr>
          <a:lstStyle/>
          <a:p>
            <a:pPr algn="r"/>
            <a:endParaRPr lang="ru-RU" dirty="0"/>
          </a:p>
          <a:p>
            <a:pPr algn="r"/>
            <a:r>
              <a:rPr lang="ru-RU" dirty="0"/>
              <a:t>Директор филиала Российского общества «Знание» в Хабаровском крае</a:t>
            </a:r>
            <a:br>
              <a:rPr lang="ru-RU" dirty="0"/>
            </a:br>
            <a:r>
              <a:rPr lang="ru-RU" dirty="0"/>
              <a:t>Володькин Евгений Геннадьевич</a:t>
            </a:r>
          </a:p>
          <a:p>
            <a:pPr algn="r"/>
            <a:r>
              <a:rPr lang="ru-RU" dirty="0"/>
              <a:t>Тел.: 8-909-802-19-17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554" y="169078"/>
            <a:ext cx="10414445" cy="6858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00B050"/>
                </a:solidFill>
              </a:rPr>
              <a:t>Набор лекторов для проведения лекций в рамках проекта </a:t>
            </a:r>
            <a:r>
              <a:rPr lang="ru-RU" sz="2600" b="1" dirty="0" err="1">
                <a:solidFill>
                  <a:srgbClr val="00B050"/>
                </a:solidFill>
              </a:rPr>
              <a:t>Знание.Регион</a:t>
            </a:r>
            <a:endParaRPr lang="ru-RU" sz="2600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210315" y="1372993"/>
            <a:ext cx="4294468" cy="2949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Достижения Хабаровского края.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Хабаровска.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Комсомольска-на-Амуре.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«Интересная работа, достойная зарплата».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комфортного проживания».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здоровья. Растим будущее».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инноваций и новых возможностей».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притяжения. Туризм в удовольствие».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454579"/>
              </p:ext>
            </p:extLst>
          </p:nvPr>
        </p:nvGraphicFramePr>
        <p:xfrm>
          <a:off x="4476864" y="1737289"/>
          <a:ext cx="4010672" cy="38992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9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08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21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Муниципалитеты: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Лекторы</a:t>
                      </a:r>
                      <a:r>
                        <a:rPr lang="ru-RU" sz="1600" b="1" u="none" strike="noStrike" baseline="0" dirty="0">
                          <a:effectLst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Хабаровск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Комсомольск-на-Амуре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Хабаровский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им. Лазо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Вяземский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Бикинский округ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Солнечный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Николаевский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Советско-Гаванский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Ванинский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Комсомольский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Тугуро-Чумиканский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 П. Осипенко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Верхнебуреинский</a:t>
                      </a:r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8647169" y="1429588"/>
            <a:ext cx="3544831" cy="5461026"/>
            <a:chOff x="16190258" y="125506"/>
            <a:chExt cx="8032377" cy="13426551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16190258" y="125506"/>
              <a:ext cx="8032377" cy="13426551"/>
              <a:chOff x="16190258" y="125506"/>
              <a:chExt cx="8032377" cy="13426551"/>
            </a:xfrm>
          </p:grpSpPr>
          <p:pic>
            <p:nvPicPr>
              <p:cNvPr id="17" name="Рисунок 1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190258" y="125506"/>
                <a:ext cx="8032377" cy="13387293"/>
              </a:xfrm>
              <a:prstGeom prst="rect">
                <a:avLst/>
              </a:prstGeom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19058966" y="12204375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7669437" y="12492682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257061" y="940199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913785" y="12022057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745636" y="10652616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0000258" y="983645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994730" y="722119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9276129" y="820328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777102" y="1149237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8955873" y="9290938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7837765" y="650255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21051374" y="10133254"/>
              <a:ext cx="412376" cy="10593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8" tIns="91438" rIns="91438" bIns="91438" numCol="1" spcCol="38100" rtlCol="0" anchor="t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kumimoji="0" lang="ru-RU" sz="16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Calibri" panose="020F0502020204030204"/>
                </a:rPr>
                <a:t>1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8979" y="961116"/>
            <a:ext cx="4889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Тематики проектов </a:t>
            </a:r>
            <a:r>
              <a:rPr lang="ru-RU" sz="2400" b="1" dirty="0" err="1"/>
              <a:t>Знание.Регион</a:t>
            </a:r>
            <a:r>
              <a:rPr lang="ru-RU" sz="2400" b="1" dirty="0"/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4033" y="5609771"/>
            <a:ext cx="60311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Лекторы – Ваши лояльные лекторы-добровольцы </a:t>
            </a:r>
            <a:br>
              <a:rPr lang="ru-RU" b="1" dirty="0"/>
            </a:br>
            <a:r>
              <a:rPr lang="ru-RU" b="1" dirty="0"/>
              <a:t>с хорошим качеством мероприятий.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683210" y="6366892"/>
            <a:ext cx="5572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Оплата за лекцию: </a:t>
            </a:r>
            <a:r>
              <a:rPr lang="ru-RU" b="1" dirty="0">
                <a:solidFill>
                  <a:srgbClr val="00B050"/>
                </a:solidFill>
              </a:rPr>
              <a:t>1000 рублей </a:t>
            </a:r>
            <a:r>
              <a:rPr lang="ru-RU" b="1" dirty="0">
                <a:solidFill>
                  <a:srgbClr val="FF0000"/>
                </a:solidFill>
              </a:rPr>
              <a:t>без вычета налога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130146" y="795884"/>
            <a:ext cx="38443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Голосование за темы: </a:t>
            </a:r>
            <a:r>
              <a:rPr lang="en-US" b="1" dirty="0">
                <a:hlinkClick r:id="rId4"/>
              </a:rPr>
              <a:t>https://forms.yandex.ru/u/6656a98f5d2a062661115307/</a:t>
            </a:r>
            <a:r>
              <a:rPr lang="ru-RU" b="1" dirty="0"/>
              <a:t>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69311" y="5588358"/>
            <a:ext cx="35355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rgbClr val="00B050"/>
                </a:solidFill>
              </a:rPr>
              <a:t>Задача: </a:t>
            </a:r>
            <a:r>
              <a:rPr lang="ru-RU" sz="2000" b="1" dirty="0"/>
              <a:t>предложить  лекторов и школы для проведения лекций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58" y="5485007"/>
            <a:ext cx="400343" cy="111442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AA35315-C781-4C2D-B608-7115CBC4AE0F}"/>
              </a:ext>
            </a:extLst>
          </p:cNvPr>
          <p:cNvSpPr/>
          <p:nvPr/>
        </p:nvSpPr>
        <p:spPr>
          <a:xfrm>
            <a:off x="361071" y="6490706"/>
            <a:ext cx="34243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Roboto"/>
                <a:hlinkClick r:id="rId6" tooltip="https://disk.yandex.ru/i/nYVlAEPX7Ut-JA"/>
              </a:rPr>
              <a:t>https://disk.yandex.ru/i/nYVlAEPX7Ut-JA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7377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555" y="169078"/>
            <a:ext cx="10219956" cy="68580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Запросы на лекции акций </a:t>
            </a:r>
            <a:r>
              <a:rPr lang="ru-RU" sz="3600" b="1" dirty="0" err="1"/>
              <a:t>Знание.Герои</a:t>
            </a:r>
            <a:r>
              <a:rPr lang="ru-RU" sz="3600" b="1" dirty="0"/>
              <a:t>/Наука/Карьера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794341" y="937489"/>
            <a:ext cx="11203170" cy="1626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Общество «Знание» организует мероприятия в рамках проектов:</a:t>
            </a:r>
          </a:p>
          <a:p>
            <a:pPr lvl="1"/>
            <a:r>
              <a:rPr lang="ru-RU" dirty="0" err="1"/>
              <a:t>Знание.Герои</a:t>
            </a:r>
            <a:r>
              <a:rPr lang="ru-RU" dirty="0"/>
              <a:t> (встречи с героем России или участником СВО)</a:t>
            </a:r>
          </a:p>
          <a:p>
            <a:pPr lvl="1"/>
            <a:r>
              <a:rPr lang="ru-RU" dirty="0" err="1"/>
              <a:t>Знание.Наука</a:t>
            </a:r>
            <a:r>
              <a:rPr lang="ru-RU" dirty="0"/>
              <a:t> (встречи с молодым учёным)</a:t>
            </a:r>
          </a:p>
          <a:p>
            <a:pPr lvl="1"/>
            <a:r>
              <a:rPr lang="ru-RU" dirty="0" err="1"/>
              <a:t>Знание.Карьера</a:t>
            </a:r>
            <a:r>
              <a:rPr lang="ru-RU" dirty="0"/>
              <a:t> (встречи по профориентации)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98" y="4946440"/>
            <a:ext cx="400343" cy="1114425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AA15D48C-F85D-4420-B115-E98C132B74CE}"/>
              </a:ext>
            </a:extLst>
          </p:cNvPr>
          <p:cNvSpPr txBox="1">
            <a:spLocks/>
          </p:cNvSpPr>
          <p:nvPr/>
        </p:nvSpPr>
        <p:spPr>
          <a:xfrm>
            <a:off x="173240" y="2654743"/>
            <a:ext cx="7780316" cy="1927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Механизм работы: </a:t>
            </a:r>
          </a:p>
          <a:p>
            <a:pPr lvl="1"/>
            <a:r>
              <a:rPr lang="ru-RU" dirty="0"/>
              <a:t>школы/летние лагеря выбирают дату и время для данных встреч с их детьми и оставляют заявку</a:t>
            </a:r>
          </a:p>
          <a:p>
            <a:pPr lvl="1"/>
            <a:r>
              <a:rPr lang="ru-RU" dirty="0"/>
              <a:t>Общество «Знание» находит лектора, согласовывает тему со сторонами и проводят мероприятие 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xmlns="" id="{9F351EC5-3740-4C83-9CB5-763B4A980403}"/>
              </a:ext>
            </a:extLst>
          </p:cNvPr>
          <p:cNvSpPr txBox="1">
            <a:spLocks/>
          </p:cNvSpPr>
          <p:nvPr/>
        </p:nvSpPr>
        <p:spPr>
          <a:xfrm>
            <a:off x="794341" y="4956882"/>
            <a:ext cx="10406877" cy="15960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Школам необходимо:</a:t>
            </a:r>
          </a:p>
          <a:p>
            <a:pPr lvl="1"/>
            <a:r>
              <a:rPr lang="ru-RU" dirty="0"/>
              <a:t>определить дату, время, целевую аудиторию;</a:t>
            </a:r>
          </a:p>
          <a:p>
            <a:pPr lvl="1"/>
            <a:r>
              <a:rPr lang="ru-RU" dirty="0"/>
              <a:t>оставить заявку по ссылке: </a:t>
            </a:r>
            <a:r>
              <a:rPr lang="en-US" dirty="0">
                <a:hlinkClick r:id="rId4"/>
              </a:rPr>
              <a:t>https://forms.yandex.ru/u/66612c3a84227c1b0da82631/</a:t>
            </a:r>
            <a:r>
              <a:rPr lang="ru-RU" dirty="0"/>
              <a:t> 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C298C7F6-6966-4EFC-99CA-3D3229101D05}"/>
              </a:ext>
            </a:extLst>
          </p:cNvPr>
          <p:cNvSpPr txBox="1">
            <a:spLocks/>
          </p:cNvSpPr>
          <p:nvPr/>
        </p:nvSpPr>
        <p:spPr>
          <a:xfrm>
            <a:off x="8066314" y="2367643"/>
            <a:ext cx="3952446" cy="2681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/>
              <a:t>Для всех, кто сможет приехать:</a:t>
            </a:r>
          </a:p>
          <a:p>
            <a:pPr lvl="1"/>
            <a:r>
              <a:rPr lang="ru-RU" sz="1400" dirty="0"/>
              <a:t>Хабаровский район;</a:t>
            </a:r>
          </a:p>
          <a:p>
            <a:pPr lvl="1"/>
            <a:r>
              <a:rPr lang="ru-RU" sz="1400" dirty="0"/>
              <a:t>Вяземский район;</a:t>
            </a:r>
          </a:p>
          <a:p>
            <a:pPr lvl="1"/>
            <a:r>
              <a:rPr lang="ru-RU" sz="1400" dirty="0"/>
              <a:t>Район им. Лазо;</a:t>
            </a:r>
          </a:p>
          <a:p>
            <a:pPr lvl="1"/>
            <a:r>
              <a:rPr lang="ru-RU" sz="1400" dirty="0"/>
              <a:t>и др.</a:t>
            </a:r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dirty="0"/>
              <a:t>Место проведения: </a:t>
            </a:r>
          </a:p>
          <a:p>
            <a:pPr lvl="1"/>
            <a:r>
              <a:rPr lang="ru-RU" sz="1400" dirty="0"/>
              <a:t>на площадке школы (для г. Хабаровска)</a:t>
            </a:r>
          </a:p>
          <a:p>
            <a:pPr lvl="1"/>
            <a:r>
              <a:rPr lang="ru-RU" sz="1400" dirty="0"/>
              <a:t>на площадке «Знаний» (для приезжих)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8927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87BD92-C55B-4EC6-A8F4-F4A24DB3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8645" y="322088"/>
            <a:ext cx="7857227" cy="402626"/>
          </a:xfrm>
        </p:spPr>
        <p:txBody>
          <a:bodyPr>
            <a:noAutofit/>
          </a:bodyPr>
          <a:lstStyle/>
          <a:p>
            <a:r>
              <a:rPr lang="ru-RU" sz="3200" dirty="0"/>
              <a:t>Тематические блоки проекта </a:t>
            </a:r>
            <a:r>
              <a:rPr lang="ru-RU" sz="3200" dirty="0" err="1"/>
              <a:t>Знание.Карьера</a:t>
            </a:r>
            <a:endParaRPr lang="ru-RU" sz="32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5160130-4513-4C66-A31F-44D68483921F}"/>
              </a:ext>
            </a:extLst>
          </p:cNvPr>
          <p:cNvSpPr/>
          <p:nvPr/>
        </p:nvSpPr>
        <p:spPr>
          <a:xfrm>
            <a:off x="379563" y="1100261"/>
            <a:ext cx="53483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Профессии будущего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как и почему профессии стареют. Какие профессии будущего мы можем встретить уже сейчас. Где можно обучаться и работать.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Резюме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написать резюме, которое увеличит отклик. Как писать о неподходящем опыте работы. </a:t>
            </a: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Мастер-класс, на котором вы напишете свое резюме.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Собеседование. Секретные вопросы и стоп-сигналы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подготовка в прохождению собеседования. Каверзные вопросы рекрутеров и как на них отвечать. Как выбрать подходящего работодателя.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Софт </a:t>
            </a:r>
            <a:r>
              <a:rPr lang="ru-RU" sz="1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скиллз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12/21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12 навыков 21 века,  которые никогда не поздно и никогда не рано развивать.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Творческие профессии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как состояться в творческой профессии если все против. Как заработать на творчестве.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Карьерный трек –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 для студентов выпускных групп. Ставим цели к профессиональному развитию и берем максимум от дела, которым занимаемся.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Мастер-классы по навыкам 21 века: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Коммуникация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7D1B026-0117-4D06-875B-69A5DE3CC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581FDAE4-0279-44A8-A56F-09592E027DEE}"/>
              </a:ext>
            </a:extLst>
          </p:cNvPr>
          <p:cNvSpPr/>
          <p:nvPr/>
        </p:nvSpPr>
        <p:spPr>
          <a:xfrm>
            <a:off x="5799827" y="1577229"/>
            <a:ext cx="6096000" cy="482183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«Осознанный выбор»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Поговорим про типы выборов действия человека, про то, как они влияют на выбор профессии. Определим, что значит осознанность при выборе профессии. Что такое ответственный выбор?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«5 шагов осознанного выбора»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Знакомство с пошаговым алгоритмом выбора профессии. Определение действий на каждом шаге. Инструменты для ОВП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«Ошибки в выборе профессии» (лекция, тренинг)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Определим основные ошибки при выборе профессии, которые допускают подростки, проработаем алгоритмы действий для их предотвращения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«Пути получения профессии»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и как сегодня можно получить профессию. Варианты образовательных маршрутов.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«Стереотипы и тренды в выборе профессии»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Разобьем стереотипные убеждения при выборе профессии. Определим тренды, на что сегодня важно и нужно обращать внимание при выборе.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«Какие у меня склонности и как их использовать?»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склонностей и талантов, создание условий для формирования навыка ОВП.</a:t>
            </a:r>
          </a:p>
        </p:txBody>
      </p:sp>
    </p:spTree>
    <p:extLst>
      <p:ext uri="{BB962C8B-B14F-4D97-AF65-F5344CB8AC3E}">
        <p14:creationId xmlns:p14="http://schemas.microsoft.com/office/powerpoint/2010/main" val="1605093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2091" y="397678"/>
            <a:ext cx="5782664" cy="162830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Лекции блока</a:t>
            </a:r>
            <a:br>
              <a:rPr lang="ru-RU" sz="3600" b="1" dirty="0"/>
            </a:br>
            <a:r>
              <a:rPr lang="ru-RU" sz="3600" b="1" dirty="0"/>
              <a:t> Знание.</a:t>
            </a:r>
            <a:br>
              <a:rPr lang="ru-RU" sz="3600" b="1" dirty="0"/>
            </a:br>
            <a:r>
              <a:rPr lang="ru-RU" sz="3600" b="1" dirty="0"/>
              <a:t>Герои/Наука/Карьера/Регион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xmlns="" id="{8671990B-073A-47CA-8546-828D8942C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867164"/>
              </p:ext>
            </p:extLst>
          </p:nvPr>
        </p:nvGraphicFramePr>
        <p:xfrm>
          <a:off x="2988051" y="4705817"/>
          <a:ext cx="6842570" cy="1754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6475">
                  <a:extLst>
                    <a:ext uri="{9D8B030D-6E8A-4147-A177-3AD203B41FA5}">
                      <a16:colId xmlns:a16="http://schemas.microsoft.com/office/drawing/2014/main" xmlns="" val="2926314499"/>
                    </a:ext>
                  </a:extLst>
                </a:gridCol>
                <a:gridCol w="1548957">
                  <a:extLst>
                    <a:ext uri="{9D8B030D-6E8A-4147-A177-3AD203B41FA5}">
                      <a16:colId xmlns:a16="http://schemas.microsoft.com/office/drawing/2014/main" xmlns="" val="3863354056"/>
                    </a:ext>
                  </a:extLst>
                </a:gridCol>
                <a:gridCol w="1992655">
                  <a:extLst>
                    <a:ext uri="{9D8B030D-6E8A-4147-A177-3AD203B41FA5}">
                      <a16:colId xmlns:a16="http://schemas.microsoft.com/office/drawing/2014/main" xmlns="" val="1071524953"/>
                    </a:ext>
                  </a:extLst>
                </a:gridCol>
                <a:gridCol w="2734483">
                  <a:extLst>
                    <a:ext uri="{9D8B030D-6E8A-4147-A177-3AD203B41FA5}">
                      <a16:colId xmlns:a16="http://schemas.microsoft.com/office/drawing/2014/main" xmlns="" val="2459001160"/>
                    </a:ext>
                  </a:extLst>
                </a:gridCol>
              </a:tblGrid>
              <a:tr h="2000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Лекции о Хабаровском крае </a:t>
                      </a:r>
                      <a:r>
                        <a:rPr lang="ru-RU" sz="1100" b="1" u="none" strike="noStrike" dirty="0" err="1">
                          <a:effectLst/>
                        </a:rPr>
                        <a:t>Знание.Регион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26028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Советская Гавань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Балагуров Алексей Александрович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МБОУ Средняя школа №3 имени А. И. Томилина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47885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Эюбова Светлана Зиятхановна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МОУ Средняя общеобразовательная школа №7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35492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Чадаев Евгений Николаевич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МОУ СОШ №77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05856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Чадаев Евгений Николаевич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Гимназия №3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2066316"/>
                  </a:ext>
                </a:extLst>
              </a:tr>
              <a:tr h="1690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9616918"/>
                  </a:ext>
                </a:extLst>
              </a:tr>
              <a:tr h="172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24860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село Гайтер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Андриянова Дарья Дмитриевна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СОШ с. Гайтер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03406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Корфовский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Михайлова Елена Александровна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СОШ п. Корфовский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58848826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41BC7DE7-55F1-435A-8B4F-8B4E41E64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097559"/>
              </p:ext>
            </p:extLst>
          </p:nvPr>
        </p:nvGraphicFramePr>
        <p:xfrm>
          <a:off x="6409336" y="2613199"/>
          <a:ext cx="5588175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325">
                  <a:extLst>
                    <a:ext uri="{9D8B030D-6E8A-4147-A177-3AD203B41FA5}">
                      <a16:colId xmlns:a16="http://schemas.microsoft.com/office/drawing/2014/main" xmlns="" val="763348192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xmlns="" val="832403864"/>
                    </a:ext>
                  </a:extLst>
                </a:gridCol>
                <a:gridCol w="1513412">
                  <a:extLst>
                    <a:ext uri="{9D8B030D-6E8A-4147-A177-3AD203B41FA5}">
                      <a16:colId xmlns:a16="http://schemas.microsoft.com/office/drawing/2014/main" xmlns="" val="1921000096"/>
                    </a:ext>
                  </a:extLst>
                </a:gridCol>
                <a:gridCol w="2169763">
                  <a:extLst>
                    <a:ext uri="{9D8B030D-6E8A-4147-A177-3AD203B41FA5}">
                      <a16:colId xmlns:a16="http://schemas.microsoft.com/office/drawing/2014/main" xmlns="" val="3100604674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 err="1">
                          <a:effectLst/>
                        </a:rPr>
                        <a:t>Знание.Наука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20674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МОУ СОШ №7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Эюбова Светлана Зиятхановна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31569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МОУ СОШ №7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Эюбова</a:t>
                      </a:r>
                      <a:r>
                        <a:rPr lang="ru-RU" sz="1100" u="none" strike="noStrike" dirty="0">
                          <a:effectLst/>
                        </a:rPr>
                        <a:t> Светлана </a:t>
                      </a:r>
                      <a:r>
                        <a:rPr lang="ru-RU" sz="1100" u="none" strike="noStrike" dirty="0" err="1">
                          <a:effectLst/>
                        </a:rPr>
                        <a:t>Зиятхановна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11132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МОУ СОШ №7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Эюбова Светлана Зиятхановна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74882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г. Комсомольск-на-Амуре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МОУ СОШ №7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Эюбова Светлана Зиятхановна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98356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г. Хабаровск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МАОУ Гимназия №3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Перепечай</a:t>
                      </a:r>
                      <a:r>
                        <a:rPr lang="ru-RU" sz="1100" u="none" strike="noStrike" dirty="0">
                          <a:effectLst/>
                        </a:rPr>
                        <a:t> Пётр Эдуардович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5599935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xmlns="" id="{97D6E425-829A-4607-8FD8-BBF82F37A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196610"/>
              </p:ext>
            </p:extLst>
          </p:nvPr>
        </p:nvGraphicFramePr>
        <p:xfrm>
          <a:off x="386905" y="863936"/>
          <a:ext cx="5756720" cy="3498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964">
                  <a:extLst>
                    <a:ext uri="{9D8B030D-6E8A-4147-A177-3AD203B41FA5}">
                      <a16:colId xmlns:a16="http://schemas.microsoft.com/office/drawing/2014/main" xmlns="" val="453924765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xmlns="" val="4078955642"/>
                    </a:ext>
                  </a:extLst>
                </a:gridCol>
                <a:gridCol w="1885950">
                  <a:extLst>
                    <a:ext uri="{9D8B030D-6E8A-4147-A177-3AD203B41FA5}">
                      <a16:colId xmlns:a16="http://schemas.microsoft.com/office/drawing/2014/main" xmlns="" val="1980189008"/>
                    </a:ext>
                  </a:extLst>
                </a:gridCol>
                <a:gridCol w="2154306">
                  <a:extLst>
                    <a:ext uri="{9D8B030D-6E8A-4147-A177-3AD203B41FA5}">
                      <a16:colId xmlns:a16="http://schemas.microsoft.com/office/drawing/2014/main" xmlns="" val="1352718848"/>
                    </a:ext>
                  </a:extLst>
                </a:gridCol>
              </a:tblGrid>
              <a:tr h="127623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 dirty="0" err="1">
                          <a:effectLst/>
                        </a:rPr>
                        <a:t>Знание.Карьера</a:t>
                      </a:r>
                      <a:r>
                        <a:rPr lang="ru-RU" sz="1000" b="1" u="none" strike="noStrike" dirty="0">
                          <a:effectLst/>
                        </a:rPr>
                        <a:t> - Лекции по профориентации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1149931"/>
                  </a:ext>
                </a:extLst>
              </a:tr>
              <a:tr h="1449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Шутова Ирина Юрьевна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РГУП – МОУ СОШ №26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250246"/>
                  </a:ext>
                </a:extLst>
              </a:tr>
              <a:tr h="1931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г. Хабаровск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 err="1">
                          <a:effectLst/>
                        </a:rPr>
                        <a:t>Марыкин</a:t>
                      </a:r>
                      <a:r>
                        <a:rPr lang="ru-RU" sz="1000" u="none" strike="noStrike" dirty="0">
                          <a:effectLst/>
                        </a:rPr>
                        <a:t> Иван Алексеевич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РГУП – МОУ СОШ №26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4106177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МАУ СОШ №16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1915648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Дорохова Ольга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ЦОПП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9730225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Дорохова Ольга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ЦОПП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7917918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Дорохова Ольга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ЦОПП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3285325"/>
                  </a:ext>
                </a:extLst>
              </a:tr>
              <a:tr h="173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1496510"/>
                  </a:ext>
                </a:extLst>
              </a:tr>
              <a:tr h="2211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7103170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МАУ СОШ №16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3346555"/>
                  </a:ext>
                </a:extLst>
              </a:tr>
              <a:tr h="2127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7399806"/>
                  </a:ext>
                </a:extLst>
              </a:tr>
              <a:tr h="2127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МОУ Центр образования «Открытие»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6483492"/>
                  </a:ext>
                </a:extLst>
              </a:tr>
              <a:tr h="2127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МОУ Центр образования «Открытие»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6356019"/>
                  </a:ext>
                </a:extLst>
              </a:tr>
              <a:tr h="2127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г. Комсомольск-на-Амуре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Абрамова Елена Викторовна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МОУ Центр образования «Открытие»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7499563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МАОУ СШ 40 им. Г.К. Жукова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6857462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МАОУ СШ 40 им. Г.К. Жукова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9299593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СОШ с. Ильинка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2028836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Коршунова Юлия Владимировна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СОШ с. Ильинка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9200993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Хабаровск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Виноградова Ольга Сергеевна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МАОУ Гимназия №3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3919186"/>
                  </a:ext>
                </a:extLst>
              </a:tr>
              <a:tr h="1276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Хабаровск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Виноградова Ольга Сергеевна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МАОУ Гимназия №3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077" marR="6077" marT="607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0302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2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A6912E48-7023-479D-AB2B-8F566E09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96" y="160020"/>
            <a:ext cx="10386204" cy="624984"/>
          </a:xfrm>
        </p:spPr>
        <p:txBody>
          <a:bodyPr>
            <a:normAutofit/>
          </a:bodyPr>
          <a:lstStyle/>
          <a:p>
            <a:r>
              <a:rPr lang="ru-RU" sz="3600" b="1" dirty="0"/>
              <a:t>Конкурс лекторов от Российского общества «Знание»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2B4CE32-B739-4CBB-BADF-AEB4BEA70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5885" y="845820"/>
            <a:ext cx="4416552" cy="161615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4DE7870-F992-44A6-91B5-4F1FE8A97E48}"/>
              </a:ext>
            </a:extLst>
          </p:cNvPr>
          <p:cNvSpPr/>
          <p:nvPr/>
        </p:nvSpPr>
        <p:spPr>
          <a:xfrm>
            <a:off x="5510609" y="2643615"/>
            <a:ext cx="66181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После отбора есть возможность попасть в региональные команды лекторов Общества «Знание» и регулярно выступать на местных просветительских мероприятиях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1A4CFE6-AF95-4B4B-9563-220C98C0E7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03" y="1443286"/>
            <a:ext cx="5274514" cy="526357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26C3A8C3-7929-4CC3-9A41-BE992C40F701}"/>
              </a:ext>
            </a:extLst>
          </p:cNvPr>
          <p:cNvSpPr/>
          <p:nvPr/>
        </p:nvSpPr>
        <p:spPr>
          <a:xfrm>
            <a:off x="5816167" y="5783526"/>
            <a:ext cx="60070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Подать заявку можно по ссылкам:</a:t>
            </a:r>
            <a:r>
              <a:rPr lang="ru-RU" dirty="0"/>
              <a:t>	</a:t>
            </a:r>
          </a:p>
          <a:p>
            <a:r>
              <a:rPr lang="ru-RU" dirty="0"/>
              <a:t>	Школьники от 14 до 17 лет: </a:t>
            </a:r>
            <a:r>
              <a:rPr lang="ru-RU" dirty="0">
                <a:hlinkClick r:id="rId5"/>
              </a:rPr>
              <a:t>https://clck.ru/3AbkNz</a:t>
            </a:r>
            <a:r>
              <a:rPr lang="ru-RU" dirty="0"/>
              <a:t> </a:t>
            </a:r>
          </a:p>
          <a:p>
            <a:r>
              <a:rPr lang="ru-RU" dirty="0"/>
              <a:t>	Взрослые и студенты — </a:t>
            </a:r>
            <a:r>
              <a:rPr lang="ru-RU" dirty="0">
                <a:hlinkClick r:id="rId6"/>
              </a:rPr>
              <a:t>https://clck.ru/3AbkQU</a:t>
            </a:r>
            <a:r>
              <a:rPr lang="ru-RU" dirty="0"/>
              <a:t>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19814E7-51EF-4E86-B1EA-E3E96437BC32}"/>
              </a:ext>
            </a:extLst>
          </p:cNvPr>
          <p:cNvSpPr/>
          <p:nvPr/>
        </p:nvSpPr>
        <p:spPr>
          <a:xfrm>
            <a:off x="5771674" y="40750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50 победителям подарят по 250 тысяч рублей на продвижение собственного проекта по просветительству, а лучшим участникам из числа школьников вручат путевки в детский лагерь «Артек»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998D352-8EAD-4716-A53D-A2473D59AE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7045" y="3467740"/>
            <a:ext cx="962025" cy="276225"/>
          </a:xfrm>
          <a:prstGeom prst="rect">
            <a:avLst/>
          </a:prstGeom>
        </p:spPr>
      </p:pic>
      <p:sp>
        <p:nvSpPr>
          <p:cNvPr id="13" name="Объект 2">
            <a:extLst>
              <a:ext uri="{FF2B5EF4-FFF2-40B4-BE49-F238E27FC236}">
                <a16:creationId xmlns:a16="http://schemas.microsoft.com/office/drawing/2014/main" xmlns="" id="{704A2BB3-16E9-4AAF-9F5B-397124D53772}"/>
              </a:ext>
            </a:extLst>
          </p:cNvPr>
          <p:cNvSpPr txBox="1">
            <a:spLocks/>
          </p:cNvSpPr>
          <p:nvPr/>
        </p:nvSpPr>
        <p:spPr>
          <a:xfrm>
            <a:off x="2314575" y="877734"/>
            <a:ext cx="4057650" cy="1202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/>
              <a:t>Подано заявок:</a:t>
            </a:r>
          </a:p>
          <a:p>
            <a:pPr marL="0" indent="0" algn="r">
              <a:buNone/>
            </a:pPr>
            <a:r>
              <a:rPr lang="ru-RU" sz="1800" dirty="0"/>
              <a:t>Школьники: 55 заявок (из 140)</a:t>
            </a:r>
          </a:p>
          <a:p>
            <a:pPr marL="0" indent="0" algn="r">
              <a:buNone/>
            </a:pPr>
            <a:r>
              <a:rPr lang="ru-RU" sz="1800" dirty="0"/>
              <a:t>Взрослые: 74 заявки (из 185)</a:t>
            </a:r>
          </a:p>
        </p:txBody>
      </p:sp>
    </p:spTree>
    <p:extLst>
      <p:ext uri="{BB962C8B-B14F-4D97-AF65-F5344CB8AC3E}">
        <p14:creationId xmlns:p14="http://schemas.microsoft.com/office/powerpoint/2010/main" val="699440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73CEB6F-6C46-4E8C-9BD9-62D6EB95E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93056"/>
            <a:ext cx="7157182" cy="336494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F4C4698-9C36-429E-A134-9C2F212E91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825" y="0"/>
            <a:ext cx="7115175" cy="3162300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2FF87858-0B11-412C-BE70-3187193E8121}"/>
              </a:ext>
            </a:extLst>
          </p:cNvPr>
          <p:cNvSpPr txBox="1">
            <a:spLocks/>
          </p:cNvSpPr>
          <p:nvPr/>
        </p:nvSpPr>
        <p:spPr>
          <a:xfrm>
            <a:off x="10245279" y="563403"/>
            <a:ext cx="1750316" cy="2035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b="1" dirty="0"/>
              <a:t>22 июня 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День </a:t>
            </a:r>
            <a:br>
              <a:rPr lang="ru-RU" b="1" dirty="0"/>
            </a:br>
            <a:r>
              <a:rPr lang="ru-RU" b="1" dirty="0"/>
              <a:t>Памяти </a:t>
            </a:r>
            <a:br>
              <a:rPr lang="ru-RU" b="1" dirty="0"/>
            </a:br>
            <a:r>
              <a:rPr lang="ru-RU" b="1" dirty="0"/>
              <a:t>и Скорби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900C97A-DFFA-4776-803D-FD442E110E53}"/>
              </a:ext>
            </a:extLst>
          </p:cNvPr>
          <p:cNvSpPr/>
          <p:nvPr/>
        </p:nvSpPr>
        <p:spPr>
          <a:xfrm>
            <a:off x="2033587" y="1150262"/>
            <a:ext cx="481063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000000"/>
                </a:solidFill>
                <a:latin typeface="Roboto"/>
              </a:rPr>
              <a:t>Материалы ко Дню Памяти и Скорби </a:t>
            </a:r>
            <a:br>
              <a:rPr lang="ru-RU" sz="1600" dirty="0">
                <a:solidFill>
                  <a:srgbClr val="000000"/>
                </a:solidFill>
                <a:latin typeface="Roboto"/>
              </a:rPr>
            </a:br>
            <a:r>
              <a:rPr lang="ru-RU" sz="1600" dirty="0">
                <a:solidFill>
                  <a:srgbClr val="000000"/>
                </a:solidFill>
                <a:latin typeface="Roboto"/>
              </a:rPr>
              <a:t>от Российского общества Знание: </a:t>
            </a:r>
            <a:r>
              <a:rPr lang="en-US" dirty="0">
                <a:hlinkClick r:id="rId5" tooltip="https://disk.yandex.ru/d/i1FWTtHeLUtb9g"/>
              </a:rPr>
              <a:t>https://disk.yandex.ru/d/i1FWTtHeLUtb9g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1130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775" y="160021"/>
            <a:ext cx="10283380" cy="685800"/>
          </a:xfrm>
        </p:spPr>
        <p:txBody>
          <a:bodyPr>
            <a:normAutofit/>
          </a:bodyPr>
          <a:lstStyle/>
          <a:p>
            <a:r>
              <a:rPr lang="ru-RU" sz="3600" b="1" dirty="0"/>
              <a:t>В протокол решений: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1039367" y="1141241"/>
            <a:ext cx="10692557" cy="457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800" b="1" dirty="0"/>
              <a:t>Сформировать списки </a:t>
            </a:r>
            <a:r>
              <a:rPr lang="ru-RU" sz="1800" b="1" dirty="0" err="1"/>
              <a:t>лектров</a:t>
            </a:r>
            <a:r>
              <a:rPr lang="ru-RU" sz="1800" b="1" dirty="0"/>
              <a:t> и школ/летних лагерей для проведения лекций в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». Разместить в форме по ссылке: </a:t>
            </a:r>
            <a:r>
              <a:rPr lang="en-US" sz="1400" dirty="0">
                <a:hlinkClick r:id="rId3" tooltip="https://disk.yandex.ru/i/nYVlAEPX7Ut-JA"/>
              </a:rPr>
              <a:t>https://disk.yandex.ru/i/nYVlAEPX7Ut-JA</a:t>
            </a:r>
            <a:endParaRPr lang="ru-RU" sz="1400" b="1" dirty="0"/>
          </a:p>
          <a:p>
            <a:pPr marL="0" indent="0">
              <a:buNone/>
            </a:pPr>
            <a:r>
              <a:rPr lang="ru-RU" sz="1800" b="1" dirty="0"/>
              <a:t>	</a:t>
            </a:r>
            <a:r>
              <a:rPr lang="ru-RU" sz="1400" b="1" dirty="0"/>
              <a:t>Срок: в текущем порядке</a:t>
            </a:r>
          </a:p>
          <a:p>
            <a:pPr marL="0" indent="0">
              <a:buNone/>
            </a:pPr>
            <a:r>
              <a:rPr lang="ru-RU" sz="1800" b="1" dirty="0"/>
              <a:t>2. Провести не менее 2-х лекций в муниципалитете (по списку)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</a:t>
            </a:r>
          </a:p>
          <a:p>
            <a:pPr marL="0" indent="0">
              <a:buNone/>
            </a:pPr>
            <a:r>
              <a:rPr lang="ru-RU" sz="1400" b="1" dirty="0"/>
              <a:t>	Срок: до 30 июня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ru-RU" sz="1800" b="1" dirty="0"/>
              <a:t>Сформировать списки детских групп, для которых будут организованы мероприятия в рамках акций </a:t>
            </a:r>
            <a:r>
              <a:rPr lang="ru-RU" sz="1800" b="1" dirty="0" err="1"/>
              <a:t>Знание.Герои</a:t>
            </a:r>
            <a:r>
              <a:rPr lang="ru-RU" sz="1800" b="1" dirty="0"/>
              <a:t>, </a:t>
            </a:r>
            <a:r>
              <a:rPr lang="ru-RU" sz="1800" b="1" dirty="0" err="1"/>
              <a:t>Знание.Наука</a:t>
            </a:r>
            <a:r>
              <a:rPr lang="ru-RU" sz="1800" b="1" dirty="0"/>
              <a:t>, </a:t>
            </a:r>
            <a:r>
              <a:rPr lang="ru-RU" sz="1800" b="1" dirty="0" err="1"/>
              <a:t>Знание.Карьера</a:t>
            </a:r>
            <a:r>
              <a:rPr lang="ru-RU" sz="1800" b="1" dirty="0"/>
              <a:t>. </a:t>
            </a:r>
            <a:br>
              <a:rPr lang="ru-RU" sz="1800" b="1" dirty="0"/>
            </a:br>
            <a:r>
              <a:rPr lang="ru-RU" sz="1800" b="1" dirty="0"/>
              <a:t>Разместить форму: </a:t>
            </a:r>
            <a:r>
              <a:rPr lang="en-US" sz="1800" dirty="0">
                <a:hlinkClick r:id="rId4"/>
              </a:rPr>
              <a:t>https://forms.yandex.ru/u/66612c3a84227c1b0da82631/</a:t>
            </a:r>
            <a:r>
              <a:rPr lang="ru-RU" sz="1800" dirty="0"/>
              <a:t> 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ru-RU" sz="1800" b="1" dirty="0"/>
              <a:t>Активизировать участие взрослых и детей в конкурсе лекторов </a:t>
            </a:r>
            <a:r>
              <a:rPr lang="ru-RU" sz="1800" b="1" dirty="0" err="1"/>
              <a:t>Знание.Лектор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  <a:endParaRPr lang="ru-RU" sz="1800" b="1" dirty="0"/>
          </a:p>
          <a:p>
            <a:pPr marL="342900" indent="-342900">
              <a:buFont typeface="+mj-lt"/>
              <a:buAutoNum type="arabicPeriod" startAt="5"/>
            </a:pPr>
            <a:r>
              <a:rPr lang="ru-RU" sz="1800" b="1" dirty="0"/>
              <a:t>Принимать участие в информационной поддержке реализации проектов Российского общества «Знание» (размещение информации на официальном сайте и соц. сети школы)</a:t>
            </a:r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6"/>
            </a:pPr>
            <a:r>
              <a:rPr lang="ru-RU" sz="1800" b="1" dirty="0"/>
              <a:t>Продолжать работу по размещению тематических стендов «Знаний».</a:t>
            </a:r>
            <a:br>
              <a:rPr lang="ru-RU" sz="1800" b="1" dirty="0"/>
            </a:br>
            <a:r>
              <a:rPr lang="ru-RU" sz="1800" b="1" dirty="0"/>
              <a:t>Информацию о статусе размещать в форме: </a:t>
            </a:r>
            <a:r>
              <a:rPr lang="en-US" sz="1800" b="1" dirty="0">
                <a:hlinkClick r:id="rId5"/>
              </a:rPr>
              <a:t>https://forms.yandex.ru/u/65a7560284227c239bef37b7/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6"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028368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984</Words>
  <Application>Microsoft Office PowerPoint</Application>
  <PresentationFormat>Широкоэкранный</PresentationFormat>
  <Paragraphs>271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Symbol</vt:lpstr>
      <vt:lpstr>Times New Roman</vt:lpstr>
      <vt:lpstr>XO Thames</vt:lpstr>
      <vt:lpstr>Тема Office</vt:lpstr>
      <vt:lpstr>Проекты  Российского общества "Знание"  в июне  20 июня 2024 г.</vt:lpstr>
      <vt:lpstr>Набор лекторов для проведения лекций в рамках проекта Знание.Регион</vt:lpstr>
      <vt:lpstr>Запросы на лекции акций Знание.Герои/Наука/Карьера</vt:lpstr>
      <vt:lpstr>Тематические блоки проекта Знание.Карьера</vt:lpstr>
      <vt:lpstr>Лекции блока  Знание. Герои/Наука/Карьера/Регион</vt:lpstr>
      <vt:lpstr>Конкурс лекторов от Российского общества «Знание»</vt:lpstr>
      <vt:lpstr>Презентация PowerPoint</vt:lpstr>
      <vt:lpstr>В протокол решений: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проектов в I квартале 2024 года  7 февраля 2024 г.</dc:title>
  <dc:creator>Володькин Евгений Геннадьевич</dc:creator>
  <cp:lastModifiedBy>Юлия Александровна Ярошенко</cp:lastModifiedBy>
  <cp:revision>155</cp:revision>
  <dcterms:created xsi:type="dcterms:W3CDTF">2024-02-07T04:42:00Z</dcterms:created>
  <dcterms:modified xsi:type="dcterms:W3CDTF">2024-06-21T06:03:45Z</dcterms:modified>
</cp:coreProperties>
</file>