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1" r:id="rId3"/>
    <p:sldId id="337" r:id="rId4"/>
    <p:sldId id="269" r:id="rId5"/>
    <p:sldId id="355" r:id="rId6"/>
    <p:sldId id="349" r:id="rId7"/>
    <p:sldId id="354" r:id="rId8"/>
    <p:sldId id="343" r:id="rId9"/>
    <p:sldId id="357" r:id="rId10"/>
    <p:sldId id="356" r:id="rId11"/>
    <p:sldId id="346" r:id="rId12"/>
    <p:sldId id="344" r:id="rId13"/>
    <p:sldId id="353" r:id="rId14"/>
    <p:sldId id="3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730" autoAdjust="0"/>
  </p:normalViewPr>
  <p:slideViewPr>
    <p:cSldViewPr snapToGrid="0">
      <p:cViewPr varScale="1">
        <p:scale>
          <a:sx n="116" d="100"/>
          <a:sy n="11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5A92-1292-466A-869C-78968C32A3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idx="21"/>
          </p:nvPr>
        </p:nvSpPr>
        <p:spPr bwMode="auto">
          <a:xfrm>
            <a:off x="4959384" y="0"/>
            <a:ext cx="7232616" cy="6858000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22"/>
          </p:nvPr>
        </p:nvSpPr>
        <p:spPr bwMode="auto">
          <a:xfrm>
            <a:off x="-1" y="1851102"/>
            <a:ext cx="2605266" cy="3155797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70296" y="6218556"/>
            <a:ext cx="267305" cy="275590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58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H_lIKMul8mO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hyperlink" Target="https://forms.yandex.ru/u/65a7560284227c239bef37b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7560284227c239bef37b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call_link=0EF5Ak4yAIBQB7b_AzQOLYgZgtHUJIb-QK4goUiM1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call_link=0EF5Ak4yAIBQB7b_AzQOLYgZgtHUJIb-QK4goUiM1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_rG7PNW0sQ2srw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9OvuTR4Jdb8XR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41042"/>
            <a:ext cx="12192001" cy="3444937"/>
          </a:xfrm>
        </p:spPr>
        <p:txBody>
          <a:bodyPr>
            <a:normAutofit/>
          </a:bodyPr>
          <a:lstStyle/>
          <a:p>
            <a:r>
              <a:rPr lang="ru-RU" sz="4800" dirty="0"/>
              <a:t>Марафон лекций и кинопоказы Знание.Кино, приуроченные к 10-летию воссоединения Крыма с Россией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21 марта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3BC712-FB5B-4E65-BBB0-27BC7129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582DCA-8E5B-40A3-8A26-1CC05B97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C66B28-068B-47F4-A7E0-85F15351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6"/>
            <a:ext cx="12192000" cy="68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5792C-1C1A-4BBC-9464-3524DC60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78" y="1394208"/>
            <a:ext cx="7953144" cy="51589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2150" y="160020"/>
            <a:ext cx="10515600" cy="711200"/>
          </a:xfrm>
        </p:spPr>
        <p:txBody>
          <a:bodyPr>
            <a:normAutofit/>
          </a:bodyPr>
          <a:lstStyle/>
          <a:p>
            <a:r>
              <a:rPr lang="ru-RU" sz="3600" b="1" dirty="0"/>
              <a:t>Инструкция для организации лекций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5AC09B-C12C-4CE7-8215-EB0963F57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1"/>
            <a:ext cx="12192000" cy="68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70" y="129540"/>
            <a:ext cx="10515600" cy="1325563"/>
          </a:xfrm>
        </p:spPr>
        <p:txBody>
          <a:bodyPr/>
          <a:lstStyle/>
          <a:p>
            <a:r>
              <a:rPr lang="ru-RU" dirty="0"/>
              <a:t>Развитие тематических стендов «Знаний» </a:t>
            </a:r>
            <a:br>
              <a:rPr lang="ru-RU" dirty="0"/>
            </a:br>
            <a:r>
              <a:rPr lang="ru-RU" dirty="0"/>
              <a:t>в школах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1962150"/>
            <a:ext cx="6934200" cy="417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Материалы для стендов представлены по ссылке: </a:t>
            </a:r>
            <a:br>
              <a:rPr lang="ru-RU" dirty="0"/>
            </a:br>
            <a:r>
              <a:rPr lang="ru-RU" dirty="0">
                <a:hlinkClick r:id="rId3"/>
              </a:rPr>
              <a:t>https://disk.yandex.ru/d/yH_lIKMul8mO1A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Информацию о размещённых стендах или статусе их подготовки необходимо разместить в форме: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https://forms.yandex.ru/u/65a7560284227c239bef37b7/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51" y="2447887"/>
            <a:ext cx="4549538" cy="2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904707" y="1201118"/>
            <a:ext cx="10692557" cy="512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/>
              <a:t>Запланировать ежемесячное проведение мероприятий в рамках Марафона лекций </a:t>
            </a:r>
            <a:br>
              <a:rPr lang="ru-RU" sz="1800" b="1" dirty="0"/>
            </a:br>
            <a:r>
              <a:rPr lang="ru-RU" sz="1800" b="1" dirty="0"/>
              <a:t>в количестве 30% от количества школ муниципалитета.</a:t>
            </a:r>
            <a:br>
              <a:rPr lang="ru-RU" sz="1800" b="1" dirty="0"/>
            </a:br>
            <a:r>
              <a:rPr lang="ru-RU" sz="1800" b="1" dirty="0"/>
              <a:t>Разместить заявки в план лекций по установленной форме.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3"/>
            </a:pPr>
            <a:r>
              <a:rPr lang="ru-RU" sz="1800" b="1" dirty="0"/>
              <a:t>Продолжать 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b="1" dirty="0">
                <a:hlinkClick r:id="rId3"/>
              </a:rPr>
              <a:t>https://forms.yandex.ru/u/65a7560284227c239bef37b7/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в текущем порядке</a:t>
            </a:r>
          </a:p>
          <a:p>
            <a:pPr marL="447675" indent="-447675">
              <a:buFont typeface="+mj-lt"/>
              <a:buAutoNum type="arabicPeriod" startAt="4"/>
            </a:pPr>
            <a:r>
              <a:rPr lang="ru-RU" sz="1800" b="1" dirty="0"/>
              <a:t>Принять участие в ВКС по итогам реализации проектов в </a:t>
            </a:r>
            <a:r>
              <a:rPr lang="en-US" sz="1800" b="1" dirty="0"/>
              <a:t>I</a:t>
            </a:r>
            <a:r>
              <a:rPr lang="ru-RU" sz="1800" b="1" dirty="0"/>
              <a:t> квартале 2024 г.</a:t>
            </a:r>
            <a:br>
              <a:rPr lang="ru-RU" sz="1800" b="1" dirty="0"/>
            </a:br>
            <a:r>
              <a:rPr lang="ru-RU" sz="1800" b="1" dirty="0"/>
              <a:t>Ссылка на ВКС: </a:t>
            </a:r>
            <a:r>
              <a:rPr lang="en-US" sz="1800" b="1" dirty="0">
                <a:hlinkClick r:id="rId4"/>
              </a:rPr>
              <a:t>https://sferum.ru/?call_link=0EF5Ak4yAIBQB7b_AzQOLYgZgtHUJIb-QK4goUiM1ss</a:t>
            </a:r>
            <a:r>
              <a:rPr lang="ru-RU" sz="1800" b="1" dirty="0"/>
              <a:t> 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29 марта в 16:00</a:t>
            </a:r>
          </a:p>
          <a:p>
            <a:pPr marL="0" indent="0">
              <a:buNone/>
            </a:pPr>
            <a:endParaRPr lang="ru-RU" sz="1800" b="1" dirty="0"/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64" y="725290"/>
            <a:ext cx="10584016" cy="588487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направления работы в </a:t>
            </a:r>
            <a:r>
              <a:rPr lang="en-US" sz="3600" b="1" dirty="0"/>
              <a:t>I</a:t>
            </a:r>
            <a:r>
              <a:rPr lang="ru-RU" sz="3600" b="1" dirty="0"/>
              <a:t> квартале 2024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903890" y="1971703"/>
            <a:ext cx="9926853" cy="380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Марафон лекций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Всероссийский турнир «Что? Где? Когда?»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Тематические показы </a:t>
            </a:r>
            <a:r>
              <a:rPr lang="ru-RU" b="1" dirty="0" err="1"/>
              <a:t>Знание.Кино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Размещение информационных стендов «Знание» в школах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2823916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1812538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3876864"/>
            <a:ext cx="6603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6A1E42-3B7F-4C6F-8C84-C4376568B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39" y="4858423"/>
            <a:ext cx="660325" cy="685800"/>
          </a:xfrm>
          <a:prstGeom prst="rect">
            <a:avLst/>
          </a:prstGeom>
        </p:spPr>
      </p:pic>
      <p:pic>
        <p:nvPicPr>
          <p:cNvPr id="3074" name="Picture 2" descr="https://782329.selcdn.ru/leonardo/uploadsForSiteId/202155/content/8bbbafc9-1752-4858-b3e9-a4216dd84820.png">
            <a:extLst>
              <a:ext uri="{FF2B5EF4-FFF2-40B4-BE49-F238E27FC236}">
                <a16:creationId xmlns:a16="http://schemas.microsoft.com/office/drawing/2014/main" xmlns="" id="{2B5FF4D5-F0A7-42DF-931A-3E43462C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56" y="6095063"/>
            <a:ext cx="949628" cy="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E2B895-914C-4E13-BFEC-E020E581346E}"/>
              </a:ext>
            </a:extLst>
          </p:cNvPr>
          <p:cNvSpPr/>
          <p:nvPr/>
        </p:nvSpPr>
        <p:spPr>
          <a:xfrm>
            <a:off x="2733829" y="6115022"/>
            <a:ext cx="1079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ВКС по итогам реализации проектов в </a:t>
            </a:r>
            <a:r>
              <a:rPr lang="en-US" b="1" dirty="0"/>
              <a:t>I</a:t>
            </a:r>
            <a:r>
              <a:rPr lang="ru-RU" b="1" dirty="0"/>
              <a:t> квартале 2024 г.</a:t>
            </a:r>
            <a:br>
              <a:rPr lang="ru-RU" b="1" dirty="0"/>
            </a:br>
            <a:r>
              <a:rPr lang="ru-RU" b="1" dirty="0"/>
              <a:t>Ссылка на ВКС: </a:t>
            </a:r>
            <a:r>
              <a:rPr lang="en-US" b="1" dirty="0">
                <a:hlinkClick r:id="rId4"/>
              </a:rPr>
              <a:t>https://sferum.ru/?call_link=0EF5Ak4yAIBQB7b_AzQOLYgZgtHUJIb-QK4goUiM1ss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9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20" y="899697"/>
            <a:ext cx="6344508" cy="3677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«Достижения Хабаровского края»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«Россия в </a:t>
            </a:r>
            <a:r>
              <a:rPr lang="en-US" sz="1800" b="1" dirty="0"/>
              <a:t>XXI </a:t>
            </a:r>
            <a:r>
              <a:rPr lang="ru-RU" sz="1800" b="1" dirty="0"/>
              <a:t>веке»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Лекции от учителей по праздничным и памятным датам: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Мероприятия, приуроченные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10-летию воссоединения с Крымом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	В том числе – проведение мероприятия с 	приглашением первых лиц муниципалитета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	или поселения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800" b="1" dirty="0">
                <a:solidFill>
                  <a:srgbClr val="FF0000"/>
                </a:solidFill>
              </a:rPr>
              <a:t>Мероприятия, приуроченные ко Дню театра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E2A134-BD9C-4B32-91AC-0D2CA48CA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90"/>
          <a:stretch/>
        </p:blipFill>
        <p:spPr>
          <a:xfrm>
            <a:off x="7151893" y="420278"/>
            <a:ext cx="5040107" cy="2050255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496082" y="5190843"/>
            <a:ext cx="4513811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в «своих» классах, так и на других площадках</a:t>
            </a:r>
            <a:endParaRPr lang="ru-RU" sz="18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755737" y="4591784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лекции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409375" y="5885142"/>
            <a:ext cx="5552902" cy="60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Приветствуется организация лекций на «открытую» аудиторию (ДК, библиотеки и пр.)</a:t>
            </a:r>
            <a:endParaRPr lang="ru-RU" sz="1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263080" y="4637320"/>
            <a:ext cx="440575" cy="448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2055507" y="5263557"/>
            <a:ext cx="440575" cy="448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68799" y="5954102"/>
            <a:ext cx="440575" cy="4488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340A7F-1FC0-4ED1-9D7B-E0378C562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8"/>
          <a:stretch/>
        </p:blipFill>
        <p:spPr>
          <a:xfrm>
            <a:off x="7151894" y="2670895"/>
            <a:ext cx="5040106" cy="25335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151893" y="5473736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5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656025" y="5518896"/>
            <a:ext cx="440575" cy="44888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756B830-F3F3-4B48-B47E-8383F44C1684}"/>
              </a:ext>
            </a:extLst>
          </p:cNvPr>
          <p:cNvSpPr/>
          <p:nvPr/>
        </p:nvSpPr>
        <p:spPr>
          <a:xfrm>
            <a:off x="7151893" y="1960535"/>
            <a:ext cx="3600259" cy="455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4" name="Vector.png" descr="Vector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2157" y="224858"/>
            <a:ext cx="507709" cy="50729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47"/>
          <p:cNvSpPr txBox="1"/>
          <p:nvPr/>
        </p:nvSpPr>
        <p:spPr bwMode="auto">
          <a:xfrm>
            <a:off x="4202100" y="475222"/>
            <a:ext cx="33665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69">
              <a:defRPr sz="6400">
                <a:solidFill>
                  <a:srgbClr val="8060F6"/>
                </a:solidFill>
                <a:latin typeface="Gilroy-Bold"/>
                <a:ea typeface="Gilroy-Bold"/>
                <a:cs typeface="Gilroy-Bold"/>
              </a:defRPr>
            </a:pPr>
            <a:r>
              <a:rPr lang="ru-RU" sz="2400" dirty="0">
                <a:solidFill>
                  <a:srgbClr val="8060F6"/>
                </a:solidFill>
                <a:latin typeface="Gilroy-Bold"/>
              </a:rPr>
              <a:t>Календарь памятных дат</a:t>
            </a:r>
            <a:endParaRPr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80257"/>
              </p:ext>
            </p:extLst>
          </p:nvPr>
        </p:nvGraphicFramePr>
        <p:xfrm>
          <a:off x="1125415" y="1260351"/>
          <a:ext cx="3366583" cy="1210028"/>
        </p:xfrm>
        <a:graphic>
          <a:graphicData uri="http://schemas.openxmlformats.org/drawingml/2006/table">
            <a:tbl>
              <a:tblPr/>
              <a:tblGrid>
                <a:gridCol w="74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8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Праздник весны и труда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Победы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3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15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семей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18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музеев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6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славянской письменности и культуры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5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Всемирный день библиотек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5342"/>
              </p:ext>
            </p:extLst>
          </p:nvPr>
        </p:nvGraphicFramePr>
        <p:xfrm>
          <a:off x="5885392" y="1260350"/>
          <a:ext cx="4281496" cy="1074731"/>
        </p:xfrm>
        <a:graphic>
          <a:graphicData uri="http://schemas.openxmlformats.org/drawingml/2006/table">
            <a:tbl>
              <a:tblPr/>
              <a:tblGrid>
                <a:gridCol w="969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06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Дата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1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Международный день защиты детей.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17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русского языка, 225-летие со дня рождения А.С. Пушкина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России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142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памяти и скорби 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27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молодёжи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9" name="Квартальный…"/>
          <p:cNvSpPr txBox="1"/>
          <p:nvPr/>
        </p:nvSpPr>
        <p:spPr bwMode="auto">
          <a:xfrm>
            <a:off x="1123172" y="937638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Май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0" name="Квартальный…"/>
          <p:cNvSpPr txBox="1"/>
          <p:nvPr/>
        </p:nvSpPr>
        <p:spPr bwMode="auto">
          <a:xfrm>
            <a:off x="5885392" y="985416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Июнь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1" name="Квартальный…"/>
          <p:cNvSpPr txBox="1"/>
          <p:nvPr/>
        </p:nvSpPr>
        <p:spPr bwMode="auto">
          <a:xfrm>
            <a:off x="1123172" y="2838043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Июль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89947"/>
              </p:ext>
            </p:extLst>
          </p:nvPr>
        </p:nvGraphicFramePr>
        <p:xfrm>
          <a:off x="1123171" y="3192553"/>
          <a:ext cx="3366582" cy="719074"/>
        </p:xfrm>
        <a:graphic>
          <a:graphicData uri="http://schemas.openxmlformats.org/drawingml/2006/table">
            <a:tbl>
              <a:tblPr/>
              <a:tblGrid>
                <a:gridCol w="749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9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семьи, любви и верности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военно-морского флота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6124"/>
              </p:ext>
            </p:extLst>
          </p:nvPr>
        </p:nvGraphicFramePr>
        <p:xfrm>
          <a:off x="5885391" y="3173268"/>
          <a:ext cx="4281497" cy="964779"/>
        </p:xfrm>
        <a:graphic>
          <a:graphicData uri="http://schemas.openxmlformats.org/drawingml/2006/table">
            <a:tbl>
              <a:tblPr/>
              <a:tblGrid>
                <a:gridCol w="964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3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3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10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физкультурника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21 августа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лектора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6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22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Государственного флага Российской Федерации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5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российского кино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3" name="Квартальный…"/>
          <p:cNvSpPr txBox="1"/>
          <p:nvPr/>
        </p:nvSpPr>
        <p:spPr bwMode="auto">
          <a:xfrm>
            <a:off x="5869247" y="2870112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Август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5" name="Квартальный…"/>
          <p:cNvSpPr txBox="1"/>
          <p:nvPr/>
        </p:nvSpPr>
        <p:spPr bwMode="auto">
          <a:xfrm>
            <a:off x="1123171" y="4285714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Сентябрь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19965"/>
              </p:ext>
            </p:extLst>
          </p:nvPr>
        </p:nvGraphicFramePr>
        <p:xfrm>
          <a:off x="1123170" y="4615056"/>
          <a:ext cx="3366583" cy="746760"/>
        </p:xfrm>
        <a:graphic>
          <a:graphicData uri="http://schemas.openxmlformats.org/drawingml/2006/table">
            <a:tbl>
              <a:tblPr/>
              <a:tblGrid>
                <a:gridCol w="75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знаний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солидарности в борьбе с терроризмом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30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воссоединения России и ДНР, ЛНР, Запорожской и Херсонской областей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7" name="Квартальный…"/>
          <p:cNvSpPr txBox="1"/>
          <p:nvPr/>
        </p:nvSpPr>
        <p:spPr bwMode="auto">
          <a:xfrm>
            <a:off x="5869247" y="4340621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Октябрь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11471"/>
              </p:ext>
            </p:extLst>
          </p:nvPr>
        </p:nvGraphicFramePr>
        <p:xfrm>
          <a:off x="5885392" y="4615056"/>
          <a:ext cx="4281496" cy="659541"/>
        </p:xfrm>
        <a:graphic>
          <a:graphicData uri="http://schemas.openxmlformats.org/drawingml/2006/table">
            <a:tbl>
              <a:tblPr/>
              <a:tblGrid>
                <a:gridCol w="9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8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учителя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отца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" name="Квартальный…"/>
          <p:cNvSpPr txBox="1"/>
          <p:nvPr/>
        </p:nvSpPr>
        <p:spPr bwMode="auto">
          <a:xfrm>
            <a:off x="1123171" y="5466900"/>
            <a:ext cx="3290394" cy="28212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500">
                <a:solidFill>
                  <a:srgbClr val="8060F6"/>
                </a:solidFill>
                <a:latin typeface="Montserrat Bold"/>
              </a:rPr>
              <a:t>Ноябрь </a:t>
            </a:r>
            <a:endParaRPr sz="15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85466"/>
              </p:ext>
            </p:extLst>
          </p:nvPr>
        </p:nvGraphicFramePr>
        <p:xfrm>
          <a:off x="1123171" y="5785989"/>
          <a:ext cx="3366582" cy="609600"/>
        </p:xfrm>
        <a:graphic>
          <a:graphicData uri="http://schemas.openxmlformats.org/drawingml/2006/table">
            <a:tbl>
              <a:tblPr/>
              <a:tblGrid>
                <a:gridCol w="699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народного единства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Всемирный день ребенка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матери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" name="Квартальный…"/>
          <p:cNvSpPr txBox="1"/>
          <p:nvPr/>
        </p:nvSpPr>
        <p:spPr bwMode="auto">
          <a:xfrm>
            <a:off x="5885392" y="5511555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Декабрь  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68693"/>
              </p:ext>
            </p:extLst>
          </p:nvPr>
        </p:nvGraphicFramePr>
        <p:xfrm>
          <a:off x="5885393" y="5785989"/>
          <a:ext cx="4281495" cy="914400"/>
        </p:xfrm>
        <a:graphic>
          <a:graphicData uri="http://schemas.openxmlformats.org/drawingml/2006/table">
            <a:tbl>
              <a:tblPr/>
              <a:tblGrid>
                <a:gridCol w="964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Неизвестного Солдата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юриста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волонтера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Героев Отечества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12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Конституции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:w="http://schemas.openxmlformats.org/wordprocessingml/2006/main" xmlns:m="http://schemas.openxmlformats.org/officeDocument/2006/math" xmlns="">
      <p:transition spd="slow" advClick="1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лекций. Проведены на 20 марта 2024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752BA8B-62F6-44AE-B2FC-A6CD0D7A08D8}"/>
              </a:ext>
            </a:extLst>
          </p:cNvPr>
          <p:cNvSpPr txBox="1">
            <a:spLocks/>
          </p:cNvSpPr>
          <p:nvPr/>
        </p:nvSpPr>
        <p:spPr>
          <a:xfrm>
            <a:off x="7664597" y="1201541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C602962-2A75-4C20-96FD-F77D7D85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9903977" y="900013"/>
            <a:ext cx="440575" cy="44888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AF96410-C923-45F9-B8A4-3DB6079BA85A}"/>
              </a:ext>
            </a:extLst>
          </p:cNvPr>
          <p:cNvSpPr/>
          <p:nvPr/>
        </p:nvSpPr>
        <p:spPr>
          <a:xfrm>
            <a:off x="7191375" y="2188569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0FB7223-6CCC-4921-B2C5-F25080F4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8313518" y="2063325"/>
            <a:ext cx="440575" cy="448887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812ED59-CEC2-4CCB-A32C-B68C7CBBA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21769"/>
              </p:ext>
            </p:extLst>
          </p:nvPr>
        </p:nvGraphicFramePr>
        <p:xfrm>
          <a:off x="628549" y="820372"/>
          <a:ext cx="6975661" cy="5715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695">
                  <a:extLst>
                    <a:ext uri="{9D8B030D-6E8A-4147-A177-3AD203B41FA5}">
                      <a16:colId xmlns:a16="http://schemas.microsoft.com/office/drawing/2014/main" xmlns="" val="1429424039"/>
                    </a:ext>
                  </a:extLst>
                </a:gridCol>
                <a:gridCol w="2822016">
                  <a:extLst>
                    <a:ext uri="{9D8B030D-6E8A-4147-A177-3AD203B41FA5}">
                      <a16:colId xmlns:a16="http://schemas.microsoft.com/office/drawing/2014/main" xmlns="" val="269051332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xmlns="" val="363727418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xmlns="" val="1189061625"/>
                    </a:ext>
                  </a:extLst>
                </a:gridCol>
                <a:gridCol w="646981">
                  <a:extLst>
                    <a:ext uri="{9D8B030D-6E8A-4147-A177-3AD203B41FA5}">
                      <a16:colId xmlns:a16="http://schemas.microsoft.com/office/drawing/2014/main" xmlns="" val="3063347855"/>
                    </a:ext>
                  </a:extLst>
                </a:gridCol>
                <a:gridCol w="681487">
                  <a:extLst>
                    <a:ext uri="{9D8B030D-6E8A-4147-A177-3AD203B41FA5}">
                      <a16:colId xmlns:a16="http://schemas.microsoft.com/office/drawing/2014/main" xmlns="" val="2155273102"/>
                    </a:ext>
                  </a:extLst>
                </a:gridCol>
                <a:gridCol w="892859">
                  <a:extLst>
                    <a:ext uri="{9D8B030D-6E8A-4147-A177-3AD203B41FA5}">
                      <a16:colId xmlns:a16="http://schemas.microsoft.com/office/drawing/2014/main" xmlns="" val="3277491093"/>
                    </a:ext>
                  </a:extLst>
                </a:gridCol>
              </a:tblGrid>
              <a:tr h="2822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 Крыме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0390643"/>
                  </a:ext>
                </a:extLst>
              </a:tr>
              <a:tr h="266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Комсомольск-на-Амуре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6940188"/>
                  </a:ext>
                </a:extLst>
              </a:tr>
              <a:tr h="3540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района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5163679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0707815"/>
                  </a:ext>
                </a:extLst>
              </a:tr>
              <a:tr h="266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959481"/>
                  </a:ext>
                </a:extLst>
              </a:tr>
              <a:tr h="3540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1909855"/>
                  </a:ext>
                </a:extLst>
              </a:tr>
              <a:tr h="179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061148"/>
                  </a:ext>
                </a:extLst>
              </a:tr>
              <a:tr h="266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175582"/>
                  </a:ext>
                </a:extLst>
              </a:tr>
              <a:tr h="179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966541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Хабаровск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95914"/>
                  </a:ext>
                </a:extLst>
              </a:tr>
              <a:tr h="271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 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987113"/>
                  </a:ext>
                </a:extLst>
              </a:tr>
              <a:tr h="2668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443139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5724073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2014927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3431246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096445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9207474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541906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0579836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8863"/>
                  </a:ext>
                </a:extLst>
              </a:tr>
              <a:tr h="143676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32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лекций. План до конца месяца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E0F5068-5F53-4F8B-B351-46107AB09684}"/>
              </a:ext>
            </a:extLst>
          </p:cNvPr>
          <p:cNvSpPr txBox="1">
            <a:spLocks/>
          </p:cNvSpPr>
          <p:nvPr/>
        </p:nvSpPr>
        <p:spPr>
          <a:xfrm>
            <a:off x="7604212" y="1183388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97A244-CBA5-4AE3-89C1-E2E536B3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7111555" y="1228924"/>
            <a:ext cx="440575" cy="44888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6B914BF-710F-41B5-B72D-B16C260BC5C2}"/>
              </a:ext>
            </a:extLst>
          </p:cNvPr>
          <p:cNvSpPr/>
          <p:nvPr/>
        </p:nvSpPr>
        <p:spPr>
          <a:xfrm>
            <a:off x="7191375" y="2188569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5FDDEC9-7DDD-4C2D-8CAE-D02C174DA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713881" y="2201347"/>
            <a:ext cx="440575" cy="448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AF94BA-D150-4126-8599-CA0A37E4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42" y="3746102"/>
            <a:ext cx="1748903" cy="16970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F5C5757-0E9C-4303-9149-5639B340C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120" y="5196997"/>
            <a:ext cx="3518611" cy="14859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3B63AD-F3C8-4D7D-9538-9576BA543E67}"/>
              </a:ext>
            </a:extLst>
          </p:cNvPr>
          <p:cNvSpPr/>
          <p:nvPr/>
        </p:nvSpPr>
        <p:spPr>
          <a:xfrm>
            <a:off x="9080745" y="4225312"/>
            <a:ext cx="2828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Приуроченные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годовщине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воссоединения с Крымом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23D6001-3F00-4F3B-AC46-9D67F2C6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58731"/>
              </p:ext>
            </p:extLst>
          </p:nvPr>
        </p:nvGraphicFramePr>
        <p:xfrm>
          <a:off x="1120082" y="1082148"/>
          <a:ext cx="5372834" cy="5564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46">
                  <a:extLst>
                    <a:ext uri="{9D8B030D-6E8A-4147-A177-3AD203B41FA5}">
                      <a16:colId xmlns:a16="http://schemas.microsoft.com/office/drawing/2014/main" xmlns="" val="3246744408"/>
                    </a:ext>
                  </a:extLst>
                </a:gridCol>
                <a:gridCol w="3290480">
                  <a:extLst>
                    <a:ext uri="{9D8B030D-6E8A-4147-A177-3AD203B41FA5}">
                      <a16:colId xmlns:a16="http://schemas.microsoft.com/office/drawing/2014/main" xmlns="" val="3559373043"/>
                    </a:ext>
                  </a:extLst>
                </a:gridCol>
                <a:gridCol w="1683308">
                  <a:extLst>
                    <a:ext uri="{9D8B030D-6E8A-4147-A177-3AD203B41FA5}">
                      <a16:colId xmlns:a16="http://schemas.microsoft.com/office/drawing/2014/main" xmlns="" val="361445871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мероприятий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419042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005914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района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24810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Комсомольск-на-Амуре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472467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Хабаровск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660341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0149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95487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871737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 район‎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320576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865530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 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500595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район‎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30132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Аяно-Майский район‎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60833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 район‎ 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925507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777777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13731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198174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59274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517248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21041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989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4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DCBF4BD-67C5-4C2C-A491-B909961B2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21404"/>
              </p:ext>
            </p:extLst>
          </p:nvPr>
        </p:nvGraphicFramePr>
        <p:xfrm>
          <a:off x="523875" y="1127917"/>
          <a:ext cx="5848350" cy="555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xmlns="" val="258265617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183941247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160850928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86248221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в месяц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167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243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858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6684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63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586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4579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79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662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122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161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15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78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5860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1446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0049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859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63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Комсомольск-на-Амуре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2155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715974"/>
                  </a:ext>
                </a:extLst>
              </a:tr>
            </a:tbl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A7A217D2-BC4B-42CE-AE4C-761F92DFDE6B}"/>
              </a:ext>
            </a:extLst>
          </p:cNvPr>
          <p:cNvSpPr txBox="1">
            <a:spLocks/>
          </p:cNvSpPr>
          <p:nvPr/>
        </p:nvSpPr>
        <p:spPr>
          <a:xfrm>
            <a:off x="7604212" y="1183388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3693DF-1A23-40B6-8092-E620528D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7111555" y="1228924"/>
            <a:ext cx="440575" cy="44888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39CF2F6-C31C-423F-B311-11095CDA91EF}"/>
              </a:ext>
            </a:extLst>
          </p:cNvPr>
          <p:cNvSpPr/>
          <p:nvPr/>
        </p:nvSpPr>
        <p:spPr>
          <a:xfrm>
            <a:off x="7191375" y="2188569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9F18FD-DFDE-4871-9B9E-BECACE19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713881" y="2201347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30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371600"/>
            <a:ext cx="11210925" cy="53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Методические материалы: </a:t>
            </a:r>
            <a:r>
              <a:rPr lang="en-US" dirty="0">
                <a:hlinkClick r:id="rId3"/>
              </a:rPr>
              <a:t>https://disk.yandex.ru/d/9OvuTR4Jdb8XRQ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07071"/>
              </p:ext>
            </p:extLst>
          </p:nvPr>
        </p:nvGraphicFramePr>
        <p:xfrm>
          <a:off x="390871" y="2671671"/>
          <a:ext cx="5705129" cy="199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010">
                  <a:extLst>
                    <a:ext uri="{9D8B030D-6E8A-4147-A177-3AD203B41FA5}">
                      <a16:colId xmlns:a16="http://schemas.microsoft.com/office/drawing/2014/main" xmlns="" val="1992523891"/>
                    </a:ext>
                  </a:extLst>
                </a:gridCol>
                <a:gridCol w="2555919">
                  <a:extLst>
                    <a:ext uri="{9D8B030D-6E8A-4147-A177-3AD203B41FA5}">
                      <a16:colId xmlns:a16="http://schemas.microsoft.com/office/drawing/2014/main" xmlns="" val="387181909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1984844476"/>
                    </a:ext>
                  </a:extLst>
                </a:gridCol>
              </a:tblGrid>
              <a:tr h="570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площадок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50126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833252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785731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738724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401033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76164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90BAEE7-3BB7-4A39-9BD4-7230F327D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83761"/>
              </p:ext>
            </p:extLst>
          </p:nvPr>
        </p:nvGraphicFramePr>
        <p:xfrm>
          <a:off x="6505230" y="1906825"/>
          <a:ext cx="4962525" cy="479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357328599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xmlns="" val="19744212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79640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21427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Комсомольск-на-Амуре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022948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Хабаровск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99695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Лазо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4154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28299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2339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737874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49906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2017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98048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8501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383123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03179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36204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72895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433454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45814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36412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64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6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6DABB-7827-4D27-9258-016416FB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99C4C-D159-4585-B9A1-B0993679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4AF194-A0F3-4E05-B79C-D09CF930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6"/>
            <a:ext cx="12192000" cy="68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87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911</Words>
  <Application>Microsoft Office PowerPoint</Application>
  <PresentationFormat>Широкоэкранный</PresentationFormat>
  <Paragraphs>505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Gilroy-Bold</vt:lpstr>
      <vt:lpstr>Gilroy-SemiBold</vt:lpstr>
      <vt:lpstr>Montserrat Bold</vt:lpstr>
      <vt:lpstr>Roboto</vt:lpstr>
      <vt:lpstr>Times New Roman</vt:lpstr>
      <vt:lpstr>Тема Office</vt:lpstr>
      <vt:lpstr>Марафон лекций и кинопоказы Знание.Кино, приуроченные к 10-летию воссоединения Крыма с Россией  21 марта 2024 г.</vt:lpstr>
      <vt:lpstr>Основные направления работы в I квартале 2024 года</vt:lpstr>
      <vt:lpstr>Презентация PowerPoint</vt:lpstr>
      <vt:lpstr>Презентация PowerPoint</vt:lpstr>
      <vt:lpstr>Марафон лекций. Проведены на 20 марта 2024</vt:lpstr>
      <vt:lpstr>Марафон лекций. План до конца месяца</vt:lpstr>
      <vt:lpstr>Марафон лекций</vt:lpstr>
      <vt:lpstr>Всероссийский чемпионат по игре «Что? Где? Когда?»</vt:lpstr>
      <vt:lpstr>Презентация PowerPoint</vt:lpstr>
      <vt:lpstr>Презентация PowerPoint</vt:lpstr>
      <vt:lpstr>Инструкция для организации лекций</vt:lpstr>
      <vt:lpstr>Развитие тематических стендов «Знаний»  в школах</vt:lpstr>
      <vt:lpstr>В протокол поручений: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Юлия Александровна Ярошенко</cp:lastModifiedBy>
  <cp:revision>51</cp:revision>
  <dcterms:created xsi:type="dcterms:W3CDTF">2024-02-07T04:42:00Z</dcterms:created>
  <dcterms:modified xsi:type="dcterms:W3CDTF">2024-03-21T06:37:17Z</dcterms:modified>
</cp:coreProperties>
</file>