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41" r:id="rId3"/>
    <p:sldId id="360" r:id="rId4"/>
    <p:sldId id="337" r:id="rId5"/>
    <p:sldId id="269" r:id="rId6"/>
    <p:sldId id="355" r:id="rId7"/>
    <p:sldId id="354" r:id="rId8"/>
    <p:sldId id="346" r:id="rId9"/>
    <p:sldId id="359" r:id="rId10"/>
    <p:sldId id="343" r:id="rId11"/>
    <p:sldId id="357" r:id="rId12"/>
    <p:sldId id="358" r:id="rId13"/>
    <p:sldId id="344" r:id="rId14"/>
    <p:sldId id="353" r:id="rId15"/>
    <p:sldId id="35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6730" autoAdjust="0"/>
  </p:normalViewPr>
  <p:slideViewPr>
    <p:cSldViewPr snapToGrid="0">
      <p:cViewPr varScale="1">
        <p:scale>
          <a:sx n="116" d="100"/>
          <a:sy n="116" d="100"/>
        </p:scale>
        <p:origin x="4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1DC2D-71C7-49C9-9979-063D7CD9216B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75A92-1292-466A-869C-78968C32A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8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75A92-1292-466A-869C-78968C32A3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35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BBABC-4F36-4ADF-9FC3-DAEF04B17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D44586F-FED5-41D6-886D-3DF91BFA9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F474A1-1582-44C0-BC3A-6F496F6BA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F8827B-1E9B-4D1C-B072-4C2EA56B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F40944-8DBE-44FE-9877-8F8D5E42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0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616690-6009-4FC9-8D63-0D6A22DA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C3FC101-DD2E-46AB-9882-68E229EE9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626996-6923-4F09-AAF0-9A485826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C04F79-148D-466A-B95F-30E9EAB6D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78C42F-32EE-4741-B26A-18D97A30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9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C5D3386-6541-4583-9EC1-D99353B07A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D947B49-1107-47DA-9C57-983EAD417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A9A89-0AB6-4125-B2A5-87A51819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0E9963-8AC2-4D7F-A181-C11AF6F8B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322E2F-478D-457B-83AA-766EA246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15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2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idx="21"/>
          </p:nvPr>
        </p:nvSpPr>
        <p:spPr bwMode="auto">
          <a:xfrm>
            <a:off x="4959384" y="0"/>
            <a:ext cx="7232616" cy="6858000"/>
          </a:xfrm>
          <a:prstGeom prst="rect">
            <a:avLst/>
          </a:prstGeom>
        </p:spPr>
        <p:txBody>
          <a:bodyPr tIns="45719" bIns="45719"/>
          <a:lstStyle/>
          <a:p>
            <a:pPr>
              <a:defRPr/>
            </a:pPr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22"/>
          </p:nvPr>
        </p:nvSpPr>
        <p:spPr bwMode="auto">
          <a:xfrm>
            <a:off x="-1" y="1851102"/>
            <a:ext cx="2605266" cy="3155797"/>
          </a:xfrm>
          <a:prstGeom prst="rect">
            <a:avLst/>
          </a:prstGeom>
        </p:spPr>
        <p:txBody>
          <a:bodyPr tIns="45719" bIns="45719"/>
          <a:lstStyle/>
          <a:p>
            <a:pPr>
              <a:defRPr/>
            </a:pPr>
            <a:endParaRPr/>
          </a:p>
        </p:txBody>
      </p:sp>
      <p:sp>
        <p:nvSpPr>
          <p:cNvPr id="37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470296" y="6218556"/>
            <a:ext cx="267305" cy="275590"/>
          </a:xfrm>
          <a:prstGeom prst="rect">
            <a:avLst/>
          </a:prstGeom>
        </p:spPr>
        <p:txBody>
          <a:bodyPr lIns="91438" tIns="91438" rIns="91438" bIns="91438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158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6724B-43A4-445B-B091-A7BCAD3E7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11D0B0-2443-41F8-B7D5-25EBB784E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51E339-2B66-43BE-A25F-180C3149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20C610-C3C4-469A-8B8F-E5EB8C62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AE1E0B-A130-4F2E-ABB6-5BA3504F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36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99D74D-5D6C-4E9D-8BD0-F18AABFD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E1B46E-C8ED-48EA-BFAE-70FFFB727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D66047-1079-48DD-A3F2-3B591F17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C7D1CC-202C-42BD-BC2E-0A772DFD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CDA6C9-300C-41FC-B828-737D5901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9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236F37-3630-4C92-AB69-7330275E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22BCBC-8086-45D5-8251-73CA52948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CB021A-4D25-4F68-A750-329D3BA7B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7237AF3-3AE1-4C68-9352-8627AFDA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BB556C-83F9-4105-8051-6147AA1D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39107D-0106-4AF5-BD55-7AFF2B3D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2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46AA26-B08D-4D09-ACFC-F714AFB60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3CF8EE-FBAA-4C2F-9D89-9B2317F69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9D71793-89D8-49CB-9253-A89EED102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BF11023-3554-411D-9C4A-B4F77D1DD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99908D0-8656-440E-8BD9-C2E15FA6C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CD3F853-8F95-4D92-8256-70BD3746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2532C69-B19F-4126-96D4-F6B67BAF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0693E5-0B70-4F15-9E7F-CD505D26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F10EDB-40AA-411C-B4E0-DEDF399A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C46E6FE-9C06-4955-A380-C0BFD0A5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3A3F859-D472-443D-AC3C-50F419B9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A6D1BA1-22C2-48ED-AA24-A6C574DA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409174A-77F0-46CB-9C08-89BDE62CA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962A8A1-E2C6-4A10-9452-BB6E464A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BC73B0D-FEE0-42E6-AF83-EEE1D0B7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39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540FDA-783E-41A9-ADAC-775A82D0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DC725B-F0AA-49CB-B9DD-2AF4CF335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7DDA158-28D2-46E9-9107-B7CB98AD8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A919C5-19F8-4010-BEA0-0D124416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2FA51A-4347-452C-BE66-8EB03DDD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C0C0D3-44BC-4746-835D-3BFBD2CB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2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520ACC-3331-4B83-A3CF-DF2216D6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9A25E9D-4F6B-4780-B8E1-A8091FBCB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C6D7C9-28D0-4ADF-B3BD-A90644FB4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20A91F5-EF5B-452A-9569-0CC61EA8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37400D-3E5E-4310-BE63-F479C936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D120E71-6414-47BF-8283-CCC6D6BA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5CE529-4974-4972-92AF-CD0F79B04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F92A0B-4BFC-47B5-BB9B-E176BAC0B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4681DC-E9EB-4DE2-85E6-09C47EF41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A9E3-F935-4014-B336-819ABA2ADD3E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E3C83B-23D4-4F01-8F66-0D8B8CF98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F31002-147F-4539-BF98-B5E5B5FAA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79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9OvuTR4Jdb8XR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yH_lIKMul8mO1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hyperlink" Target="https://forms.yandex.ru/u/65a7560284227c239bef37b7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5a7560284227c239bef37b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.me/+_oUPfSViGtlmY2Zi" TargetMode="External"/><Relationship Id="rId4" Type="http://schemas.openxmlformats.org/officeDocument/2006/relationships/hyperlink" Target="https://sferum.ru/?call_link=0EF5Ak4yAIBQB7b_AzQOLYgZgtHUJIb-QK4goUiM1s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erussia.ru/become-member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ferum.ru/?call_link=0EF5Ak4yAIBQB7b_AzQOLYgZgtHUJIb-QK4goUiM1s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_rG7PNW0sQ2sr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_rG7PNW0sQ2sr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3E265C-CC8E-4860-A676-D6D4574D5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441042"/>
            <a:ext cx="12192001" cy="3444937"/>
          </a:xfrm>
        </p:spPr>
        <p:txBody>
          <a:bodyPr>
            <a:normAutofit/>
          </a:bodyPr>
          <a:lstStyle/>
          <a:p>
            <a:r>
              <a:rPr lang="ru-RU" sz="4800" dirty="0"/>
              <a:t>Участие ОМСУ в проектах </a:t>
            </a:r>
            <a:br>
              <a:rPr lang="ru-RU" sz="4800" dirty="0"/>
            </a:br>
            <a:r>
              <a:rPr lang="ru-RU" sz="4800" dirty="0"/>
              <a:t>Российского общества "Знание"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dirty="0"/>
              <a:t>25 апреля 2024 г.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284E8CC-2270-45A9-962D-D84628612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9575" y="4979941"/>
            <a:ext cx="9144000" cy="1655762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r>
              <a:rPr lang="ru-RU" dirty="0"/>
              <a:t>Директор филиала Российского общества «Знание» в Хабаровском крае</a:t>
            </a:r>
            <a:br>
              <a:rPr lang="ru-RU" dirty="0"/>
            </a:br>
            <a:r>
              <a:rPr lang="ru-RU" dirty="0"/>
              <a:t>Володькин Евгений Геннадьевич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5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83038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Всероссийский чемпионат по игре «Что? Где? Когда?»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199" y="1371600"/>
            <a:ext cx="11210925" cy="535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Методические материалы: </a:t>
            </a:r>
            <a:r>
              <a:rPr lang="en-US" dirty="0">
                <a:hlinkClick r:id="rId3"/>
              </a:rPr>
              <a:t>https://disk.yandex.ru/d/9OvuTR4Jdb8XRQ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807071"/>
              </p:ext>
            </p:extLst>
          </p:nvPr>
        </p:nvGraphicFramePr>
        <p:xfrm>
          <a:off x="390871" y="2671671"/>
          <a:ext cx="5705129" cy="1995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8010">
                  <a:extLst>
                    <a:ext uri="{9D8B030D-6E8A-4147-A177-3AD203B41FA5}">
                      <a16:colId xmlns:a16="http://schemas.microsoft.com/office/drawing/2014/main" xmlns="" val="1992523891"/>
                    </a:ext>
                  </a:extLst>
                </a:gridCol>
                <a:gridCol w="2555919">
                  <a:extLst>
                    <a:ext uri="{9D8B030D-6E8A-4147-A177-3AD203B41FA5}">
                      <a16:colId xmlns:a16="http://schemas.microsoft.com/office/drawing/2014/main" xmlns="" val="387181909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1984844476"/>
                    </a:ext>
                  </a:extLst>
                </a:gridCol>
              </a:tblGrid>
              <a:tr h="570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Зарегистрировано площадок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150126"/>
                  </a:ext>
                </a:extLst>
              </a:tr>
              <a:tr h="285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Саратовская область</a:t>
                      </a:r>
                      <a:endParaRPr lang="ru-RU" sz="1800" b="0" i="0" u="none" strike="noStrike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3833252"/>
                  </a:ext>
                </a:extLst>
              </a:tr>
              <a:tr h="285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ДФО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край</a:t>
                      </a:r>
                      <a:endParaRPr lang="ru-RU" sz="1800" b="0" i="0" u="none" strike="noStrike" dirty="0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7785731"/>
                  </a:ext>
                </a:extLst>
              </a:tr>
              <a:tr h="285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Оренбургская область</a:t>
                      </a:r>
                      <a:endParaRPr lang="ru-RU" sz="1800" b="0" i="0" u="none" strike="noStrike" dirty="0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9738724"/>
                  </a:ext>
                </a:extLst>
              </a:tr>
              <a:tr h="285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 область</a:t>
                      </a:r>
                      <a:endParaRPr lang="ru-RU" sz="1800" b="0" i="0" u="none" strike="noStrike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6401033"/>
                  </a:ext>
                </a:extLst>
              </a:tr>
              <a:tr h="285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Красноярский край</a:t>
                      </a:r>
                      <a:endParaRPr lang="ru-RU" sz="1800" b="0" i="0" u="none" strike="noStrike" dirty="0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2761649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B90BAEE7-3BB7-4A39-9BD4-7230F327D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583761"/>
              </p:ext>
            </p:extLst>
          </p:nvPr>
        </p:nvGraphicFramePr>
        <p:xfrm>
          <a:off x="6505230" y="1906825"/>
          <a:ext cx="4962525" cy="479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7575">
                  <a:extLst>
                    <a:ext uri="{9D8B030D-6E8A-4147-A177-3AD203B41FA5}">
                      <a16:colId xmlns:a16="http://schemas.microsoft.com/office/drawing/2014/main" xmlns="" val="3573285992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xmlns="" val="197442123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Муниципалитет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школ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7964013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Комсомольский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2214275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г Комсомольск-на-Амуре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022948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г Хабаровск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4996958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 Лазо муниципальный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241545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9282990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Верхнебуреинский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123392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Солнечный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737874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Советско-Гаванский муниципальный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9499065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2017003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Вяземский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9804813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муниципальный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185012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Ванинский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383123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Тугуро-Чумиканский 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4031792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имени Полины Осипенко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4362047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Аяно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-Майский район‎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572895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Бикинский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район‎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4334544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Нанайский 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4581400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Охотский 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536412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Ульчский 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3640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264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999C4C-D159-4585-B9A1-B0993679C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97" y="1202583"/>
            <a:ext cx="5926665" cy="587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Региональный этап: 16 апреля 2024 г.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E2261DF-A4B9-4B35-84D9-AB64CB9AD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555" y="183038"/>
            <a:ext cx="10515600" cy="685800"/>
          </a:xfrm>
        </p:spPr>
        <p:txBody>
          <a:bodyPr>
            <a:normAutofit/>
          </a:bodyPr>
          <a:lstStyle/>
          <a:p>
            <a:r>
              <a:rPr lang="ru-RU" sz="3600" b="1" dirty="0"/>
              <a:t>Всероссийский чемпионат по игре «Что? Где? Когда?»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16A6DED-8924-4B98-BE17-1A211A89E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9C5CE52D-8ED2-4C5F-9FA6-F1A963D907A5}"/>
              </a:ext>
            </a:extLst>
          </p:cNvPr>
          <p:cNvSpPr txBox="1">
            <a:spLocks/>
          </p:cNvSpPr>
          <p:nvPr/>
        </p:nvSpPr>
        <p:spPr>
          <a:xfrm>
            <a:off x="1039367" y="1912236"/>
            <a:ext cx="4046108" cy="187532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Приняли участие 13 команд из муниципалитетов:</a:t>
            </a:r>
          </a:p>
          <a:p>
            <a:pPr marL="630238" indent="-268288">
              <a:buFont typeface="Arial" panose="020B0604020202020204" pitchFamily="34" charset="0"/>
              <a:buAutoNum type="arabicPeriod"/>
            </a:pPr>
            <a:r>
              <a:rPr lang="ru-RU" dirty="0"/>
              <a:t>Город Хабаровск</a:t>
            </a:r>
          </a:p>
          <a:p>
            <a:pPr marL="630238" indent="-268288">
              <a:buFont typeface="Arial" panose="020B0604020202020204" pitchFamily="34" charset="0"/>
              <a:buAutoNum type="arabicPeriod"/>
            </a:pPr>
            <a:r>
              <a:rPr lang="ru-RU" dirty="0"/>
              <a:t>Город Комсомольск-на-Амуре</a:t>
            </a:r>
          </a:p>
          <a:p>
            <a:pPr marL="630238" indent="-268288">
              <a:buFont typeface="Arial" panose="020B0604020202020204" pitchFamily="34" charset="0"/>
              <a:buAutoNum type="arabicPeriod"/>
            </a:pPr>
            <a:r>
              <a:rPr lang="ru-RU" dirty="0"/>
              <a:t>Комсомольский район</a:t>
            </a:r>
          </a:p>
          <a:p>
            <a:pPr marL="630238" indent="-268288">
              <a:buFont typeface="Arial" panose="020B0604020202020204" pitchFamily="34" charset="0"/>
              <a:buAutoNum type="arabicPeriod"/>
            </a:pPr>
            <a:r>
              <a:rPr lang="ru-RU" dirty="0"/>
              <a:t>Район им. Лазо</a:t>
            </a:r>
          </a:p>
          <a:p>
            <a:pPr marL="630238" indent="-268288">
              <a:buFont typeface="Arial" panose="020B0604020202020204" pitchFamily="34" charset="0"/>
              <a:buAutoNum type="arabicPeriod"/>
            </a:pPr>
            <a:r>
              <a:rPr lang="ru-RU" dirty="0"/>
              <a:t>Советско-Гаванский район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13EE7893-F7A8-4CD4-9485-FF2946F0372D}"/>
              </a:ext>
            </a:extLst>
          </p:cNvPr>
          <p:cNvSpPr txBox="1">
            <a:spLocks/>
          </p:cNvSpPr>
          <p:nvPr/>
        </p:nvSpPr>
        <p:spPr>
          <a:xfrm>
            <a:off x="543867" y="4338286"/>
            <a:ext cx="5463714" cy="2003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600" dirty="0"/>
              <a:t>Призёры регионального этапа: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  <a:p>
            <a:pPr marL="1698625" indent="-268288" defTabSz="896938">
              <a:buFont typeface="+mj-lt"/>
              <a:buAutoNum type="arabicPeriod"/>
            </a:pPr>
            <a:r>
              <a:rPr lang="ru-RU" sz="2400" dirty="0"/>
              <a:t>МБОУ СОШ №85 г. Хабаровска</a:t>
            </a:r>
          </a:p>
          <a:p>
            <a:pPr marL="1698625" indent="-268288" defTabSz="896938">
              <a:buFont typeface="+mj-lt"/>
              <a:buAutoNum type="arabicPeriod"/>
            </a:pPr>
            <a:r>
              <a:rPr lang="ru-RU" sz="2400" dirty="0"/>
              <a:t>МБОУ СОШ №85 г. Хабаровска</a:t>
            </a:r>
          </a:p>
          <a:p>
            <a:pPr marL="1698625" indent="-268288" defTabSz="896938">
              <a:buFont typeface="+mj-lt"/>
              <a:buAutoNum type="arabicPeriod"/>
            </a:pPr>
            <a:r>
              <a:rPr lang="ru-RU" sz="2400" dirty="0"/>
              <a:t>МБОУ СОШ №2 с. </a:t>
            </a:r>
            <a:r>
              <a:rPr lang="ru-RU" sz="2400" dirty="0" err="1"/>
              <a:t>Хурба</a:t>
            </a:r>
            <a:endParaRPr lang="ru-RU" sz="2400" dirty="0"/>
          </a:p>
          <a:p>
            <a:pPr marL="0" indent="0">
              <a:buFont typeface="Arial" panose="020B0604020202020204" pitchFamily="34" charset="0"/>
              <a:buNone/>
            </a:pPr>
            <a:endParaRPr lang="ru-RU" sz="3200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FD1200D7-D20B-411B-8E21-549B832AF470}"/>
              </a:ext>
            </a:extLst>
          </p:cNvPr>
          <p:cNvSpPr txBox="1">
            <a:spLocks/>
          </p:cNvSpPr>
          <p:nvPr/>
        </p:nvSpPr>
        <p:spPr>
          <a:xfrm>
            <a:off x="6829441" y="1496157"/>
            <a:ext cx="5463714" cy="1376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600" dirty="0"/>
              <a:t>Лучшие команды по ДФО и участники финала Чемпионата:</a:t>
            </a:r>
          </a:p>
          <a:p>
            <a:pPr marL="514350" indent="-152400">
              <a:buFont typeface="+mj-lt"/>
              <a:buAutoNum type="arabicPeriod"/>
            </a:pPr>
            <a:r>
              <a:rPr lang="ru-RU" sz="2400" dirty="0"/>
              <a:t> МБОУ СОШ №85 г. Хабаровска</a:t>
            </a:r>
          </a:p>
          <a:p>
            <a:pPr marL="514350" indent="-152400">
              <a:buFont typeface="+mj-lt"/>
              <a:buAutoNum type="arabicPeriod"/>
            </a:pPr>
            <a:r>
              <a:rPr lang="ru-RU" sz="2400" dirty="0"/>
              <a:t> МБОУ СОШ №85 г. Хабаровска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3200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870F990-DC5A-4BB1-A634-21B41ECD5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11" y="2975853"/>
            <a:ext cx="5552133" cy="3699109"/>
          </a:xfrm>
          <a:prstGeom prst="rect">
            <a:avLst/>
          </a:prstGeom>
        </p:spPr>
      </p:pic>
      <p:pic>
        <p:nvPicPr>
          <p:cNvPr id="2050" name="Picture 2" descr="https://gas-kvas.com/grafic/uploads/posts/2023-09/1695991114_gas-kvas-com-p-kartinki-kubok-2.png">
            <a:extLst>
              <a:ext uri="{FF2B5EF4-FFF2-40B4-BE49-F238E27FC236}">
                <a16:creationId xmlns:a16="http://schemas.microsoft.com/office/drawing/2014/main" xmlns="" id="{EA3B3B3D-146A-4ED1-B0EA-09911EFBC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6" y="5139528"/>
            <a:ext cx="890567" cy="110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287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999C4C-D159-4585-B9A1-B0993679C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726" y="1028299"/>
            <a:ext cx="7729266" cy="9270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ОНЛАЙН-КУБОК</a:t>
            </a:r>
          </a:p>
          <a:p>
            <a:pPr marL="0" indent="0" algn="ctr">
              <a:buNone/>
            </a:pPr>
            <a:r>
              <a:rPr lang="ru-RU" b="1" dirty="0"/>
              <a:t>20 апреля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E2261DF-A4B9-4B35-84D9-AB64CB9AD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555" y="183038"/>
            <a:ext cx="10515600" cy="685800"/>
          </a:xfrm>
        </p:spPr>
        <p:txBody>
          <a:bodyPr>
            <a:normAutofit/>
          </a:bodyPr>
          <a:lstStyle/>
          <a:p>
            <a:r>
              <a:rPr lang="ru-RU" sz="3600" b="1" dirty="0"/>
              <a:t>Всероссийский чемпионат по игре «Что? Где? Когда?»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16A6DED-8924-4B98-BE17-1A211A89E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F2502D77-FEBF-4E6F-9B1F-104AC004D058}"/>
              </a:ext>
            </a:extLst>
          </p:cNvPr>
          <p:cNvSpPr txBox="1">
            <a:spLocks/>
          </p:cNvSpPr>
          <p:nvPr/>
        </p:nvSpPr>
        <p:spPr>
          <a:xfrm>
            <a:off x="1614575" y="2219246"/>
            <a:ext cx="9083615" cy="5871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/>
              <a:t>Приняло участие в Онлайн-кубке 6 общеобразовательных организаций: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1E345C77-F7F4-403D-94B1-82D8E6662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361960"/>
              </p:ext>
            </p:extLst>
          </p:nvPr>
        </p:nvGraphicFramePr>
        <p:xfrm>
          <a:off x="3191591" y="3079683"/>
          <a:ext cx="5929582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9582">
                  <a:extLst>
                    <a:ext uri="{9D8B030D-6E8A-4147-A177-3AD203B41FA5}">
                      <a16:colId xmlns:a16="http://schemas.microsoft.com/office/drawing/2014/main" xmlns="" val="407125061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Учреждение: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41501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МОУ СОШ №37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5403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МБОУ СОШ №2 </a:t>
                      </a:r>
                      <a:r>
                        <a:rPr lang="ru-RU" sz="2000" u="none" strike="noStrike" dirty="0" err="1">
                          <a:effectLst/>
                        </a:rPr>
                        <a:t>с.п</a:t>
                      </a:r>
                      <a:r>
                        <a:rPr lang="ru-RU" sz="2000" u="none" strike="noStrike" dirty="0">
                          <a:effectLst/>
                        </a:rPr>
                        <a:t>. "Село </a:t>
                      </a:r>
                      <a:r>
                        <a:rPr lang="ru-RU" sz="2000" u="none" strike="noStrike" dirty="0" err="1">
                          <a:effectLst/>
                        </a:rPr>
                        <a:t>Хурба</a:t>
                      </a:r>
                      <a:r>
                        <a:rPr lang="ru-RU" sz="2000" u="none" strike="noStrike" dirty="0">
                          <a:effectLst/>
                        </a:rPr>
                        <a:t>"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27425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МБОУ СОШ №72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04368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МБОУ СОШ № 32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05443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МОУ гимназия №45 города Комсомольска-на-Амуре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5344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МБОУ Железнодорожный лицей города Хабаровска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3675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948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970" y="129541"/>
            <a:ext cx="10515600" cy="714914"/>
          </a:xfrm>
        </p:spPr>
        <p:txBody>
          <a:bodyPr>
            <a:normAutofit/>
          </a:bodyPr>
          <a:lstStyle/>
          <a:p>
            <a:r>
              <a:rPr lang="ru-RU" sz="3600" dirty="0"/>
              <a:t>Развитие тематических стендов «Знаний» в школах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987" y="1634347"/>
            <a:ext cx="6934200" cy="4175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Материалы для стендов представлены по ссылке: </a:t>
            </a:r>
            <a:br>
              <a:rPr lang="ru-RU" dirty="0"/>
            </a:br>
            <a:r>
              <a:rPr lang="ru-RU" dirty="0">
                <a:hlinkClick r:id="rId3"/>
              </a:rPr>
              <a:t>https://disk.yandex.ru/d/yH_lIKMul8mO1A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Информацию о размещённых стендах или статусе их подготовки необходимо разместить в форме: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https://forms.yandex.ru/u/65a7560284227c239bef37b7/</a:t>
            </a: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187" y="2120084"/>
            <a:ext cx="4549538" cy="25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10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775" y="160021"/>
            <a:ext cx="10283380" cy="685800"/>
          </a:xfrm>
        </p:spPr>
        <p:txBody>
          <a:bodyPr>
            <a:normAutofit/>
          </a:bodyPr>
          <a:lstStyle/>
          <a:p>
            <a:r>
              <a:rPr lang="ru-RU" sz="3600" b="1" dirty="0"/>
              <a:t>В протокол поручений: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834965" y="785004"/>
            <a:ext cx="10692557" cy="5274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Муниципальным координаторам:		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1800" b="1" dirty="0"/>
              <a:t>Запланировать ежемесячное проведение мероприятий в рамках Марафона лекций </a:t>
            </a:r>
            <a:br>
              <a:rPr lang="ru-RU" sz="1800" b="1" dirty="0"/>
            </a:br>
            <a:r>
              <a:rPr lang="ru-RU" sz="1800" b="1" dirty="0"/>
              <a:t>в количестве 30% от количества школ муниципалитета.</a:t>
            </a:r>
            <a:br>
              <a:rPr lang="ru-RU" sz="1800" b="1" dirty="0"/>
            </a:br>
            <a:r>
              <a:rPr lang="ru-RU" sz="1800" b="1" dirty="0"/>
              <a:t>Разместить заявки в план лекций по установленной форме.</a:t>
            </a:r>
          </a:p>
          <a:p>
            <a:pPr marL="0" indent="0">
              <a:buNone/>
            </a:pPr>
            <a:r>
              <a:rPr lang="ru-RU" sz="1800" b="1" dirty="0"/>
              <a:t>	Срок: в текущем порядке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ru-RU" sz="1800" b="1" dirty="0"/>
              <a:t>Принимать участие в информационной поддержке реализации проектов Российского общества «Знание» (размещение информации на официальном сайте и соц. сети школы)</a:t>
            </a:r>
          </a:p>
          <a:p>
            <a:pPr marL="0" indent="0">
              <a:buNone/>
            </a:pPr>
            <a:r>
              <a:rPr lang="ru-RU" sz="1800" b="1" dirty="0"/>
              <a:t>	Срок: в текущем порядке</a:t>
            </a:r>
          </a:p>
          <a:p>
            <a:pPr marL="447675" indent="-447675">
              <a:buFont typeface="+mj-lt"/>
              <a:buAutoNum type="arabicPeriod" startAt="3"/>
            </a:pPr>
            <a:r>
              <a:rPr lang="ru-RU" sz="1800" b="1" dirty="0"/>
              <a:t>Продолжать работу по размещению тематических стендов «Знаний».</a:t>
            </a:r>
            <a:br>
              <a:rPr lang="ru-RU" sz="1800" b="1" dirty="0"/>
            </a:br>
            <a:r>
              <a:rPr lang="ru-RU" sz="1800" b="1" dirty="0"/>
              <a:t>Информацию о статусе размещать в форме: </a:t>
            </a:r>
            <a:r>
              <a:rPr lang="en-US" sz="1800" b="1" dirty="0">
                <a:hlinkClick r:id="rId3"/>
              </a:rPr>
              <a:t>https://forms.yandex.ru/u/65a7560284227c239bef37b7/</a:t>
            </a:r>
            <a:endParaRPr lang="ru-RU" sz="1800" b="1" dirty="0"/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b="1" dirty="0"/>
              <a:t>Срок: в текущем порядке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ru-RU" sz="1800" b="1" dirty="0"/>
              <a:t>Принимать участие в проекте тематических кинопоказов </a:t>
            </a:r>
            <a:r>
              <a:rPr lang="ru-RU" sz="1800" b="1" dirty="0" err="1"/>
              <a:t>Знание.Кино</a:t>
            </a:r>
            <a:endParaRPr lang="ru-RU" sz="1800" b="1" dirty="0"/>
          </a:p>
          <a:p>
            <a:pPr marL="0" indent="0">
              <a:buNone/>
            </a:pPr>
            <a:r>
              <a:rPr lang="ru-RU" sz="1800" b="1" dirty="0"/>
              <a:t>	Срок: в текущем порядке</a:t>
            </a:r>
          </a:p>
          <a:p>
            <a:pPr marL="447675" indent="-447675">
              <a:buFont typeface="+mj-lt"/>
              <a:buAutoNum type="arabicPeriod" startAt="4"/>
            </a:pPr>
            <a:r>
              <a:rPr lang="ru-RU" sz="1800" b="1" dirty="0"/>
              <a:t>Принять участие в ВКС «Об организации работы в мае 2024 г.»</a:t>
            </a:r>
            <a:br>
              <a:rPr lang="ru-RU" sz="1800" b="1" dirty="0"/>
            </a:br>
            <a:r>
              <a:rPr lang="ru-RU" sz="1800" b="1" dirty="0"/>
              <a:t>Ссылка на ВКС: </a:t>
            </a:r>
            <a:r>
              <a:rPr lang="en-US" sz="1800" b="1" dirty="0">
                <a:hlinkClick r:id="rId4"/>
              </a:rPr>
              <a:t>https://sferum.ru/?call_link=0EF5Ak4yAIBQB7b_AzQOLYgZgtHUJIb-QK4goUiM1ss</a:t>
            </a:r>
            <a:r>
              <a:rPr lang="ru-RU" sz="1800" b="1" dirty="0"/>
              <a:t> 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ru-RU" sz="1800" b="1" dirty="0">
                <a:solidFill>
                  <a:srgbClr val="FF0000"/>
                </a:solidFill>
              </a:rPr>
              <a:t>Присутствие всех муниципальных координаторов ОБЯЗАТЕЛЬНО!</a:t>
            </a:r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b="1" dirty="0"/>
              <a:t>Дата: 26 апреля в 16:00</a:t>
            </a:r>
          </a:p>
          <a:p>
            <a:pPr marL="0" indent="0">
              <a:buNone/>
            </a:pPr>
            <a:endParaRPr lang="ru-RU" sz="1800" b="1" dirty="0"/>
          </a:p>
          <a:p>
            <a:pPr marL="457200" indent="-457200">
              <a:buFont typeface="Arial" panose="020B0604020202020204" pitchFamily="34" charset="0"/>
              <a:buAutoNum type="arabicPeriod" startAt="4"/>
            </a:pPr>
            <a:endParaRPr lang="ru-RU" sz="1800" b="1" dirty="0">
              <a:solidFill>
                <a:srgbClr val="FF0000"/>
              </a:solidFill>
            </a:endParaRPr>
          </a:p>
          <a:p>
            <a:pPr marL="457200" indent="-457200">
              <a:buAutoNum type="arabicPeriod" startAt="4"/>
            </a:pPr>
            <a:endParaRPr lang="ru-RU" sz="1800" b="1" dirty="0">
              <a:solidFill>
                <a:srgbClr val="FF0000"/>
              </a:solidFill>
            </a:endParaRPr>
          </a:p>
          <a:p>
            <a:pPr marL="457200" indent="-457200">
              <a:buAutoNum type="arabicPeriod" startAt="4"/>
            </a:pPr>
            <a:endParaRPr lang="ru-RU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C7C94E8-DDE3-499B-AAF3-66406948813F}"/>
              </a:ext>
            </a:extLst>
          </p:cNvPr>
          <p:cNvSpPr/>
          <p:nvPr/>
        </p:nvSpPr>
        <p:spPr>
          <a:xfrm>
            <a:off x="6096000" y="370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FF0000"/>
                </a:solidFill>
              </a:rPr>
              <a:t>Включиться в группу муниципальных координаторов: </a:t>
            </a:r>
            <a:r>
              <a:rPr lang="en-US" b="1" dirty="0">
                <a:solidFill>
                  <a:srgbClr val="FF0000"/>
                </a:solidFill>
                <a:hlinkClick r:id="rId5"/>
              </a:rPr>
              <a:t>https://t.me/+_oUPfSViGtlmY2Zi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3437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74608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Приглашаем Вас к членству </a:t>
            </a:r>
            <a:br>
              <a:rPr lang="ru-RU" dirty="0"/>
            </a:br>
            <a:r>
              <a:rPr lang="ru-RU" dirty="0"/>
              <a:t>в Хабаровском региональном отделении </a:t>
            </a:r>
            <a:br>
              <a:rPr lang="ru-RU" dirty="0"/>
            </a:br>
            <a:r>
              <a:rPr lang="ru-RU" dirty="0"/>
              <a:t>Российского общества «Знание»</a:t>
            </a:r>
          </a:p>
        </p:txBody>
      </p:sp>
      <p:pic>
        <p:nvPicPr>
          <p:cNvPr id="9218" name="Picture 2" descr="https://oonikifobr.68edu.ru/wp-content/uploads/2022/04/7d4d2df07ad13351ff308337941a4e7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32" y="495300"/>
            <a:ext cx="4968875" cy="33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553243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hlinkClick r:id="rId3"/>
              </a:rPr>
              <a:t>Подать заявку «Стать членом Российского общества «Знание»</a:t>
            </a:r>
            <a:endParaRPr lang="ru-RU" sz="2000" dirty="0"/>
          </a:p>
          <a:p>
            <a:pPr algn="ctr"/>
            <a:r>
              <a:rPr lang="en-US" sz="2000" b="1" dirty="0">
                <a:hlinkClick r:id="rId3"/>
              </a:rPr>
              <a:t>https://znanierussia.ru/become-member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347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55" y="169078"/>
            <a:ext cx="10219956" cy="685800"/>
          </a:xfrm>
        </p:spPr>
        <p:txBody>
          <a:bodyPr>
            <a:normAutofit/>
          </a:bodyPr>
          <a:lstStyle/>
          <a:p>
            <a:r>
              <a:rPr lang="ru-RU" sz="3600" b="1" dirty="0"/>
              <a:t>Основные направления проектов: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1670977" y="1408415"/>
            <a:ext cx="9926853" cy="3809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Марафон лекций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Тематические показы </a:t>
            </a:r>
            <a:r>
              <a:rPr lang="ru-RU" b="1" dirty="0" err="1"/>
              <a:t>Знание.Кино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Итоги этапов Всероссийский турнир «Что? Где? Когда?»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Размещение информационных стендов «Знание» в школах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777627" y="2260628"/>
            <a:ext cx="660325" cy="685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777627" y="1249250"/>
            <a:ext cx="660325" cy="6858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777627" y="3313576"/>
            <a:ext cx="660325" cy="6858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16A1E42-3B7F-4C6F-8C84-C4376568B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777626" y="4295135"/>
            <a:ext cx="660325" cy="685800"/>
          </a:xfrm>
          <a:prstGeom prst="rect">
            <a:avLst/>
          </a:prstGeom>
        </p:spPr>
      </p:pic>
      <p:pic>
        <p:nvPicPr>
          <p:cNvPr id="3074" name="Picture 2" descr="https://782329.selcdn.ru/leonardo/uploadsForSiteId/202155/content/8bbbafc9-1752-4858-b3e9-a4216dd84820.png">
            <a:extLst>
              <a:ext uri="{FF2B5EF4-FFF2-40B4-BE49-F238E27FC236}">
                <a16:creationId xmlns:a16="http://schemas.microsoft.com/office/drawing/2014/main" xmlns="" id="{2B5FF4D5-F0A7-42DF-931A-3E43462C6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02" y="5869801"/>
            <a:ext cx="949628" cy="68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1E2B895-914C-4E13-BFEC-E020E581346E}"/>
              </a:ext>
            </a:extLst>
          </p:cNvPr>
          <p:cNvSpPr/>
          <p:nvPr/>
        </p:nvSpPr>
        <p:spPr>
          <a:xfrm>
            <a:off x="2218474" y="5612760"/>
            <a:ext cx="10792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ВКС «Об организации работы в мае 2024 г.»</a:t>
            </a:r>
            <a:br>
              <a:rPr lang="ru-RU" b="1" dirty="0"/>
            </a:br>
            <a:r>
              <a:rPr lang="ru-RU" b="1" dirty="0"/>
              <a:t>Ссылка на ВКС: </a:t>
            </a:r>
            <a:r>
              <a:rPr lang="en-US" b="1" dirty="0">
                <a:hlinkClick r:id="rId4"/>
              </a:rPr>
              <a:t>https://sferum.ru/?call_link=0EF5Ak4yAIBQB7b_AzQOLYgZgtHUJIb-QK4goUiM1ss</a:t>
            </a:r>
            <a:endParaRPr lang="ru-RU" b="1" dirty="0"/>
          </a:p>
          <a:p>
            <a:r>
              <a:rPr lang="ru-RU" b="1" dirty="0"/>
              <a:t>26 апреля в 16:00 </a:t>
            </a:r>
          </a:p>
          <a:p>
            <a:r>
              <a:rPr lang="ru-RU" b="1" dirty="0">
                <a:solidFill>
                  <a:srgbClr val="FF0000"/>
                </a:solidFill>
              </a:rPr>
              <a:t>Присутствие всех муниципальных координаторов ОБЯЗАТЕЛЬНО!</a:t>
            </a:r>
          </a:p>
        </p:txBody>
      </p:sp>
    </p:spTree>
    <p:extLst>
      <p:ext uri="{BB962C8B-B14F-4D97-AF65-F5344CB8AC3E}">
        <p14:creationId xmlns:p14="http://schemas.microsoft.com/office/powerpoint/2010/main" val="287395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B85C017-99A1-46F7-A4B9-74198B27EC70}"/>
              </a:ext>
            </a:extLst>
          </p:cNvPr>
          <p:cNvSpPr txBox="1">
            <a:spLocks/>
          </p:cNvSpPr>
          <p:nvPr/>
        </p:nvSpPr>
        <p:spPr>
          <a:xfrm>
            <a:off x="1777555" y="169078"/>
            <a:ext cx="1021995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Освещение участия в проектах  в СМИ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CDB6CF7-7B61-4D43-8610-B5F6D4696611}"/>
              </a:ext>
            </a:extLst>
          </p:cNvPr>
          <p:cNvPicPr/>
          <p:nvPr/>
        </p:nvPicPr>
        <p:blipFill rotWithShape="1">
          <a:blip r:embed="rId3"/>
          <a:srcRect r="64313" b="68322"/>
          <a:stretch/>
        </p:blipFill>
        <p:spPr bwMode="auto">
          <a:xfrm>
            <a:off x="828135" y="1805813"/>
            <a:ext cx="5170832" cy="2783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3558C67-037F-49B2-8704-D530C7D20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025" y="1805813"/>
            <a:ext cx="5361485" cy="278344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38E263A-B702-45EE-BD47-B545562A483D}"/>
              </a:ext>
            </a:extLst>
          </p:cNvPr>
          <p:cNvSpPr txBox="1">
            <a:spLocks/>
          </p:cNvSpPr>
          <p:nvPr/>
        </p:nvSpPr>
        <p:spPr>
          <a:xfrm>
            <a:off x="986022" y="5407899"/>
            <a:ext cx="1021995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О нас знают!</a:t>
            </a:r>
          </a:p>
        </p:txBody>
      </p:sp>
    </p:spTree>
    <p:extLst>
      <p:ext uri="{BB962C8B-B14F-4D97-AF65-F5344CB8AC3E}">
        <p14:creationId xmlns:p14="http://schemas.microsoft.com/office/powerpoint/2010/main" val="137758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755520" y="899697"/>
            <a:ext cx="10760744" cy="3677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Темы лекций: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/>
              <a:t>«Достижения Хабаровского края»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/>
              <a:t>«Россия в </a:t>
            </a:r>
            <a:r>
              <a:rPr lang="en-US" sz="1800" b="1" dirty="0"/>
              <a:t>XXI </a:t>
            </a:r>
            <a:r>
              <a:rPr lang="ru-RU" sz="1800" b="1" dirty="0"/>
              <a:t>веке»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/>
              <a:t>Лекции от учителей по праздничным и памятным датам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>
                <a:solidFill>
                  <a:srgbClr val="FF0000"/>
                </a:solidFill>
              </a:rPr>
              <a:t>Мероприятия, приуроченные ко Дню космонавтики и 90-летию со дня рождения Ю.А. Гагарина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1800" b="1" dirty="0">
                <a:solidFill>
                  <a:srgbClr val="FF0000"/>
                </a:solidFill>
              </a:rPr>
              <a:t>Мероприятия, приуроченные к празднику Труда 1 мая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1800" b="1" dirty="0">
                <a:solidFill>
                  <a:srgbClr val="FF0000"/>
                </a:solidFill>
              </a:rPr>
              <a:t>Мероприятия, приуроченные ко Дню Победы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2709B051-4290-48BA-BFFE-0F79DD565CE9}"/>
              </a:ext>
            </a:extLst>
          </p:cNvPr>
          <p:cNvSpPr txBox="1">
            <a:spLocks/>
          </p:cNvSpPr>
          <p:nvPr/>
        </p:nvSpPr>
        <p:spPr>
          <a:xfrm>
            <a:off x="2525556" y="4863039"/>
            <a:ext cx="4513811" cy="870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Лекции могут проводиться как в «своих» классах, так и на других площадках</a:t>
            </a:r>
            <a:endParaRPr lang="ru-RU" sz="1800" b="1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2709B051-4290-48BA-BFFE-0F79DD565CE9}"/>
              </a:ext>
            </a:extLst>
          </p:cNvPr>
          <p:cNvSpPr txBox="1">
            <a:spLocks/>
          </p:cNvSpPr>
          <p:nvPr/>
        </p:nvSpPr>
        <p:spPr>
          <a:xfrm>
            <a:off x="793837" y="3802462"/>
            <a:ext cx="5040107" cy="328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70C0"/>
                </a:solidFill>
              </a:rPr>
              <a:t>Целевой показатель: 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мероприятия в количестве 30% 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от количества школ муниципалитета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2709B051-4290-48BA-BFFE-0F79DD565CE9}"/>
              </a:ext>
            </a:extLst>
          </p:cNvPr>
          <p:cNvSpPr txBox="1">
            <a:spLocks/>
          </p:cNvSpPr>
          <p:nvPr/>
        </p:nvSpPr>
        <p:spPr>
          <a:xfrm>
            <a:off x="1266321" y="5805802"/>
            <a:ext cx="5552902" cy="603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Приветствуется организация лекций на «открытую» аудиторию (ДК, библиотеки и пр.)</a:t>
            </a:r>
            <a:endParaRPr lang="ru-RU" sz="18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191" t="14590" r="59968" b="19956"/>
          <a:stretch/>
        </p:blipFill>
        <p:spPr>
          <a:xfrm>
            <a:off x="301180" y="3847998"/>
            <a:ext cx="440575" cy="4488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2084981" y="4935753"/>
            <a:ext cx="440575" cy="44888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825745" y="5874762"/>
            <a:ext cx="440575" cy="448887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777555" y="175103"/>
            <a:ext cx="10515600" cy="655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/>
              <a:t>Марафон лекций</a:t>
            </a:r>
            <a:endParaRPr lang="ru-RU" sz="36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8A6F9DB-570F-4DBD-9F80-DA204C434BF8}"/>
              </a:ext>
            </a:extLst>
          </p:cNvPr>
          <p:cNvSpPr/>
          <p:nvPr/>
        </p:nvSpPr>
        <p:spPr>
          <a:xfrm>
            <a:off x="7060483" y="4307889"/>
            <a:ext cx="4896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0000"/>
                </a:solidFill>
                <a:latin typeface="Roboto"/>
              </a:rPr>
              <a:t>Материалы для лекций </a:t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r>
              <a:rPr lang="ru-RU" dirty="0">
                <a:solidFill>
                  <a:srgbClr val="000000"/>
                </a:solidFill>
                <a:latin typeface="Roboto"/>
              </a:rPr>
              <a:t>к праздничным и памятным датам:</a:t>
            </a:r>
          </a:p>
          <a:p>
            <a:pPr algn="r"/>
            <a:r>
              <a:rPr lang="en-US" u="sng" dirty="0">
                <a:hlinkClick r:id="rId3" tooltip="https://disk.yandex.ru/d/_rG7PNW0sQ2srw"/>
              </a:rPr>
              <a:t>https://disk.yandex.ru/d/_rG7PNW0sQ2srw</a:t>
            </a:r>
            <a:r>
              <a:rPr lang="ru-RU" u="sng" dirty="0"/>
              <a:t>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0B4CDFD-FB04-4272-9FD1-5D78DF706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7564615" y="4353049"/>
            <a:ext cx="440575" cy="4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65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44" name="Vector.png" descr="Vector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2157" y="224858"/>
            <a:ext cx="507709" cy="507299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extBox 47"/>
          <p:cNvSpPr txBox="1"/>
          <p:nvPr/>
        </p:nvSpPr>
        <p:spPr bwMode="auto">
          <a:xfrm>
            <a:off x="4202100" y="475222"/>
            <a:ext cx="33665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69">
              <a:defRPr sz="6400">
                <a:solidFill>
                  <a:srgbClr val="8060F6"/>
                </a:solidFill>
                <a:latin typeface="Gilroy-Bold"/>
                <a:ea typeface="Gilroy-Bold"/>
                <a:cs typeface="Gilroy-Bold"/>
              </a:defRPr>
            </a:pPr>
            <a:r>
              <a:rPr lang="ru-RU" sz="2400" dirty="0">
                <a:solidFill>
                  <a:srgbClr val="8060F6"/>
                </a:solidFill>
                <a:latin typeface="Gilroy-Bold"/>
              </a:rPr>
              <a:t>Календарь памятных дат</a:t>
            </a:r>
            <a:endParaRPr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080257"/>
              </p:ext>
            </p:extLst>
          </p:nvPr>
        </p:nvGraphicFramePr>
        <p:xfrm>
          <a:off x="1125415" y="1260351"/>
          <a:ext cx="3366583" cy="1210028"/>
        </p:xfrm>
        <a:graphic>
          <a:graphicData uri="http://schemas.openxmlformats.org/drawingml/2006/table">
            <a:tbl>
              <a:tblPr/>
              <a:tblGrid>
                <a:gridCol w="7457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08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98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 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84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1 мая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Праздник весны и труда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60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9 мая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Победы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23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15 мая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Международный день семей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063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18 мая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Международный день музеев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26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24 мая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славянской письменности и культуры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559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27 мая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Всемирный день библиотек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955342"/>
              </p:ext>
            </p:extLst>
          </p:nvPr>
        </p:nvGraphicFramePr>
        <p:xfrm>
          <a:off x="5885392" y="1260350"/>
          <a:ext cx="4281496" cy="1074731"/>
        </p:xfrm>
        <a:graphic>
          <a:graphicData uri="http://schemas.openxmlformats.org/drawingml/2006/table">
            <a:tbl>
              <a:tblPr/>
              <a:tblGrid>
                <a:gridCol w="9692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2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6061"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i="0" u="none" strike="noStrike" cap="none" spc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Дата</a:t>
                      </a:r>
                      <a:endParaRPr sz="900" dirty="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Наименование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911"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июня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Международный день защиты детей.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117"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6 июня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День русского языка, 225-летие со дня рождения А.С. Пушкина</a:t>
                      </a:r>
                      <a:endParaRPr sz="900" dirty="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750"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12 июня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День России</a:t>
                      </a:r>
                      <a:endParaRPr sz="900" dirty="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7142"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22 июня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День памяти и скорби 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5750"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27 июня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День молодёжи</a:t>
                      </a:r>
                      <a:endParaRPr sz="900" dirty="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9" name="Квартальный…"/>
          <p:cNvSpPr txBox="1"/>
          <p:nvPr/>
        </p:nvSpPr>
        <p:spPr bwMode="auto">
          <a:xfrm>
            <a:off x="1123172" y="937638"/>
            <a:ext cx="3290394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Май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sp>
        <p:nvSpPr>
          <p:cNvPr id="50" name="Квартальный…"/>
          <p:cNvSpPr txBox="1"/>
          <p:nvPr/>
        </p:nvSpPr>
        <p:spPr bwMode="auto">
          <a:xfrm>
            <a:off x="5885392" y="985416"/>
            <a:ext cx="3290394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Июнь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sp>
        <p:nvSpPr>
          <p:cNvPr id="51" name="Квартальный…"/>
          <p:cNvSpPr txBox="1"/>
          <p:nvPr/>
        </p:nvSpPr>
        <p:spPr bwMode="auto">
          <a:xfrm>
            <a:off x="1123172" y="2838043"/>
            <a:ext cx="3290394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Июль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889947"/>
              </p:ext>
            </p:extLst>
          </p:nvPr>
        </p:nvGraphicFramePr>
        <p:xfrm>
          <a:off x="1123171" y="3192553"/>
          <a:ext cx="3366582" cy="719074"/>
        </p:xfrm>
        <a:graphic>
          <a:graphicData uri="http://schemas.openxmlformats.org/drawingml/2006/table">
            <a:tbl>
              <a:tblPr/>
              <a:tblGrid>
                <a:gridCol w="7498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67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031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 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59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8 июля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семьи, любви и верности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17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28 июля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военно-морского флота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46124"/>
              </p:ext>
            </p:extLst>
          </p:nvPr>
        </p:nvGraphicFramePr>
        <p:xfrm>
          <a:off x="5885391" y="3173268"/>
          <a:ext cx="4281497" cy="964779"/>
        </p:xfrm>
        <a:graphic>
          <a:graphicData uri="http://schemas.openxmlformats.org/drawingml/2006/table">
            <a:tbl>
              <a:tblPr/>
              <a:tblGrid>
                <a:gridCol w="964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6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935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 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3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10 августа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физкультурника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85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21 августа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лектора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65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22 августа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Государственного флага Российской Федерации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15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27 августа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российского кино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3" name="Квартальный…"/>
          <p:cNvSpPr txBox="1"/>
          <p:nvPr/>
        </p:nvSpPr>
        <p:spPr bwMode="auto">
          <a:xfrm>
            <a:off x="5869247" y="2870112"/>
            <a:ext cx="3290394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Август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sp>
        <p:nvSpPr>
          <p:cNvPr id="55" name="Квартальный…"/>
          <p:cNvSpPr txBox="1"/>
          <p:nvPr/>
        </p:nvSpPr>
        <p:spPr bwMode="auto">
          <a:xfrm>
            <a:off x="1123171" y="4285714"/>
            <a:ext cx="3290394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Сентябрь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719965"/>
              </p:ext>
            </p:extLst>
          </p:nvPr>
        </p:nvGraphicFramePr>
        <p:xfrm>
          <a:off x="1123170" y="4615056"/>
          <a:ext cx="3366583" cy="746760"/>
        </p:xfrm>
        <a:graphic>
          <a:graphicData uri="http://schemas.openxmlformats.org/drawingml/2006/table">
            <a:tbl>
              <a:tblPr/>
              <a:tblGrid>
                <a:gridCol w="750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6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 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 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1 сентября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знаний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3 сентября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солидарности в борьбе с терроризмом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30 сентября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воссоединения России и ДНР, ЛНР, Запорожской и Херсонской областей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7" name="Квартальный…"/>
          <p:cNvSpPr txBox="1"/>
          <p:nvPr/>
        </p:nvSpPr>
        <p:spPr bwMode="auto">
          <a:xfrm>
            <a:off x="5869247" y="4340621"/>
            <a:ext cx="3249771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Октябрь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711471"/>
              </p:ext>
            </p:extLst>
          </p:nvPr>
        </p:nvGraphicFramePr>
        <p:xfrm>
          <a:off x="5885392" y="4615056"/>
          <a:ext cx="4281496" cy="659541"/>
        </p:xfrm>
        <a:graphic>
          <a:graphicData uri="http://schemas.openxmlformats.org/drawingml/2006/table">
            <a:tbl>
              <a:tblPr/>
              <a:tblGrid>
                <a:gridCol w="972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8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89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 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9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5 октября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учителя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61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20 октября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отца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8" name="Квартальный…"/>
          <p:cNvSpPr txBox="1"/>
          <p:nvPr/>
        </p:nvSpPr>
        <p:spPr bwMode="auto">
          <a:xfrm>
            <a:off x="1123171" y="5466900"/>
            <a:ext cx="3290394" cy="28212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500">
                <a:solidFill>
                  <a:srgbClr val="8060F6"/>
                </a:solidFill>
                <a:latin typeface="Montserrat Bold"/>
              </a:rPr>
              <a:t>Ноябрь </a:t>
            </a:r>
            <a:endParaRPr sz="1500">
              <a:solidFill>
                <a:srgbClr val="8060F6"/>
              </a:solidFill>
              <a:latin typeface="Montserrat Bold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885466"/>
              </p:ext>
            </p:extLst>
          </p:nvPr>
        </p:nvGraphicFramePr>
        <p:xfrm>
          <a:off x="1123171" y="5785989"/>
          <a:ext cx="3366582" cy="609600"/>
        </p:xfrm>
        <a:graphic>
          <a:graphicData uri="http://schemas.openxmlformats.org/drawingml/2006/table">
            <a:tbl>
              <a:tblPr/>
              <a:tblGrid>
                <a:gridCol w="6994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7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 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4 ноября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народного единства 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20 ноября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Всемирный день ребенка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24 ноября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матери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9" name="Квартальный…"/>
          <p:cNvSpPr txBox="1"/>
          <p:nvPr/>
        </p:nvSpPr>
        <p:spPr bwMode="auto">
          <a:xfrm>
            <a:off x="5885392" y="5511555"/>
            <a:ext cx="3249771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Декабрь  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868693"/>
              </p:ext>
            </p:extLst>
          </p:nvPr>
        </p:nvGraphicFramePr>
        <p:xfrm>
          <a:off x="5885393" y="5785989"/>
          <a:ext cx="4281495" cy="914400"/>
        </p:xfrm>
        <a:graphic>
          <a:graphicData uri="http://schemas.openxmlformats.org/drawingml/2006/table">
            <a:tbl>
              <a:tblPr/>
              <a:tblGrid>
                <a:gridCol w="964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6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 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3 декабря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Неизвестного Солдата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3 декабря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юриста 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5 декабря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волонтера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9 декабря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Героев Отечества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12 декабря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Конституции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 xmlns:m="http://schemas.openxmlformats.org/officeDocument/2006/math" xmlns:w="http://schemas.openxmlformats.org/wordprocessingml/2006/main">
      <p:transition spd="slow" advClick="1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55" y="175103"/>
            <a:ext cx="10515600" cy="655634"/>
          </a:xfrm>
        </p:spPr>
        <p:txBody>
          <a:bodyPr>
            <a:normAutofit/>
          </a:bodyPr>
          <a:lstStyle/>
          <a:p>
            <a:r>
              <a:rPr lang="ru-RU" sz="3600" b="1" dirty="0"/>
              <a:t>Марафон лекций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C5267C8-4D74-4E10-A2A0-8B96A0E42CB3}"/>
              </a:ext>
            </a:extLst>
          </p:cNvPr>
          <p:cNvSpPr/>
          <p:nvPr/>
        </p:nvSpPr>
        <p:spPr>
          <a:xfrm>
            <a:off x="8454101" y="2586454"/>
            <a:ext cx="3291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000000"/>
                </a:solidFill>
                <a:latin typeface="Roboto"/>
              </a:rPr>
              <a:t>Знание.Лекторий</a:t>
            </a:r>
            <a:r>
              <a:rPr lang="ru-RU" sz="2800" dirty="0">
                <a:solidFill>
                  <a:srgbClr val="000000"/>
                </a:solidFill>
                <a:latin typeface="Roboto"/>
              </a:rPr>
              <a:t> </a:t>
            </a:r>
            <a:br>
              <a:rPr lang="ru-RU" sz="2800" dirty="0">
                <a:solidFill>
                  <a:srgbClr val="000000"/>
                </a:solidFill>
                <a:latin typeface="Roboto"/>
              </a:rPr>
            </a:br>
            <a:r>
              <a:rPr lang="ru-RU" sz="2800" dirty="0">
                <a:solidFill>
                  <a:srgbClr val="000000"/>
                </a:solidFill>
                <a:latin typeface="Roboto"/>
              </a:rPr>
              <a:t>в Космопорте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9F833FA-0471-4634-8ACC-DDF78141D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695" y="94244"/>
            <a:ext cx="4000512" cy="22431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F30EBB8-7085-4999-AE70-AE31573394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40845" y="4414901"/>
            <a:ext cx="3023992" cy="22679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588149B-6AA0-47A1-8473-B593965AF8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436206"/>
            <a:ext cx="3023993" cy="226799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ECE3C85-F63E-41A2-9F0A-5CEFBC5763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53" y="4436206"/>
            <a:ext cx="3023995" cy="226799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0DE9BBF-0E24-4416-95F9-50CAC8869C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23" y="1019775"/>
            <a:ext cx="2420545" cy="322739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8A249F3-E260-4D98-A239-A70E6A574855}"/>
              </a:ext>
            </a:extLst>
          </p:cNvPr>
          <p:cNvSpPr/>
          <p:nvPr/>
        </p:nvSpPr>
        <p:spPr>
          <a:xfrm>
            <a:off x="191439" y="1293792"/>
            <a:ext cx="48722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Roboto"/>
              </a:rPr>
              <a:t>При поддержке:</a:t>
            </a:r>
          </a:p>
          <a:p>
            <a:pPr marL="630238" indent="-268288">
              <a:buAutoNum type="arabicPeriod"/>
            </a:pPr>
            <a:r>
              <a:rPr lang="ru-RU" dirty="0">
                <a:solidFill>
                  <a:srgbClr val="000000"/>
                </a:solidFill>
                <a:latin typeface="Roboto"/>
              </a:rPr>
              <a:t>Министерства образования </a:t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r>
              <a:rPr lang="ru-RU" dirty="0">
                <a:solidFill>
                  <a:srgbClr val="000000"/>
                </a:solidFill>
                <a:latin typeface="Roboto"/>
              </a:rPr>
              <a:t>и науки Хабаровского края</a:t>
            </a:r>
          </a:p>
          <a:p>
            <a:pPr marL="630238" indent="-268288">
              <a:buAutoNum type="arabicPeriod"/>
            </a:pPr>
            <a:r>
              <a:rPr lang="ru-RU" dirty="0">
                <a:solidFill>
                  <a:srgbClr val="000000"/>
                </a:solidFill>
                <a:latin typeface="Roboto"/>
              </a:rPr>
              <a:t>Управления образования </a:t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r>
              <a:rPr lang="ru-RU" dirty="0">
                <a:solidFill>
                  <a:srgbClr val="000000"/>
                </a:solidFill>
                <a:latin typeface="Roboto"/>
              </a:rPr>
              <a:t>города Хабаровска</a:t>
            </a:r>
          </a:p>
          <a:p>
            <a:pPr marL="630238" indent="-268288">
              <a:buAutoNum type="arabicPeriod"/>
            </a:pPr>
            <a:r>
              <a:rPr lang="ru-RU" dirty="0">
                <a:solidFill>
                  <a:srgbClr val="000000"/>
                </a:solidFill>
                <a:latin typeface="Roboto"/>
              </a:rPr>
              <a:t>Союза отцов города Хабаровска</a:t>
            </a:r>
          </a:p>
          <a:p>
            <a:pPr marL="630238" indent="-268288">
              <a:buAutoNum type="arabicPeriod"/>
            </a:pPr>
            <a:r>
              <a:rPr lang="ru-RU" dirty="0">
                <a:solidFill>
                  <a:srgbClr val="000000"/>
                </a:solidFill>
                <a:latin typeface="Roboto"/>
              </a:rPr>
              <a:t>Сети кинотеатров «Кино КХВ»</a:t>
            </a:r>
          </a:p>
          <a:p>
            <a:pPr marL="630238" indent="-268288">
              <a:buAutoNum type="arabicPeriod"/>
            </a:pPr>
            <a:r>
              <a:rPr lang="ru-RU" dirty="0">
                <a:solidFill>
                  <a:srgbClr val="000000"/>
                </a:solidFill>
                <a:latin typeface="Roboto"/>
              </a:rPr>
              <a:t>Детско-юношеских центров </a:t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r>
              <a:rPr lang="ru-RU" dirty="0">
                <a:solidFill>
                  <a:srgbClr val="000000"/>
                </a:solidFill>
                <a:latin typeface="Roboto"/>
              </a:rPr>
              <a:t>«Поиск» и «Восхождение»</a:t>
            </a:r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1940D8B-E98A-49C4-9ACE-3139D45F6822}"/>
              </a:ext>
            </a:extLst>
          </p:cNvPr>
          <p:cNvSpPr/>
          <p:nvPr/>
        </p:nvSpPr>
        <p:spPr>
          <a:xfrm>
            <a:off x="9344425" y="3553501"/>
            <a:ext cx="203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Roboto"/>
              </a:rPr>
              <a:t>12 апреля</a:t>
            </a:r>
            <a:endParaRPr lang="ru-RU" sz="24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79DF213-0BC1-42C5-8190-5A405004A10A}"/>
              </a:ext>
            </a:extLst>
          </p:cNvPr>
          <p:cNvSpPr/>
          <p:nvPr/>
        </p:nvSpPr>
        <p:spPr>
          <a:xfrm>
            <a:off x="1641390" y="3912986"/>
            <a:ext cx="3291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Roboto"/>
              </a:rPr>
              <a:t>Школа №62 г. Хабаровска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Roboto"/>
              </a:rPr>
              <a:t>Школа с. Новостройка р-на им. Лазо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0055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55" y="175103"/>
            <a:ext cx="10515600" cy="655634"/>
          </a:xfrm>
        </p:spPr>
        <p:txBody>
          <a:bodyPr>
            <a:normAutofit/>
          </a:bodyPr>
          <a:lstStyle/>
          <a:p>
            <a:r>
              <a:rPr lang="ru-RU" sz="3600" b="1" dirty="0"/>
              <a:t>Марафон лекций. План на месяц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7DCBF4BD-67C5-4C2C-A491-B909961B2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790184"/>
              </p:ext>
            </p:extLst>
          </p:nvPr>
        </p:nvGraphicFramePr>
        <p:xfrm>
          <a:off x="523875" y="1127917"/>
          <a:ext cx="5848350" cy="555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575">
                  <a:extLst>
                    <a:ext uri="{9D8B030D-6E8A-4147-A177-3AD203B41FA5}">
                      <a16:colId xmlns:a16="http://schemas.microsoft.com/office/drawing/2014/main" xmlns="" val="2582656177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183941247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xmlns="" val="1608509288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xmlns="" val="286248221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Муниципалитет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школ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 в месяц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81677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92434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Аяно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-Майский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8589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Бикинский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66841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Ванинский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56361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Верхнебуреинский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45869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Вяземский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45793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Комсомольский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47993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имени Лазо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46629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Нанайский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6122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21610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Охотский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15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имени Полины Осипенко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5780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Советско-Гаванский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58607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Солнечный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1446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Тугуро-Чумиканский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00493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Ульчский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88598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9630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Комсомольск-на-Амуре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2155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Хабаровск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4715974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39CF2F6-C31C-423F-B311-11095CDA91EF}"/>
              </a:ext>
            </a:extLst>
          </p:cNvPr>
          <p:cNvSpPr/>
          <p:nvPr/>
        </p:nvSpPr>
        <p:spPr>
          <a:xfrm>
            <a:off x="6771769" y="3491155"/>
            <a:ext cx="4896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0000"/>
                </a:solidFill>
                <a:latin typeface="Roboto"/>
              </a:rPr>
              <a:t>Материалы для лекций </a:t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r>
              <a:rPr lang="ru-RU" dirty="0">
                <a:solidFill>
                  <a:srgbClr val="000000"/>
                </a:solidFill>
                <a:latin typeface="Roboto"/>
              </a:rPr>
              <a:t>к праздничным и памятным датам:</a:t>
            </a:r>
          </a:p>
          <a:p>
            <a:pPr algn="r"/>
            <a:r>
              <a:rPr lang="en-US" u="sng" dirty="0">
                <a:hlinkClick r:id="rId3" tooltip="https://disk.yandex.ru/d/_rG7PNW0sQ2srw"/>
              </a:rPr>
              <a:t>https://disk.yandex.ru/d/_rG7PNW0sQ2srw</a:t>
            </a:r>
            <a:r>
              <a:rPr lang="ru-RU" u="sng" dirty="0"/>
              <a:t>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39F18FD-DFDE-4871-9B9E-BECACE1978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7294275" y="3503933"/>
            <a:ext cx="440575" cy="448887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054A7548-42A2-431E-A8CE-F73B477945B3}"/>
              </a:ext>
            </a:extLst>
          </p:cNvPr>
          <p:cNvSpPr txBox="1">
            <a:spLocks/>
          </p:cNvSpPr>
          <p:nvPr/>
        </p:nvSpPr>
        <p:spPr>
          <a:xfrm>
            <a:off x="7180839" y="1882763"/>
            <a:ext cx="4308867" cy="328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70C0"/>
                </a:solidFill>
              </a:rPr>
              <a:t>Целевой показатель: 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мероприятия в количестве 30% 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от количества школ муниципалитета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F8FBD1B-8203-4919-A20D-853ECCE253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191" t="14590" r="59968" b="19956"/>
          <a:stretch/>
        </p:blipFill>
        <p:spPr>
          <a:xfrm>
            <a:off x="9420219" y="1581235"/>
            <a:ext cx="440575" cy="4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3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A6912E48-7023-479D-AB2B-8F566E09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555" y="452054"/>
            <a:ext cx="10386204" cy="655634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Тематические показы </a:t>
            </a:r>
            <a:r>
              <a:rPr lang="ru-RU" sz="3600" b="1" dirty="0" err="1"/>
              <a:t>Знание.Кино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приуроченные ко Дню космонавтики </a:t>
            </a:r>
            <a:br>
              <a:rPr lang="ru-RU" sz="3600" b="1" dirty="0"/>
            </a:br>
            <a:r>
              <a:rPr lang="ru-RU" sz="3600" b="1" dirty="0"/>
              <a:t>и 90-летию со дня рождения Ю.А. Гагарина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C7A635A-87A7-43A8-8516-9F4C0E0C2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8C13C6C8-7F9E-4833-B7F9-85852DF31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048401"/>
              </p:ext>
            </p:extLst>
          </p:nvPr>
        </p:nvGraphicFramePr>
        <p:xfrm>
          <a:off x="2881737" y="1734886"/>
          <a:ext cx="4329947" cy="4671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049">
                  <a:extLst>
                    <a:ext uri="{9D8B030D-6E8A-4147-A177-3AD203B41FA5}">
                      <a16:colId xmlns:a16="http://schemas.microsoft.com/office/drawing/2014/main" xmlns="" val="2504501574"/>
                    </a:ext>
                  </a:extLst>
                </a:gridCol>
                <a:gridCol w="2553418">
                  <a:extLst>
                    <a:ext uri="{9D8B030D-6E8A-4147-A177-3AD203B41FA5}">
                      <a16:colId xmlns:a16="http://schemas.microsoft.com/office/drawing/2014/main" xmlns="" val="4209807288"/>
                    </a:ext>
                  </a:extLst>
                </a:gridCol>
                <a:gridCol w="1397480">
                  <a:extLst>
                    <a:ext uri="{9D8B030D-6E8A-4147-A177-3AD203B41FA5}">
                      <a16:colId xmlns:a16="http://schemas.microsoft.com/office/drawing/2014/main" xmlns="" val="155942525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Муниципалитет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Количество мероприятий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47070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Амурский район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77174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Аяно-Майский район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91885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Бикинский район</a:t>
                      </a:r>
                      <a:endParaRPr lang="ru-RU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64360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Ванинский</a:t>
                      </a:r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район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4356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Верхнебуреинский</a:t>
                      </a:r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район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28062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Вяземский район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8876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Город Комсомольск-на-Амуре</a:t>
                      </a:r>
                      <a:endParaRPr lang="ru-RU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14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40986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Город Хабаровск</a:t>
                      </a:r>
                      <a:endParaRPr lang="ru-RU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40748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9</a:t>
                      </a:r>
                      <a:endParaRPr lang="ru-RU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Комсомольский район</a:t>
                      </a:r>
                      <a:endParaRPr lang="ru-RU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90537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Нанайский район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47397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Николаевский район</a:t>
                      </a:r>
                      <a:endParaRPr lang="ru-RU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9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44448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Охотский район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3461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00B050"/>
                          </a:solidFill>
                          <a:effectLst/>
                        </a:rPr>
                        <a:t>Район имени Лазо</a:t>
                      </a:r>
                      <a:endParaRPr lang="ru-RU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5308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00B050"/>
                          </a:solidFill>
                          <a:effectLst/>
                        </a:rPr>
                        <a:t>Район имени Полины Осипенко</a:t>
                      </a:r>
                      <a:endParaRPr lang="ru-RU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97058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00B050"/>
                          </a:solidFill>
                          <a:effectLst/>
                        </a:rPr>
                        <a:t>Советско-Гаванский район</a:t>
                      </a:r>
                      <a:endParaRPr lang="ru-RU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05577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Солнечный район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22953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17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Тугуро-Чумиканский район</a:t>
                      </a:r>
                      <a:endParaRPr lang="ru-RU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20701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Ульчский район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93074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00B050"/>
                          </a:solidFill>
                          <a:effectLst/>
                        </a:rPr>
                        <a:t>Хабаровский район</a:t>
                      </a:r>
                      <a:endParaRPr lang="ru-RU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2119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98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A6912E48-7023-479D-AB2B-8F566E09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796" y="160020"/>
            <a:ext cx="10386204" cy="624984"/>
          </a:xfrm>
        </p:spPr>
        <p:txBody>
          <a:bodyPr>
            <a:normAutofit/>
          </a:bodyPr>
          <a:lstStyle/>
          <a:p>
            <a:r>
              <a:rPr lang="ru-RU" sz="3600" b="1" dirty="0"/>
              <a:t>Тематические показы </a:t>
            </a:r>
            <a:r>
              <a:rPr lang="ru-RU" sz="3600" b="1" dirty="0" err="1"/>
              <a:t>Знание.Кино</a:t>
            </a:r>
            <a:endParaRPr lang="ru-RU" sz="36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C7A635A-87A7-43A8-8516-9F4C0E0C2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D70BAC66-D051-4C90-9A0A-B755FBE4B261}"/>
              </a:ext>
            </a:extLst>
          </p:cNvPr>
          <p:cNvSpPr txBox="1">
            <a:spLocks/>
          </p:cNvSpPr>
          <p:nvPr/>
        </p:nvSpPr>
        <p:spPr>
          <a:xfrm>
            <a:off x="497455" y="3878482"/>
            <a:ext cx="7361210" cy="238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Приуроченные ко Дню космонавтики </a:t>
            </a:r>
            <a:br>
              <a:rPr lang="ru-RU" sz="3600" b="1" dirty="0"/>
            </a:br>
            <a:r>
              <a:rPr lang="ru-RU" sz="3600" b="1" dirty="0"/>
              <a:t>и 90-летию со дня рождения </a:t>
            </a:r>
            <a:br>
              <a:rPr lang="ru-RU" sz="3600" b="1" dirty="0"/>
            </a:br>
            <a:r>
              <a:rPr lang="ru-RU" sz="3600" b="1" dirty="0"/>
              <a:t>Ю.А. Гагарина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6CE8C37-1E51-441A-8101-E70F7372834B}"/>
              </a:ext>
            </a:extLst>
          </p:cNvPr>
          <p:cNvSpPr txBox="1">
            <a:spLocks/>
          </p:cNvSpPr>
          <p:nvPr/>
        </p:nvSpPr>
        <p:spPr>
          <a:xfrm>
            <a:off x="5247221" y="1847869"/>
            <a:ext cx="6144884" cy="960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Приуроченные ко Дню Победы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3CAEEC9-F52E-4F33-BBF6-8E32F560B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805" y="4317458"/>
            <a:ext cx="3922779" cy="21930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DF3B2B2-C988-4357-BB58-FA519A3DF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698" y="1045359"/>
            <a:ext cx="3150349" cy="277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97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904</Words>
  <Application>Microsoft Office PowerPoint</Application>
  <PresentationFormat>Широкоэкранный</PresentationFormat>
  <Paragraphs>396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Gilroy-Bold</vt:lpstr>
      <vt:lpstr>Gilroy-SemiBold</vt:lpstr>
      <vt:lpstr>Montserrat Bold</vt:lpstr>
      <vt:lpstr>Roboto</vt:lpstr>
      <vt:lpstr>Times New Roman</vt:lpstr>
      <vt:lpstr>Тема Office</vt:lpstr>
      <vt:lpstr>Участие ОМСУ в проектах  Российского общества "Знание"  25 апреля 2024 г.</vt:lpstr>
      <vt:lpstr>Основные направления проектов:</vt:lpstr>
      <vt:lpstr>Презентация PowerPoint</vt:lpstr>
      <vt:lpstr>Презентация PowerPoint</vt:lpstr>
      <vt:lpstr>Презентация PowerPoint</vt:lpstr>
      <vt:lpstr>Марафон лекций</vt:lpstr>
      <vt:lpstr>Марафон лекций. План на месяц</vt:lpstr>
      <vt:lpstr>Тематические показы Знание.Кино приуроченные ко Дню космонавтики  и 90-летию со дня рождения Ю.А. Гагарина</vt:lpstr>
      <vt:lpstr>Тематические показы Знание.Кино</vt:lpstr>
      <vt:lpstr>Всероссийский чемпионат по игре «Что? Где? Когда?»</vt:lpstr>
      <vt:lpstr>Всероссийский чемпионат по игре «Что? Где? Когда?»</vt:lpstr>
      <vt:lpstr>Всероссийский чемпионат по игре «Что? Где? Когда?»</vt:lpstr>
      <vt:lpstr>Развитие тематических стендов «Знаний» в школах</vt:lpstr>
      <vt:lpstr>В протокол поручений:</vt:lpstr>
      <vt:lpstr>Приглашаем Вас к членству  в Хабаровском региональном отделении  Российского общества «Знание»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проектов в I квартале 2024 года  7 февраля 2024 г.</dc:title>
  <dc:creator>Володькин Евгений Геннадьевич</dc:creator>
  <cp:lastModifiedBy>Юлия Александровна Ярошенко</cp:lastModifiedBy>
  <cp:revision>81</cp:revision>
  <dcterms:created xsi:type="dcterms:W3CDTF">2024-02-07T04:42:00Z</dcterms:created>
  <dcterms:modified xsi:type="dcterms:W3CDTF">2024-04-26T04:49:40Z</dcterms:modified>
</cp:coreProperties>
</file>