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1"/>
  </p:notesMasterIdLst>
  <p:sldIdLst>
    <p:sldId id="259" r:id="rId4"/>
    <p:sldId id="257" r:id="rId5"/>
    <p:sldId id="265" r:id="rId6"/>
    <p:sldId id="260" r:id="rId7"/>
    <p:sldId id="263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FF516-B0A1-4612-8175-8EF0B68786B9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DC442-9195-48B1-9B5E-487A1F3F40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11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6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7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0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6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2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07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75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3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85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03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2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76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54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90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6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42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28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985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15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46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51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47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15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63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13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0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1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8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038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26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BE14C-9E98-49A5-9A9D-75D574A3EE3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8D845-EA14-4183-AF58-B72A08152A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6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72233-984D-4841-B77B-2BB758021CD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56C1-5116-4C3F-AEF4-86A32307AC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8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982C-52D0-4CD9-9F6E-E49A291AD3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26.04.2024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6AD8-6CA3-4A92-8A7F-832E9F02D9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5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education.apkpro.ru/courses/1611/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hyperlink" Target="http://www.flagmany.rsv.ru/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mailto:laptevaai@ippk.ru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vk.com/wall-135376407_2307?ysclid=lvd7fpj4z832825706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education.apkpro.ru/courses/1717/" TargetMode="Externa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914" t="9883" r="10262" b="16706"/>
          <a:stretch/>
        </p:blipFill>
        <p:spPr>
          <a:xfrm>
            <a:off x="2988207" y="4231926"/>
            <a:ext cx="2580849" cy="228757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757688" y="2099443"/>
            <a:ext cx="6144064" cy="45182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за выполнением ООП, в том числе </a:t>
            </a:r>
            <a:r>
              <a:rPr lang="ru-RU" sz="29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обязательное</a:t>
            </a:r>
            <a:r>
              <a:rPr lang="ru-RU" sz="29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выполнение </a:t>
            </a: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практической части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своевременного выставления отметок по предметам, </a:t>
            </a:r>
            <a:r>
              <a:rPr lang="ru-RU" sz="29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9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несения сведений об успеваемости в электронный журнал</a:t>
            </a:r>
            <a:endParaRPr lang="ru-RU" sz="2900" b="1" dirty="0" smtClean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Индивидуальное сопровождение выпускников 9-х классов в выборе дальнейшего образовательного маршрута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Мониторинг трудоустройства  выпускников 9, 11 классов (продолжение обучения в 10 классе, поступление в ПО, вуз)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открытия необходимого количества мест в 1-х, 10-х классах на 2024/2025 учебный год</a:t>
            </a:r>
            <a:endParaRPr lang="ru-RU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7" name="Picture 2" descr="http://hddfhm.com/images/animated-exclamation-mark-clipart-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35" y="1253107"/>
            <a:ext cx="932384" cy="93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7818533" y="1190930"/>
            <a:ext cx="2416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endParaRPr lang="ru-RU" sz="3600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82C83D0E-23B2-A743-9E4F-BA1D88D92D9D}"/>
              </a:ext>
            </a:extLst>
          </p:cNvPr>
          <p:cNvSpPr/>
          <p:nvPr/>
        </p:nvSpPr>
        <p:spPr>
          <a:xfrm>
            <a:off x="889727" y="1335049"/>
            <a:ext cx="480501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 ОКОНЧАНИЯ ГОДА В СООТВЕТСТВИИ С ФОП И РАСПИСАНИЕМ ГИА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9D799E26-72CD-2F44-99E5-9A06CB87A021}"/>
              </a:ext>
            </a:extLst>
          </p:cNvPr>
          <p:cNvSpPr txBox="1">
            <a:spLocks/>
          </p:cNvSpPr>
          <p:nvPr/>
        </p:nvSpPr>
        <p:spPr>
          <a:xfrm>
            <a:off x="659732" y="2669611"/>
            <a:ext cx="5202900" cy="8823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– 8 классы – 24 - 25 мая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класс  – расписание ГИА (20, 23 мая)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87819" y="4786274"/>
            <a:ext cx="24446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годового календарного учебного графика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9732" y="3456661"/>
            <a:ext cx="51698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класс – 24 – 25 мая   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4972" y="148120"/>
            <a:ext cx="11671093" cy="10181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ОРГАНИЗОВАННОЕ ЗАВЕРШЕНИЕ 2023/2024 УЧ. ГОДА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6248" y="2232653"/>
            <a:ext cx="51698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1 - 4 класс – 24 – 25 мая    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9731" y="3915214"/>
            <a:ext cx="51698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класс – расписание ЕГЭ (22, 23 мая)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4972" y="4843009"/>
            <a:ext cx="51698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961912"/>
            <a:ext cx="12038910" cy="0"/>
          </a:xfrm>
          <a:prstGeom prst="line">
            <a:avLst/>
          </a:prstGeom>
          <a:ln w="57150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04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145" y="4942788"/>
            <a:ext cx="3208344" cy="18046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000" y="683251"/>
            <a:ext cx="11735176" cy="56686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МЕРОПРИЯТИЯ, ПОСВЯЩЕННЫЕ ОКОНЧАНИЮ 2023/2024 УЧЕБНОГО ГОДА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1637" y="1577912"/>
            <a:ext cx="3744099" cy="845368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70000"/>
              </a:lnSpc>
              <a:spcBef>
                <a:spcPts val="0"/>
              </a:spcBef>
              <a:buClrTx/>
              <a:buSzTx/>
              <a:buNone/>
            </a:pPr>
            <a:endParaRPr lang="ru-RU" sz="2400" dirty="0" smtClean="0">
              <a:solidFill>
                <a:srgbClr val="5B9BD5">
                  <a:lumMod val="50000"/>
                </a:srgbClr>
              </a:solidFill>
              <a:latin typeface="Franklin Gothic Medium" panose="020B0603020102020204"/>
            </a:endParaRPr>
          </a:p>
          <a:p>
            <a:pPr marL="0" indent="0">
              <a:buNone/>
            </a:pPr>
            <a:endParaRPr lang="ru-RU" sz="2400" b="1" dirty="0">
              <a:solidFill>
                <a:srgbClr val="5B9BD5">
                  <a:lumMod val="50000"/>
                </a:srgbClr>
              </a:solidFill>
              <a:latin typeface="Calibri"/>
            </a:endParaRPr>
          </a:p>
          <a:p>
            <a:endParaRPr lang="ru-RU" sz="2400" b="1" dirty="0">
              <a:solidFill>
                <a:srgbClr val="5B9BD5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6001" y="2237853"/>
            <a:ext cx="4214976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</a:rPr>
              <a:t>9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</a:rPr>
              <a:t>классы – 14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</a:rPr>
              <a:t>217 </a:t>
            </a:r>
            <a:r>
              <a:rPr lang="ru-RU" sz="2400" b="1" dirty="0">
                <a:solidFill>
                  <a:srgbClr val="5B9BD5">
                    <a:lumMod val="50000"/>
                  </a:srgbClr>
                </a:solidFill>
              </a:rPr>
              <a:t>чел.</a:t>
            </a:r>
          </a:p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5B9BD5">
                    <a:lumMod val="50000"/>
                  </a:srgbClr>
                </a:solidFill>
              </a:rPr>
              <a:t>11 классы – 5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</a:rPr>
              <a:t>091 чел.</a:t>
            </a:r>
            <a:endParaRPr lang="ru-RU" sz="2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4942" y="1590040"/>
            <a:ext cx="77492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kk-KZ" sz="3200" b="1" dirty="0">
              <a:solidFill>
                <a:srgbClr val="5B9BD5">
                  <a:lumMod val="50000"/>
                </a:srgbClr>
              </a:solidFill>
            </a:endParaRPr>
          </a:p>
          <a:p>
            <a:pPr algn="ctr">
              <a:lnSpc>
                <a:spcPct val="80000"/>
              </a:lnSpc>
            </a:pPr>
            <a:r>
              <a:rPr lang="kk-KZ" sz="3200" b="1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kk-KZ" sz="2800" b="1" dirty="0">
                <a:solidFill>
                  <a:srgbClr val="5B9BD5">
                    <a:lumMod val="50000"/>
                  </a:srgbClr>
                </a:solidFill>
              </a:rPr>
              <a:t>ПОСЛЕДНИЕ ШКОЛЬНЫЕ ЗВОНКИ</a:t>
            </a:r>
            <a:r>
              <a:rPr lang="kk-KZ" sz="2000" b="1" dirty="0">
                <a:solidFill>
                  <a:srgbClr val="E0435E"/>
                </a:solidFill>
              </a:rPr>
              <a:t>           </a:t>
            </a:r>
            <a:r>
              <a:rPr lang="kk-KZ" sz="2400" b="1" dirty="0">
                <a:solidFill>
                  <a:srgbClr val="E0435E"/>
                </a:solidFill>
              </a:rPr>
              <a:t>24 – 25 МАЯ </a:t>
            </a:r>
            <a:endParaRPr lang="kk-KZ" sz="2400" b="1" dirty="0">
              <a:solidFill>
                <a:srgbClr val="5B9BD5">
                  <a:lumMod val="50000"/>
                </a:srgb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kk-KZ" sz="2800" b="1" dirty="0">
                <a:solidFill>
                  <a:srgbClr val="5B9BD5">
                    <a:lumMod val="50000"/>
                  </a:srgbClr>
                </a:solidFill>
              </a:rPr>
              <a:t>ВЫПУСКНЫЕ ВЕЧЕРА</a:t>
            </a:r>
            <a:r>
              <a:rPr lang="kk-KZ" sz="2000" b="1" dirty="0">
                <a:solidFill>
                  <a:srgbClr val="E0435E"/>
                </a:solidFill>
              </a:rPr>
              <a:t>                              </a:t>
            </a:r>
            <a:r>
              <a:rPr lang="kk-KZ" sz="2400" b="1" dirty="0">
                <a:solidFill>
                  <a:srgbClr val="E0435E"/>
                </a:solidFill>
              </a:rPr>
              <a:t>            28 – 29 ИЮНЯ </a:t>
            </a:r>
            <a:endParaRPr lang="kk-KZ" sz="3200" b="1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9" y="1536884"/>
            <a:ext cx="4354592" cy="6488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1751" y="1607504"/>
            <a:ext cx="3931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ДАТЫ</a:t>
            </a:r>
            <a:r>
              <a:rPr lang="ru-RU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ПРОВЕДЕНИЯ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3" t="-121944" r="-1188" b="-71346"/>
          <a:stretch/>
        </p:blipFill>
        <p:spPr>
          <a:xfrm flipV="1">
            <a:off x="5564270" y="2464235"/>
            <a:ext cx="515661" cy="3146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3" t="-121944" r="-1188" b="-71346"/>
          <a:stretch/>
        </p:blipFill>
        <p:spPr>
          <a:xfrm flipV="1">
            <a:off x="3663922" y="2777032"/>
            <a:ext cx="515661" cy="31464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21751" y="5497508"/>
            <a:ext cx="7479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5B9BD5">
                    <a:lumMod val="50000"/>
                  </a:srgbClr>
                </a:solidFill>
              </a:rPr>
              <a:t>ОРГАНИЗАЦИЯ И ПРОВЕДЕНИЕ ТЕМАТИЧЕСКИХ ШКОЛЬНЫХ ВЫПУСКНЫХ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584" y="1551625"/>
            <a:ext cx="4354592" cy="6488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6001" y="1645207"/>
            <a:ext cx="2512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ВЫПУСКНИКИ</a:t>
            </a: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447901" y="1776188"/>
            <a:ext cx="3744099" cy="845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400" smtClean="0">
              <a:solidFill>
                <a:srgbClr val="5B9BD5">
                  <a:lumMod val="50000"/>
                </a:srgbClr>
              </a:solidFill>
              <a:latin typeface="Franklin Gothic Medium" panose="020B060302010202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smtClean="0">
              <a:solidFill>
                <a:srgbClr val="5B9BD5">
                  <a:lumMod val="50000"/>
                </a:srgbClr>
              </a:solidFill>
            </a:endParaRPr>
          </a:p>
          <a:p>
            <a:endParaRPr lang="ru-RU" sz="2400" b="1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550" y="3190835"/>
            <a:ext cx="10519795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3200" b="1" dirty="0" smtClean="0">
                <a:solidFill>
                  <a:srgbClr val="5B9BD5">
                    <a:lumMod val="50000"/>
                  </a:srgbClr>
                </a:solidFill>
                <a:sym typeface="Wingdings" panose="05000000000000000000" pitchFamily="2" charset="2"/>
              </a:rPr>
              <a:t>ЗАДАЧИ:</a:t>
            </a:r>
          </a:p>
          <a:p>
            <a:pPr algn="ctr">
              <a:lnSpc>
                <a:spcPts val="2000"/>
              </a:lnSpc>
            </a:pPr>
            <a:endParaRPr lang="ru-RU" sz="3200" b="1" dirty="0" smtClean="0">
              <a:solidFill>
                <a:srgbClr val="5B9BD5">
                  <a:lumMod val="50000"/>
                </a:srgbClr>
              </a:solidFill>
              <a:sym typeface="Wingdings" panose="05000000000000000000" pitchFamily="2" charset="2"/>
            </a:endParaRPr>
          </a:p>
          <a:p>
            <a:pPr marL="342900" indent="-342900">
              <a:lnSpc>
                <a:spcPts val="2000"/>
              </a:lnSpc>
              <a:buFontTx/>
              <a:buChar char="-"/>
            </a:pPr>
            <a:r>
              <a:rPr lang="ru-RU" sz="2800" dirty="0">
                <a:solidFill>
                  <a:srgbClr val="5B9BD5">
                    <a:lumMod val="50000"/>
                  </a:srgbClr>
                </a:solidFill>
                <a:sym typeface="Wingdings" panose="05000000000000000000" pitchFamily="2" charset="2"/>
              </a:rPr>
              <a:t>о</a:t>
            </a:r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  <a:sym typeface="Wingdings" panose="05000000000000000000" pitchFamily="2" charset="2"/>
              </a:rPr>
              <a:t>беспечение безопасности</a:t>
            </a:r>
          </a:p>
          <a:p>
            <a:pPr marL="342900" indent="-342900">
              <a:lnSpc>
                <a:spcPts val="2000"/>
              </a:lnSpc>
              <a:buFontTx/>
              <a:buChar char="-"/>
            </a:pPr>
            <a:r>
              <a:rPr lang="ru-RU" sz="2800" dirty="0">
                <a:solidFill>
                  <a:srgbClr val="5B9BD5">
                    <a:lumMod val="50000"/>
                  </a:srgbClr>
                </a:solidFill>
                <a:sym typeface="Wingdings" panose="05000000000000000000" pitchFamily="2" charset="2"/>
              </a:rPr>
              <a:t>м</a:t>
            </a:r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  <a:sym typeface="Wingdings" panose="05000000000000000000" pitchFamily="2" charset="2"/>
              </a:rPr>
              <a:t>ежведомственное взаимодействие </a:t>
            </a:r>
          </a:p>
          <a:p>
            <a:pPr marL="342900" indent="-342900">
              <a:lnSpc>
                <a:spcPts val="2000"/>
              </a:lnSpc>
              <a:buFontTx/>
              <a:buChar char="-"/>
            </a:pPr>
            <a:r>
              <a:rPr lang="ru-RU" sz="2800" dirty="0">
                <a:solidFill>
                  <a:srgbClr val="5B9BD5">
                    <a:lumMod val="50000"/>
                  </a:srgbClr>
                </a:solidFill>
                <a:sym typeface="Wingdings" panose="05000000000000000000" pitchFamily="2" charset="2"/>
              </a:rPr>
              <a:t>п</a:t>
            </a:r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  <a:sym typeface="Wingdings" panose="05000000000000000000" pitchFamily="2" charset="2"/>
              </a:rPr>
              <a:t>роведение торжественных мероприятий на открытом воздухе</a:t>
            </a:r>
          </a:p>
          <a:p>
            <a:pPr marL="342900" indent="-342900">
              <a:lnSpc>
                <a:spcPts val="2000"/>
              </a:lnSpc>
              <a:buFontTx/>
              <a:buChar char="-"/>
            </a:pPr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  <a:sym typeface="Wingdings" panose="05000000000000000000" pitchFamily="2" charset="2"/>
              </a:rPr>
              <a:t>меры профилактики заболеваемости</a:t>
            </a:r>
          </a:p>
          <a:p>
            <a:pPr marL="342900" indent="-342900">
              <a:lnSpc>
                <a:spcPts val="2000"/>
              </a:lnSpc>
              <a:buFontTx/>
              <a:buChar char="-"/>
            </a:pPr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  <a:sym typeface="Wingdings" panose="05000000000000000000" pitchFamily="2" charset="2"/>
              </a:rPr>
              <a:t>оперативное информирование заинтересованных служб </a:t>
            </a:r>
            <a:endParaRPr lang="ru-RU" sz="2400" b="1" dirty="0">
              <a:solidFill>
                <a:srgbClr val="5B9BD5">
                  <a:lumMod val="50000"/>
                </a:srgbClr>
              </a:solidFill>
              <a:sym typeface="Wingdings" panose="05000000000000000000" pitchFamily="2" charset="2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53090" y="1238901"/>
            <a:ext cx="12038910" cy="0"/>
          </a:xfrm>
          <a:prstGeom prst="line">
            <a:avLst/>
          </a:prstGeom>
          <a:ln w="57150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266" y="5320791"/>
            <a:ext cx="12038910" cy="0"/>
          </a:xfrm>
          <a:prstGeom prst="line">
            <a:avLst/>
          </a:prstGeom>
          <a:ln w="28575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2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48" y="393616"/>
            <a:ext cx="11752455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b="1" spc="-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СОДЕРЖАНИЯ ОБРАЗОВАНИЯ</a:t>
            </a:r>
            <a:endParaRPr lang="ru-RU" sz="3600" b="1" spc="-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122" y="1050546"/>
            <a:ext cx="474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Выбор модулей ОРКСЭ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8" y="1087340"/>
            <a:ext cx="3299218" cy="4262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2547" y="1070551"/>
            <a:ext cx="614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Труд (технология)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210" y="956868"/>
            <a:ext cx="12038910" cy="0"/>
          </a:xfrm>
          <a:prstGeom prst="line">
            <a:avLst/>
          </a:prstGeom>
          <a:ln w="57150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92" y="1098953"/>
            <a:ext cx="3378282" cy="44808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761810" y="1129098"/>
            <a:ext cx="32557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ОБЗР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8939" y="4663028"/>
            <a:ext cx="848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Предусмотреть изучение в классах технологического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Внести изменения в ООП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47" y="4185083"/>
            <a:ext cx="5668530" cy="44808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79565" y="4215228"/>
            <a:ext cx="470235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Черчение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5" y="5367061"/>
            <a:ext cx="3435603" cy="448088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26584" y="5397206"/>
            <a:ext cx="29195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Семьеведение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2547" y="1600048"/>
            <a:ext cx="116705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Внести изменения в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ООП  </a:t>
            </a: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1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июля)</a:t>
            </a:r>
            <a:endParaRPr lang="ru-RU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Привести </a:t>
            </a: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соответствие названия учебных кабинетов  с названием предмета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инвентаризацию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МТБ в </a:t>
            </a: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требованиям приказа от 6 сентября 2022 г. №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804 и дооснащение </a:t>
            </a: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необходимым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оборудованием (до </a:t>
            </a: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августа)</a:t>
            </a:r>
            <a:endParaRPr lang="ru-RU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разработку должностных инструкций для педагогических работников (до 31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августа)</a:t>
            </a:r>
            <a:endParaRPr lang="ru-RU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Внести изменения в штатное расписание ОО (до 31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августа)</a:t>
            </a:r>
            <a:endParaRPr lang="ru-RU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Направить педагогических работников на КПК по программе «Преподаватель ОБЗР» (с 1 июня по 31 </a:t>
            </a:r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августа)</a:t>
            </a:r>
            <a:endParaRPr lang="ru-RU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i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i="1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привлечь к преподаванию ОБЗР участников СВО и их </a:t>
            </a:r>
            <a:r>
              <a:rPr lang="ru-RU" i="1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переподготовку</a:t>
            </a:r>
            <a:endParaRPr lang="ru-RU" sz="12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8939" y="5785004"/>
            <a:ext cx="8489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Предусмотреть изучение в </a:t>
            </a: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внеурочной деятельности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Внести изменения в ООП</a:t>
            </a:r>
            <a:endParaRPr lang="ru-RU" sz="2000" dirty="0">
              <a:solidFill>
                <a:srgbClr val="4472C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648" y="393616"/>
            <a:ext cx="11752455" cy="509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3600" b="1" spc="-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ДУХОВНО-НРАВСТВЕННОЕ РАЗВИТИЕ И ОРКСЭ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53" y="992248"/>
            <a:ext cx="5444204" cy="414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9526" y="992248"/>
            <a:ext cx="4744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Выбор модулей ОРКСЭ 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54" y="3041208"/>
            <a:ext cx="5263848" cy="42629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75310" y="3030658"/>
            <a:ext cx="6146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Преподавание 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ОПК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80184" y="886411"/>
            <a:ext cx="12038910" cy="0"/>
          </a:xfrm>
          <a:prstGeom prst="line">
            <a:avLst/>
          </a:prstGeom>
          <a:ln w="57150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48792" y="3817339"/>
            <a:ext cx="7572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Прохождение курсов повышения квалификации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6588" y="1458151"/>
            <a:ext cx="11968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Информационные встречи с родителями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899" y="1786163"/>
            <a:ext cx="51688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Проведение родительских собраний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581" y="3437665"/>
            <a:ext cx="538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менее 50 % учащихся 4 классов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447" y="4636457"/>
            <a:ext cx="5136350" cy="44808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63465" y="4666602"/>
            <a:ext cx="5396382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Взаимодействие с </a:t>
            </a: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РПЦ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7805" y="5175416"/>
            <a:ext cx="8653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Знакомство с православными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святынями, проведение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экскурсий в п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равославные храмы (в </a:t>
            </a:r>
            <a:r>
              <a:rPr lang="ru-RU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во время каникул)</a:t>
            </a: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посещения школьников 8-11 классов 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C00000"/>
              </a:buClr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Свято-Петропавловского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женского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монастыря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6588" y="2171499"/>
            <a:ext cx="47112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Анализ предварительного выбора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96588" y="2528875"/>
            <a:ext cx="53903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Разъяснительная работа с родителями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3" t="-121944" r="-1188" b="-71346"/>
          <a:stretch/>
        </p:blipFill>
        <p:spPr>
          <a:xfrm flipV="1">
            <a:off x="6502016" y="3887311"/>
            <a:ext cx="515661" cy="31464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867257" y="3717966"/>
            <a:ext cx="518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1 раз в 3 года - 100 % педагогов 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3885" y="4153084"/>
            <a:ext cx="1084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Краевая конференция «Образование в контексте отечественных ценностей» 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13" t="-121944" r="-1188" b="-71346"/>
          <a:stretch/>
        </p:blipFill>
        <p:spPr>
          <a:xfrm flipV="1">
            <a:off x="9890808" y="4251774"/>
            <a:ext cx="515661" cy="314642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229367" y="4111024"/>
            <a:ext cx="1787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23 мая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http://hddfhm.com/images/animated-exclamation-mark-clipart-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43" y="5875261"/>
            <a:ext cx="458945" cy="45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9265" y="4717843"/>
            <a:ext cx="3020205" cy="1812123"/>
          </a:xfrm>
          <a:prstGeom prst="rect">
            <a:avLst/>
          </a:prstGeom>
        </p:spPr>
      </p:pic>
      <p:sp>
        <p:nvSpPr>
          <p:cNvPr id="7" name="AutoShape 2" descr="blob:https://web.whatsapp.com/506017c2-acf3-4100-bafc-1ce83835447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8195" y="1052526"/>
            <a:ext cx="1884549" cy="26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1830"/>
              </p:ext>
            </p:extLst>
          </p:nvPr>
        </p:nvGraphicFramePr>
        <p:xfrm>
          <a:off x="248113" y="581007"/>
          <a:ext cx="11848864" cy="474163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07564"/>
                <a:gridCol w="2068740"/>
                <a:gridCol w="3484605"/>
                <a:gridCol w="1987955"/>
              </a:tblGrid>
              <a:tr h="3754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Конкурс (ссылка на ресурс)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Участники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Сроки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Регистрация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2903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600" dirty="0" smtClean="0"/>
                        <a:t>Проект «Флагманы образования» 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hlinkClick r:id="rId2"/>
                        </a:rPr>
                        <a:t>www.flagmany.rsv.ru</a:t>
                      </a:r>
                      <a:r>
                        <a:rPr lang="ru-RU" sz="1400" dirty="0" smtClean="0"/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Педагоги, управленцы в сфере образования, студенты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Дистанционное участие  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с 18 февраля по 27 августа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Очное участие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сентябрь – ноябрь 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До</a:t>
                      </a:r>
                      <a:r>
                        <a:rPr lang="ru-RU" sz="1600" baseline="0" dirty="0" smtClean="0"/>
                        <a:t> 1 августа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986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600" dirty="0" smtClean="0"/>
                        <a:t>Всероссийский профессиональный конкурс </a:t>
                      </a:r>
                      <a:br>
                        <a:rPr lang="ru-RU" sz="1600" dirty="0" smtClean="0"/>
                      </a:br>
                      <a:r>
                        <a:rPr lang="ru-RU" sz="1600" dirty="0" smtClean="0"/>
                        <a:t>«Первый учитель»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hlinkClick r:id="rId3"/>
                        </a:rPr>
                        <a:t>https://education.apkpro.ru/courses/1611/</a:t>
                      </a:r>
                      <a:r>
                        <a:rPr lang="ru-RU" sz="1400" dirty="0" smtClean="0"/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Педагоги</a:t>
                      </a:r>
                      <a:r>
                        <a:rPr lang="ru-RU" sz="1600" baseline="0" dirty="0" smtClean="0"/>
                        <a:t> ОО</a:t>
                      </a:r>
                      <a:r>
                        <a:rPr lang="ru-RU" sz="1600" dirty="0" smtClean="0"/>
                        <a:t>, реализующие программы начального общего образования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Отборочный заочный этап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 с 29 апреля до 30 июня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Заключительный очный этап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с 21 сентября по 5 октября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Основной (очный) этап конкурса,</a:t>
                      </a:r>
                      <a:r>
                        <a:rPr lang="ru-RU" sz="1600" baseline="0" dirty="0" smtClean="0"/>
                        <a:t> </a:t>
                      </a:r>
                      <a:br>
                        <a:rPr lang="ru-RU" sz="1600" baseline="0" dirty="0" smtClean="0"/>
                      </a:br>
                      <a:r>
                        <a:rPr lang="ru-RU" sz="1600" dirty="0" smtClean="0"/>
                        <a:t>г. Москва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с 29 апреля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до 12 мая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98693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600" dirty="0" smtClean="0"/>
                        <a:t>Всероссийский профессиональный конкурс «Директор</a:t>
                      </a:r>
                      <a:r>
                        <a:rPr lang="ru-RU" sz="1600" baseline="0" dirty="0" smtClean="0"/>
                        <a:t> года России</a:t>
                      </a:r>
                      <a:r>
                        <a:rPr lang="ru-RU" sz="1600" dirty="0" smtClean="0"/>
                        <a:t>»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hlinkClick r:id="rId4"/>
                        </a:rPr>
                        <a:t>https://education.apkpro.ru/courses/1717/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 smtClean="0"/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Руководители</a:t>
                      </a:r>
                      <a:r>
                        <a:rPr lang="ru-RU" sz="1600" baseline="0" dirty="0" smtClean="0"/>
                        <a:t> ОО</a:t>
                      </a:r>
                      <a:r>
                        <a:rPr lang="ru-RU" sz="1600" dirty="0" smtClean="0"/>
                        <a:t>, имеющие стаж работы в качестве директора не менее трех лет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I этап (заочный)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с 1 июня по 1 июля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II этап (заключительный)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с 23 сентября по 5 октября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Основной (очный) этап конкурса,</a:t>
                      </a:r>
                      <a:r>
                        <a:rPr lang="ru-RU" sz="1600" baseline="0" dirty="0" smtClean="0"/>
                        <a:t> </a:t>
                      </a:r>
                      <a:br>
                        <a:rPr lang="ru-RU" sz="1600" baseline="0" dirty="0" smtClean="0"/>
                      </a:br>
                      <a:r>
                        <a:rPr lang="ru-RU" sz="1600" dirty="0" smtClean="0"/>
                        <a:t>г. Москва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с 1 по 31 мая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1898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600" dirty="0" smtClean="0"/>
                        <a:t>Краевой смотр-конкурс для представителей педагогических династий "Семья в объективе профессии" в 2024 году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400" dirty="0" smtClean="0">
                          <a:hlinkClick r:id="rId5"/>
                        </a:rPr>
                        <a:t>https://vk.com/wall-135376407_2307?ysclid=lvd7fpj4z832825706</a:t>
                      </a:r>
                      <a:r>
                        <a:rPr lang="ru-RU" sz="1400" dirty="0" smtClean="0"/>
                        <a:t>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Представители педагогических</a:t>
                      </a:r>
                      <a:r>
                        <a:rPr lang="ru-RU" sz="1600" baseline="0" dirty="0" smtClean="0"/>
                        <a:t> династий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финал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август</a:t>
                      </a:r>
                      <a:endParaRPr lang="en-US" sz="1600" dirty="0" smtClean="0"/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 г. Хабаровск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с 1 апреля по 31 мая </a:t>
                      </a:r>
                    </a:p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600" dirty="0" smtClean="0"/>
                        <a:t>прием заявок и документов на электронную почту </a:t>
                      </a:r>
                      <a:r>
                        <a:rPr lang="ru-RU" sz="1600" dirty="0" smtClean="0">
                          <a:hlinkClick r:id="rId6"/>
                        </a:rPr>
                        <a:t>laptevaai@ippk.ru</a:t>
                      </a:r>
                      <a:endParaRPr lang="ru-RU" sz="1600" b="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9ED1B7-BE06-E346-46CE-D5D2E9395F66}"/>
              </a:ext>
            </a:extLst>
          </p:cNvPr>
          <p:cNvSpPr/>
          <p:nvPr/>
        </p:nvSpPr>
        <p:spPr>
          <a:xfrm>
            <a:off x="973184" y="73151"/>
            <a:ext cx="10757497" cy="566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spc="-5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КОНКУРСЫ ПРОФЕССИОНАЛЬНОГО МАСТЕРСТВА</a:t>
            </a:r>
            <a:endParaRPr lang="ru-RU" sz="2800" b="1" spc="-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655" y="5854226"/>
            <a:ext cx="598575" cy="5062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100441" y="5322645"/>
            <a:ext cx="1210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информация размещена в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telegram-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каналах министерства образования и науки края и </a:t>
            </a:r>
            <a:r>
              <a:rPr lang="ru-RU" b="1" dirty="0" err="1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хк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иро</a:t>
            </a:r>
            <a:endParaRPr lang="ru-RU" b="1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092" y="1047023"/>
            <a:ext cx="923423" cy="630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4171" y="4755346"/>
            <a:ext cx="670907" cy="5327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92" y="2234642"/>
            <a:ext cx="1056340" cy="728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551" y="3512896"/>
            <a:ext cx="923423" cy="6144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44020" y="5663704"/>
            <a:ext cx="11218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проинформировать заинтересованных лиц о проведении профессиональных конкурсов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обеспечить участие в конкурсах профессионального мастерства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оказать методическую помощь педагогам в подготовке документов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53090" y="565940"/>
            <a:ext cx="12038910" cy="0"/>
          </a:xfrm>
          <a:prstGeom prst="line">
            <a:avLst/>
          </a:prstGeom>
          <a:ln w="57150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t="2357" r="8543"/>
          <a:stretch/>
        </p:blipFill>
        <p:spPr>
          <a:xfrm>
            <a:off x="6874335" y="4514269"/>
            <a:ext cx="558186" cy="4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5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riapo.ru/upload/0penza/koroleva/35/ff54aac7564a076457e13236322b4e4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8249" y="-10525"/>
            <a:ext cx="1151211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1600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</a:t>
            </a:r>
            <a:r>
              <a:rPr lang="ru-RU" sz="3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ГРАМОТНОСТЬ                                                                 </a:t>
            </a:r>
            <a:endParaRPr lang="ru-RU" sz="2800" b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https://ds05.infourok.ru/uploads/ex/0b7f/000a0a16-b988366d/img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2" descr="blob:https://web.whatsapp.com/41aba2ed-965f-42ef-9b57-c226bf0ed0c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2" descr="blob:https://web.whatsapp.com/dbcd8abb-9f2c-4a5f-9fcd-991415fbc90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2" descr="2022-10-05 16.20.54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60339" y="3161135"/>
            <a:ext cx="6217566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endParaRPr lang="ru-RU" sz="3600" b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313656" y="2024465"/>
            <a:ext cx="6736359" cy="1010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Комплекс мер («дорожная карта») по формированию и оценке функциональной грамотности обучающихся</a:t>
            </a:r>
          </a:p>
          <a:p>
            <a:pPr algn="ctr">
              <a:lnSpc>
                <a:spcPct val="70000"/>
              </a:lnSpc>
            </a:pP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(распоряжение МОиН ХК от 26 октября 2023 г. № 1394)</a:t>
            </a:r>
            <a:endParaRPr lang="ru-RU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6743" y="1968978"/>
            <a:ext cx="4183693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i="1" dirty="0" smtClean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апреля 2024 </a:t>
            </a:r>
            <a:r>
              <a:rPr lang="ru-RU" sz="2800" i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3600" i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5175" y="2511847"/>
            <a:ext cx="4735261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332 школы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97 %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1895 учителей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23 %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8665" y="4610873"/>
            <a:ext cx="1143724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прохождение диагностики по функциональной грамотности с использованием открытого банка заданий на платформе РЭШ 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98 % 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8 – 9 классов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в работу по функциональной грамотности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школ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менее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 учителей</a:t>
            </a: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886684" y="3695801"/>
            <a:ext cx="1879529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8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5177" y="1313347"/>
            <a:ext cx="9093665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tabLst>
                <a:tab pos="271463" algn="l"/>
              </a:tabLst>
            </a:pPr>
            <a:r>
              <a: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ОТКРЫТЫЙ БАНК ЗАДАНИЙ ФГ НА ПЛАТФОРМЕ РЭШ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04621" y="825819"/>
            <a:ext cx="9345394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ts val="600"/>
              </a:spcBef>
              <a:tabLst>
                <a:tab pos="271463" algn="l"/>
              </a:tabLst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*МОТИВИРУЮЩИЙ МОНИТОРИНГ: п.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27- региональный,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п.20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муниципальный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243223" y="680561"/>
            <a:ext cx="12038910" cy="0"/>
          </a:xfrm>
          <a:prstGeom prst="line">
            <a:avLst/>
          </a:prstGeom>
          <a:ln w="57150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55575" y="3724366"/>
            <a:ext cx="12038910" cy="0"/>
          </a:xfrm>
          <a:prstGeom prst="line">
            <a:avLst/>
          </a:prstGeom>
          <a:ln w="28575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377318" y="3061572"/>
            <a:ext cx="47485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https://fg.resh.edu.ru/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9011" y="292490"/>
            <a:ext cx="12342606" cy="29109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АКТИВНОСТЬ РАБОТЫ ПЕДАГОГОВ С ОТКРЫТЫМ БАНКОМ ЗАДАНИЙ </a:t>
            </a:r>
            <a:b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ФУНКЦИОНАЛЬНОЙ  ГРАМОТНОСТИ НА ПЛАТФОРМЕ РЭШ 25 АПРЕЛЯ 2024 Г.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434920"/>
              </p:ext>
            </p:extLst>
          </p:nvPr>
        </p:nvGraphicFramePr>
        <p:xfrm>
          <a:off x="305574" y="938319"/>
          <a:ext cx="11564472" cy="541235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474260"/>
                <a:gridCol w="1581374"/>
                <a:gridCol w="1699709"/>
                <a:gridCol w="1602889"/>
                <a:gridCol w="1484555"/>
                <a:gridCol w="1484556"/>
                <a:gridCol w="1237129"/>
              </a:tblGrid>
              <a:tr h="750438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муниципального </a:t>
                      </a: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ШКОЛ, в</a:t>
                      </a:r>
                      <a:r>
                        <a:rPr lang="ru-RU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которых педагоги работают с ОБЗ по ФГ, %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УЧИТЕЛЕЙ, создавших задания по ФГ на платформе РЭШ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УЧИТЕЛЕЙ</a:t>
                      </a: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2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создавших задания по ФГ на платформе РЭШ, %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УЧАЩИХСЯ, выполнивших задания на платформе РЭШ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УЧАЩИХСЯ, выполнивших задания по ФГ на платформе РЭШ, %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ЗАДАНИЙ, проверенных педагогами, %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noFill/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5235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126%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Аяно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-Майский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129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78%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Бикинский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2478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Ванинский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2388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107%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Верхнебуреинский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4166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214%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Вяземский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2786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163%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Комсомольск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22662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Хабаровск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415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50555</a:t>
                      </a:r>
                      <a:endParaRPr lang="ru-RU" sz="1400" dirty="0"/>
                    </a:p>
                  </a:txBody>
                  <a:tcPr marL="45014" marR="45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Комсомольский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6964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526%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им.Лазо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10979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324%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им. П.Осипенко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623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214%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Нанайский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1331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Николаевский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2572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146%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Охотский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380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83%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98%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Советско- Гаванский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 6868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290%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Солнечный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3254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153%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Тугуро-Чумиканский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300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141%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Ульчский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4299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348%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Хабаровский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       4079</a:t>
                      </a:r>
                      <a:endParaRPr lang="ru-RU" sz="1400" dirty="0"/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014" marR="45014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135936" y="798856"/>
            <a:ext cx="12038910" cy="0"/>
          </a:xfrm>
          <a:prstGeom prst="line">
            <a:avLst/>
          </a:prstGeom>
          <a:ln w="57150">
            <a:solidFill>
              <a:srgbClr val="01E1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0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1043</Words>
  <Application>Microsoft Office PowerPoint</Application>
  <PresentationFormat>Широкоэкранный</PresentationFormat>
  <Paragraphs>265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Franklin Gothic Medium</vt:lpstr>
      <vt:lpstr>Verdana</vt:lpstr>
      <vt:lpstr>Wingdings</vt:lpstr>
      <vt:lpstr>1_Тема Office</vt:lpstr>
      <vt:lpstr>Тема Office</vt:lpstr>
      <vt:lpstr>1_Office Theme</vt:lpstr>
      <vt:lpstr>ОРГАНИЗОВАННОЕ ЗАВЕРШЕНИЕ 2023/2024 УЧ. ГОДА</vt:lpstr>
      <vt:lpstr>МЕРОПРИЯТИЯ, ПОСВЯЩЕННЫЕ ОКОНЧАНИЮ 2023/2024 УЧЕБНОГО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АКТИВНОСТЬ РАБОТЫ ПЕДАГОГОВ С ОТКРЫТЫМ БАНКОМ ЗАДАНИЙ  ПО ФУНКЦИОНАЛЬНОЙ  ГРАМОТНОСТИ НА ПЛАТФОРМЕ РЭШ 25 АПРЕЛЯ 2024 Г.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Александровна Ефремова</dc:creator>
  <cp:lastModifiedBy>Юлия Александровна Ярошенко</cp:lastModifiedBy>
  <cp:revision>28</cp:revision>
  <dcterms:created xsi:type="dcterms:W3CDTF">2024-04-24T22:59:32Z</dcterms:created>
  <dcterms:modified xsi:type="dcterms:W3CDTF">2024-04-26T04:47:24Z</dcterms:modified>
</cp:coreProperties>
</file>