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9" r:id="rId3"/>
    <p:sldId id="341" r:id="rId4"/>
    <p:sldId id="347" r:id="rId5"/>
    <p:sldId id="348" r:id="rId6"/>
    <p:sldId id="337" r:id="rId7"/>
    <p:sldId id="349" r:id="rId8"/>
    <p:sldId id="352" r:id="rId9"/>
    <p:sldId id="346" r:id="rId10"/>
    <p:sldId id="343" r:id="rId11"/>
    <p:sldId id="344" r:id="rId12"/>
    <p:sldId id="353" r:id="rId13"/>
    <p:sldId id="351" r:id="rId14"/>
    <p:sldId id="35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12" autoAdjust="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1DC2D-71C7-49C9-9979-063D7CD9216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5A92-1292-466A-869C-78968C32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8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75A92-1292-466A-869C-78968C32A3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5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BBABC-4F36-4ADF-9FC3-DAEF04B17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44586F-FED5-41D6-886D-3DF91BFA9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F474A1-1582-44C0-BC3A-6F496F6B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F8827B-1E9B-4D1C-B072-4C2EA56B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F40944-8DBE-44FE-9877-8F8D5E42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16690-6009-4FC9-8D63-0D6A22DA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3FC101-DD2E-46AB-9882-68E229EE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626996-6923-4F09-AAF0-9A485826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C04F79-148D-466A-B95F-30E9EAB6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78C42F-32EE-4741-B26A-18D97A30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9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C5D3386-6541-4583-9EC1-D99353B07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947B49-1107-47DA-9C57-983EAD417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A9A89-0AB6-4125-B2A5-87A51819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0E9963-8AC2-4D7F-A181-C11AF6F8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322E2F-478D-457B-83AA-766EA246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1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6724B-43A4-445B-B091-A7BCAD3E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11D0B0-2443-41F8-B7D5-25EBB784E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51E339-2B66-43BE-A25F-180C3149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20C610-C3C4-469A-8B8F-E5EB8C62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AE1E0B-A130-4F2E-ABB6-5BA3504F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6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99D74D-5D6C-4E9D-8BD0-F18AABFD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E1B46E-C8ED-48EA-BFAE-70FFFB72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D66047-1079-48DD-A3F2-3B591F17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C7D1CC-202C-42BD-BC2E-0A772DFD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CDA6C9-300C-41FC-B828-737D5901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236F37-3630-4C92-AB69-7330275E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22BCBC-8086-45D5-8251-73CA52948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CB021A-4D25-4F68-A750-329D3BA7B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237AF3-3AE1-4C68-9352-8627AFDA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BB556C-83F9-4105-8051-6147AA1D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39107D-0106-4AF5-BD55-7AFF2B3D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46AA26-B08D-4D09-ACFC-F714AFB6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3CF8EE-FBAA-4C2F-9D89-9B2317F6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D71793-89D8-49CB-9253-A89EED102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F11023-3554-411D-9C4A-B4F77D1DD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99908D0-8656-440E-8BD9-C2E15FA6C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CD3F853-8F95-4D92-8256-70BD3746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2532C69-B19F-4126-96D4-F6B67BAF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0693E5-0B70-4F15-9E7F-CD505D26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10EDB-40AA-411C-B4E0-DEDF399A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C46E6FE-9C06-4955-A380-C0BFD0A5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3A3F859-D472-443D-AC3C-50F419B9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A6D1BA1-22C2-48ED-AA24-A6C574DA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09174A-77F0-46CB-9C08-89BDE62C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962A8A1-E2C6-4A10-9452-BB6E464A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C73B0D-FEE0-42E6-AF83-EEE1D0B7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9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40FDA-783E-41A9-ADAC-775A82D0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DC725B-F0AA-49CB-B9DD-2AF4CF33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DDA158-28D2-46E9-9107-B7CB98AD8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A919C5-19F8-4010-BEA0-0D124416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2FA51A-4347-452C-BE66-8EB03DDD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C0C0D3-44BC-4746-835D-3BFBD2C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2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520ACC-3331-4B83-A3CF-DF2216D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A25E9D-4F6B-4780-B8E1-A8091FBCB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C6D7C9-28D0-4ADF-B3BD-A90644FB4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0A91F5-EF5B-452A-9569-0CC61EA8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37400D-3E5E-4310-BE63-F479C936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120E71-6414-47BF-8283-CCC6D6BA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5CE529-4974-4972-92AF-CD0F79B0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F92A0B-4BFC-47B5-BB9B-E176BAC0B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4681DC-E9EB-4DE2-85E6-09C47EF41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A9E3-F935-4014-B336-819ABA2ADD3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E3C83B-23D4-4F01-8F66-0D8B8CF98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F31002-147F-4539-BF98-B5E5B5FAA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9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9OvuTR4Jdb8XR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sferum.ru/?call_link=0EF5Ak4yAIBQB7b_AzQOLYgZgtHUJIb-QK4goUiM1s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yH_lIKMul8mO1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hyperlink" Target="https://forms.yandex.ru/u/65a7560284227c239bef37b7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um.ru/?call_link=0EF5Ak4yAIBQB7b_AzQOLYgZgtHUJIb-QK4goUiM1s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yandex.ru/u/65a7560284227c239bef37b7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erussia.ru/become-member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5SHBgbWhdVoeY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E265C-CC8E-4860-A676-D6D4574D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78423"/>
            <a:ext cx="12192001" cy="3444937"/>
          </a:xfrm>
        </p:spPr>
        <p:txBody>
          <a:bodyPr>
            <a:normAutofit/>
          </a:bodyPr>
          <a:lstStyle/>
          <a:p>
            <a:r>
              <a:rPr lang="ru-RU" sz="4800" dirty="0"/>
              <a:t>Реализация проектов в I квартале 2024 года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/>
              <a:t>29 февраля 2024 г.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84E8CC-2270-45A9-962D-D8462861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9575" y="4979941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/>
              <a:t>Директор филиала Российского общества «Знание» в Хабаровском крае</a:t>
            </a:r>
            <a:br>
              <a:rPr lang="ru-RU" dirty="0"/>
            </a:br>
            <a:r>
              <a:rPr lang="ru-RU" dirty="0"/>
              <a:t>Володькин Евгений Геннадьевич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8303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Всероссийский чемпионат по игре «Что? Где? Когда?»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371600"/>
            <a:ext cx="11182004" cy="5400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Методические материалы: </a:t>
            </a:r>
            <a:r>
              <a:rPr lang="en-US" dirty="0">
                <a:hlinkClick r:id="rId3"/>
              </a:rPr>
              <a:t>https://disk.yandex.ru/d/9OvuTR4Jdb8XRQ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Консультация по участию в Чемпионате пройдёт </a:t>
            </a:r>
            <a:br>
              <a:rPr lang="ru-RU" b="1" dirty="0"/>
            </a:br>
            <a:r>
              <a:rPr lang="ru-RU" b="1" dirty="0"/>
              <a:t>в формате ВКС </a:t>
            </a:r>
            <a:r>
              <a:rPr lang="ru-RU" b="1" dirty="0">
                <a:solidFill>
                  <a:srgbClr val="FF0000"/>
                </a:solidFill>
              </a:rPr>
              <a:t>1 марта в 16:00</a:t>
            </a:r>
            <a:r>
              <a:rPr lang="ru-RU" b="1" dirty="0"/>
              <a:t>. Приглашаются ВСЕ!</a:t>
            </a:r>
          </a:p>
          <a:p>
            <a:pPr marL="0" indent="0" algn="ctr">
              <a:buNone/>
            </a:pPr>
            <a:r>
              <a:rPr lang="ru-RU" dirty="0"/>
              <a:t>Ссылка: </a:t>
            </a:r>
            <a:br>
              <a:rPr lang="ru-RU" dirty="0"/>
            </a:br>
            <a:r>
              <a:rPr lang="en-US" dirty="0">
                <a:hlinkClick r:id="rId4"/>
              </a:rPr>
              <a:t>https://sferum.ru/?call_link=0EF5Ak4yAIBQB7b_AzQOLYgZgtHUJIb-QK4goUiM1ss</a:t>
            </a:r>
            <a:r>
              <a:rPr lang="ru-RU" dirty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13834"/>
              </p:ext>
            </p:extLst>
          </p:nvPr>
        </p:nvGraphicFramePr>
        <p:xfrm>
          <a:off x="2333625" y="2034381"/>
          <a:ext cx="7515225" cy="219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010">
                  <a:extLst>
                    <a:ext uri="{9D8B030D-6E8A-4147-A177-3AD203B41FA5}">
                      <a16:colId xmlns:a16="http://schemas.microsoft.com/office/drawing/2014/main" xmlns="" val="1992523891"/>
                    </a:ext>
                  </a:extLst>
                </a:gridCol>
                <a:gridCol w="4118774">
                  <a:extLst>
                    <a:ext uri="{9D8B030D-6E8A-4147-A177-3AD203B41FA5}">
                      <a16:colId xmlns:a16="http://schemas.microsoft.com/office/drawing/2014/main" xmlns="" val="3871819091"/>
                    </a:ext>
                  </a:extLst>
                </a:gridCol>
                <a:gridCol w="2228441">
                  <a:extLst>
                    <a:ext uri="{9D8B030D-6E8A-4147-A177-3AD203B41FA5}">
                      <a16:colId xmlns:a16="http://schemas.microsoft.com/office/drawing/2014/main" xmlns="" val="1984844476"/>
                    </a:ext>
                  </a:extLst>
                </a:gridCol>
              </a:tblGrid>
              <a:tr h="570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площадок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150126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Саратовская область</a:t>
                      </a:r>
                      <a:endParaRPr lang="ru-RU" sz="2000" b="0" i="0" u="none" strike="noStrike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3833252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ДФО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  <a:endParaRPr lang="ru-RU" sz="20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7785731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  <a:endParaRPr lang="ru-RU" sz="20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9738724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  <a:endParaRPr lang="ru-RU" sz="2000" b="0" i="0" u="none" strike="noStrike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6401033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  <a:endParaRPr lang="ru-RU" sz="2000" b="0" i="0" u="none" strike="noStrike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2761649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7922E9-FA6D-4D5F-9B9E-AB11C5F40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67" y="4495799"/>
            <a:ext cx="997663" cy="9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6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970" y="129540"/>
            <a:ext cx="10515600" cy="1325563"/>
          </a:xfrm>
        </p:spPr>
        <p:txBody>
          <a:bodyPr/>
          <a:lstStyle/>
          <a:p>
            <a:r>
              <a:rPr lang="ru-RU" dirty="0"/>
              <a:t>Развитие тематических стендов «Знаний» </a:t>
            </a:r>
            <a:br>
              <a:rPr lang="ru-RU" dirty="0"/>
            </a:br>
            <a:r>
              <a:rPr lang="ru-RU" dirty="0"/>
              <a:t>в школах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1" y="1962150"/>
            <a:ext cx="6934200" cy="4175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Материалы для стендов представлены по ссылке: </a:t>
            </a:r>
            <a:br>
              <a:rPr lang="ru-RU" dirty="0"/>
            </a:br>
            <a:r>
              <a:rPr lang="ru-RU" dirty="0">
                <a:hlinkClick r:id="rId3"/>
              </a:rPr>
              <a:t>https://disk.yandex.ru/d/yH_lIKMul8mO1A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Информацию о размещённых стендах или статусе их подготовки необходимо разместить в форме: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https://forms.yandex.ru/u/65a7560284227c239bef37b7/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451" y="2447887"/>
            <a:ext cx="4549538" cy="25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1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775" y="160021"/>
            <a:ext cx="10283380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В протокол поручений: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904707" y="1201118"/>
            <a:ext cx="10692557" cy="5656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Муниципальным координаторам:</a:t>
            </a: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1800" b="1" dirty="0"/>
              <a:t>Запланировать на март проведение </a:t>
            </a:r>
            <a:r>
              <a:rPr lang="ru-RU" sz="1800" b="1" dirty="0">
                <a:solidFill>
                  <a:srgbClr val="00B050"/>
                </a:solidFill>
              </a:rPr>
              <a:t>шести</a:t>
            </a:r>
            <a:r>
              <a:rPr lang="ru-RU" sz="1800" b="1" dirty="0"/>
              <a:t> мероприятий в рамках Марафона лекций от школ муниципалитета.</a:t>
            </a:r>
            <a:br>
              <a:rPr lang="ru-RU" sz="1800" b="1" dirty="0"/>
            </a:br>
            <a:r>
              <a:rPr lang="ru-RU" sz="1800" b="1" dirty="0"/>
              <a:t>Разместить заявки в план лекций по установленной форме.</a:t>
            </a:r>
          </a:p>
          <a:p>
            <a:pPr marL="0" indent="0">
              <a:buNone/>
            </a:pPr>
            <a:r>
              <a:rPr lang="ru-RU" sz="1800" b="1" dirty="0"/>
              <a:t>	Срок: до 7 марта 2024 г.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1800" b="1" dirty="0"/>
              <a:t>Принимать участие в информационной поддержке реализации проектов Российского общества «Знание» (размещение информации на официальном сайте и соц. сети школы)</a:t>
            </a:r>
          </a:p>
          <a:p>
            <a:pPr marL="0" indent="0">
              <a:buNone/>
            </a:pPr>
            <a:r>
              <a:rPr lang="ru-RU" sz="1800" b="1" dirty="0"/>
              <a:t>	Срок: в текущем порядке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1800" b="1" dirty="0"/>
              <a:t>Принять участие в ВКС-совещании: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	Ссылка: </a:t>
            </a:r>
            <a:r>
              <a:rPr lang="en-US" sz="1800" b="1" dirty="0">
                <a:solidFill>
                  <a:srgbClr val="00B050"/>
                </a:solidFill>
                <a:hlinkClick r:id="rId3"/>
              </a:rPr>
              <a:t>https://sferum.ru/?call_link=0EF5Ak4yAIBQB7b_AzQOLYgZgtHUJIb-QK4goUiM1ss</a:t>
            </a: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	Дата: 1 марта 2024 года	Время: 16:00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800" b="1" dirty="0"/>
              <a:t>Продолжать работу по размещению тематических стендов «Знаний».</a:t>
            </a:r>
            <a:br>
              <a:rPr lang="ru-RU" sz="1800" b="1" dirty="0"/>
            </a:br>
            <a:r>
              <a:rPr lang="ru-RU" sz="1800" b="1" dirty="0"/>
              <a:t>Информацию о статусе размещать в форме: </a:t>
            </a:r>
            <a:r>
              <a:rPr lang="en-US" sz="1800" dirty="0">
                <a:hlinkClick r:id="rId4"/>
              </a:rPr>
              <a:t>https://forms.yandex.ru/u/65a7560284227c239bef37b7/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b="1" dirty="0"/>
              <a:t>Срок: в текущем порядке</a:t>
            </a:r>
          </a:p>
          <a:p>
            <a:pPr marL="457200" indent="-457200">
              <a:buFont typeface="Arial" panose="020B0604020202020204" pitchFamily="34" charset="0"/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3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300" y="255271"/>
            <a:ext cx="10283380" cy="6858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Региональный семинар для муниципальных координаторов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317454" y="1663467"/>
            <a:ext cx="5097240" cy="396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/>
              <a:t>20 - 21 февраля 2024 г.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1344795" y="2782558"/>
            <a:ext cx="10509688" cy="1604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b="1" dirty="0"/>
              <a:t>Образовательный семинар для муниципальных координаторов «Проекты Российского общества «Знание» в Хабаровском крае. Новые решения»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6C2B24-B2E8-4275-B46A-AF664B5FA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84" y="4084353"/>
            <a:ext cx="3133310" cy="23499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54DD9A1-D743-4DFA-9A92-65C0DD52E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17" y="4267491"/>
            <a:ext cx="3284904" cy="24636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A48704-6436-425B-AEBE-81D0E85376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7"/>
          <a:stretch/>
        </p:blipFill>
        <p:spPr>
          <a:xfrm>
            <a:off x="8144320" y="720198"/>
            <a:ext cx="3746500" cy="1986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05DD5F7-9F23-413D-B9AA-33D86E1028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4" y="3820712"/>
            <a:ext cx="3836355" cy="28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8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74608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Приглашаем Вас к членству </a:t>
            </a:r>
            <a:br>
              <a:rPr lang="ru-RU" dirty="0"/>
            </a:br>
            <a:r>
              <a:rPr lang="ru-RU" dirty="0"/>
              <a:t>в Хабаровском региональном отделении </a:t>
            </a:r>
            <a:br>
              <a:rPr lang="ru-RU" dirty="0"/>
            </a:br>
            <a:r>
              <a:rPr lang="ru-RU" dirty="0"/>
              <a:t>Российского общества «Знание»</a:t>
            </a:r>
          </a:p>
        </p:txBody>
      </p:sp>
      <p:pic>
        <p:nvPicPr>
          <p:cNvPr id="9218" name="Picture 2" descr="https://oonikifobr.68edu.ru/wp-content/uploads/2022/04/7d4d2df07ad13351ff308337941a4e7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32" y="495300"/>
            <a:ext cx="4968875" cy="33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hlinkClick r:id="rId3"/>
              </a:rPr>
              <a:t>Подать заявку «Стать членом Российского общества «Знание»</a:t>
            </a:r>
            <a:endParaRPr lang="ru-RU" sz="2000" dirty="0"/>
          </a:p>
          <a:p>
            <a:pPr algn="ctr"/>
            <a:r>
              <a:rPr lang="en-US" sz="2000" b="1" dirty="0">
                <a:hlinkClick r:id="rId3"/>
              </a:rPr>
              <a:t>https://znanierussia.ru/become-member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47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890" y="82354"/>
            <a:ext cx="10584016" cy="721549"/>
          </a:xfrm>
        </p:spPr>
        <p:txBody>
          <a:bodyPr>
            <a:normAutofit/>
          </a:bodyPr>
          <a:lstStyle/>
          <a:p>
            <a:r>
              <a:rPr lang="ru-RU" sz="3600" b="1" dirty="0"/>
              <a:t>Механизм взаимодействия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78" y="129541"/>
            <a:ext cx="1476375" cy="6858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081174" y="1488220"/>
            <a:ext cx="10702016" cy="584825"/>
            <a:chOff x="1071578" y="1690872"/>
            <a:chExt cx="10702016" cy="584825"/>
          </a:xfrm>
        </p:grpSpPr>
        <p:sp>
          <p:nvSpPr>
            <p:cNvPr id="6" name="Объект 2">
              <a:extLst>
                <a:ext uri="{FF2B5EF4-FFF2-40B4-BE49-F238E27FC236}">
                  <a16:creationId xmlns:a16="http://schemas.microsoft.com/office/drawing/2014/main" xmlns="" id="{71C80087-A73D-43B4-85A7-5EF47253E0F7}"/>
                </a:ext>
              </a:extLst>
            </p:cNvPr>
            <p:cNvSpPr txBox="1">
              <a:spLocks/>
            </p:cNvSpPr>
            <p:nvPr/>
          </p:nvSpPr>
          <p:spPr>
            <a:xfrm>
              <a:off x="1846741" y="1749062"/>
              <a:ext cx="9926853" cy="526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b="1" dirty="0">
                  <a:solidFill>
                    <a:srgbClr val="00B050"/>
                  </a:solidFill>
                </a:rPr>
                <a:t>Обновлён список муниципальных координаторов</a:t>
              </a:r>
            </a:p>
            <a:p>
              <a:pPr marL="0" indent="0">
                <a:buNone/>
              </a:pPr>
              <a:endParaRPr lang="ru-RU" b="1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59F64F88-9F50-4ADD-AF25-89B09393F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0191" t="14590" r="59968" b="19956"/>
            <a:stretch/>
          </p:blipFill>
          <p:spPr>
            <a:xfrm>
              <a:off x="1071578" y="1690872"/>
              <a:ext cx="440575" cy="448887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1521749" y="1993058"/>
            <a:ext cx="8087835" cy="1522858"/>
            <a:chOff x="982216" y="3569349"/>
            <a:chExt cx="8087835" cy="152285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59F64F88-9F50-4ADD-AF25-89B09393F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10191" t="14590" r="59968" b="19956"/>
            <a:stretch/>
          </p:blipFill>
          <p:spPr>
            <a:xfrm>
              <a:off x="1512153" y="4095984"/>
              <a:ext cx="284437" cy="289803"/>
            </a:xfrm>
            <a:prstGeom prst="rect">
              <a:avLst/>
            </a:prstGeom>
          </p:spPr>
        </p:pic>
        <p:sp>
          <p:nvSpPr>
            <p:cNvPr id="17" name="Объект 2">
              <a:extLst>
                <a:ext uri="{FF2B5EF4-FFF2-40B4-BE49-F238E27FC236}">
                  <a16:creationId xmlns:a16="http://schemas.microsoft.com/office/drawing/2014/main" xmlns="" id="{71C80087-A73D-43B4-85A7-5EF47253E0F7}"/>
                </a:ext>
              </a:extLst>
            </p:cNvPr>
            <p:cNvSpPr txBox="1">
              <a:spLocks/>
            </p:cNvSpPr>
            <p:nvPr/>
          </p:nvSpPr>
          <p:spPr>
            <a:xfrm>
              <a:off x="982216" y="3569349"/>
              <a:ext cx="8087835" cy="526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b="1" dirty="0">
                  <a:solidFill>
                    <a:srgbClr val="0070C0"/>
                  </a:solidFill>
                </a:rPr>
                <a:t>Основные задачи муниципального координатора:</a:t>
              </a:r>
            </a:p>
            <a:p>
              <a:pPr marL="0" indent="0">
                <a:buNone/>
              </a:pPr>
              <a:endParaRPr lang="ru-RU" sz="18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Объект 2">
              <a:extLst>
                <a:ext uri="{FF2B5EF4-FFF2-40B4-BE49-F238E27FC236}">
                  <a16:creationId xmlns:a16="http://schemas.microsoft.com/office/drawing/2014/main" xmlns="" id="{71C80087-A73D-43B4-85A7-5EF47253E0F7}"/>
                </a:ext>
              </a:extLst>
            </p:cNvPr>
            <p:cNvSpPr txBox="1">
              <a:spLocks/>
            </p:cNvSpPr>
            <p:nvPr/>
          </p:nvSpPr>
          <p:spPr>
            <a:xfrm>
              <a:off x="1846742" y="4095984"/>
              <a:ext cx="6099360" cy="526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b="1" dirty="0">
                  <a:solidFill>
                    <a:srgbClr val="0070C0"/>
                  </a:solidFill>
                </a:rPr>
                <a:t>Погружение в особенности текущего проекта;</a:t>
              </a:r>
            </a:p>
            <a:p>
              <a:pPr marL="0" indent="0">
                <a:buNone/>
              </a:pPr>
              <a:r>
                <a:rPr lang="ru-RU" sz="1800" b="1" dirty="0">
                  <a:solidFill>
                    <a:srgbClr val="0070C0"/>
                  </a:solidFill>
                </a:rPr>
                <a:t>Консультативная поддержка школ муниципалитета;</a:t>
              </a:r>
            </a:p>
            <a:p>
              <a:pPr marL="0" indent="0">
                <a:buNone/>
              </a:pPr>
              <a:r>
                <a:rPr lang="ru-RU" sz="1800" b="1" dirty="0">
                  <a:solidFill>
                    <a:srgbClr val="0070C0"/>
                  </a:solidFill>
                </a:rPr>
                <a:t>Текущая поддержка во время проведения мероприятия.</a:t>
              </a:r>
            </a:p>
            <a:p>
              <a:pPr marL="0" indent="0">
                <a:buNone/>
              </a:pPr>
              <a:endParaRPr lang="ru-RU" sz="1800" b="1" dirty="0">
                <a:solidFill>
                  <a:srgbClr val="0070C0"/>
                </a:solidFill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59F64F88-9F50-4ADD-AF25-89B09393F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10191" t="14590" r="59968" b="19956"/>
            <a:stretch/>
          </p:blipFill>
          <p:spPr>
            <a:xfrm>
              <a:off x="1512152" y="4449194"/>
              <a:ext cx="284437" cy="289803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59F64F88-9F50-4ADD-AF25-89B09393F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10191" t="14590" r="59968" b="19956"/>
            <a:stretch/>
          </p:blipFill>
          <p:spPr>
            <a:xfrm>
              <a:off x="1512151" y="4802404"/>
              <a:ext cx="284437" cy="289803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081174" y="3869126"/>
            <a:ext cx="10702018" cy="526635"/>
            <a:chOff x="1071578" y="2488633"/>
            <a:chExt cx="10702018" cy="526635"/>
          </a:xfrm>
        </p:grpSpPr>
        <p:sp>
          <p:nvSpPr>
            <p:cNvPr id="27" name="Объект 2">
              <a:extLst>
                <a:ext uri="{FF2B5EF4-FFF2-40B4-BE49-F238E27FC236}">
                  <a16:creationId xmlns:a16="http://schemas.microsoft.com/office/drawing/2014/main" xmlns="" id="{71C80087-A73D-43B4-85A7-5EF47253E0F7}"/>
                </a:ext>
              </a:extLst>
            </p:cNvPr>
            <p:cNvSpPr txBox="1">
              <a:spLocks/>
            </p:cNvSpPr>
            <p:nvPr/>
          </p:nvSpPr>
          <p:spPr>
            <a:xfrm>
              <a:off x="1846743" y="2488633"/>
              <a:ext cx="9926853" cy="526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b="1" dirty="0">
                  <a:solidFill>
                    <a:srgbClr val="00B050"/>
                  </a:solidFill>
                </a:rPr>
                <a:t>Сформирован список школ и ответственных по реализации проектов </a:t>
              </a:r>
              <a:endParaRPr lang="ru-RU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59F64F88-9F50-4ADD-AF25-89B09393F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0191" t="14590" r="59968" b="19956"/>
            <a:stretch/>
          </p:blipFill>
          <p:spPr>
            <a:xfrm>
              <a:off x="1071578" y="2552413"/>
              <a:ext cx="440575" cy="448887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1521749" y="4651715"/>
            <a:ext cx="10670251" cy="1607351"/>
            <a:chOff x="1609725" y="5150844"/>
            <a:chExt cx="10670251" cy="1607351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59F64F88-9F50-4ADD-AF25-89B09393F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10191" t="14590" r="59968" b="19956"/>
            <a:stretch/>
          </p:blipFill>
          <p:spPr>
            <a:xfrm>
              <a:off x="2197953" y="5627097"/>
              <a:ext cx="284437" cy="289803"/>
            </a:xfrm>
            <a:prstGeom prst="rect">
              <a:avLst/>
            </a:prstGeom>
          </p:spPr>
        </p:pic>
        <p:sp>
          <p:nvSpPr>
            <p:cNvPr id="30" name="Объект 2">
              <a:extLst>
                <a:ext uri="{FF2B5EF4-FFF2-40B4-BE49-F238E27FC236}">
                  <a16:creationId xmlns:a16="http://schemas.microsoft.com/office/drawing/2014/main" xmlns="" id="{71C80087-A73D-43B4-85A7-5EF47253E0F7}"/>
                </a:ext>
              </a:extLst>
            </p:cNvPr>
            <p:cNvSpPr txBox="1">
              <a:spLocks/>
            </p:cNvSpPr>
            <p:nvPr/>
          </p:nvSpPr>
          <p:spPr>
            <a:xfrm>
              <a:off x="1609725" y="5150844"/>
              <a:ext cx="10670251" cy="5266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b="1" dirty="0">
                  <a:solidFill>
                    <a:srgbClr val="0070C0"/>
                  </a:solidFill>
                </a:rPr>
                <a:t>Основные задачи ответственных по реализации проектов в школе:</a:t>
              </a:r>
            </a:p>
            <a:p>
              <a:pPr marL="0" indent="0">
                <a:buNone/>
              </a:pPr>
              <a:endParaRPr lang="ru-RU" sz="1800" b="1" dirty="0">
                <a:solidFill>
                  <a:srgbClr val="0070C0"/>
                </a:solidFill>
              </a:endParaRPr>
            </a:p>
          </p:txBody>
        </p:sp>
        <p:sp>
          <p:nvSpPr>
            <p:cNvPr id="31" name="Объект 2">
              <a:extLst>
                <a:ext uri="{FF2B5EF4-FFF2-40B4-BE49-F238E27FC236}">
                  <a16:creationId xmlns:a16="http://schemas.microsoft.com/office/drawing/2014/main" xmlns="" id="{71C80087-A73D-43B4-85A7-5EF47253E0F7}"/>
                </a:ext>
              </a:extLst>
            </p:cNvPr>
            <p:cNvSpPr txBox="1">
              <a:spLocks/>
            </p:cNvSpPr>
            <p:nvPr/>
          </p:nvSpPr>
          <p:spPr>
            <a:xfrm>
              <a:off x="2532542" y="5627097"/>
              <a:ext cx="6099360" cy="11310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800" b="1" dirty="0">
                  <a:solidFill>
                    <a:srgbClr val="0070C0"/>
                  </a:solidFill>
                </a:rPr>
                <a:t>Погружение в особенности текущего проекта;</a:t>
              </a:r>
            </a:p>
            <a:p>
              <a:pPr marL="0" indent="0">
                <a:buNone/>
              </a:pPr>
              <a:r>
                <a:rPr lang="ru-RU" sz="1800" b="1" dirty="0">
                  <a:solidFill>
                    <a:srgbClr val="0070C0"/>
                  </a:solidFill>
                </a:rPr>
                <a:t>Консультативная поддержка участников от школы;</a:t>
              </a:r>
            </a:p>
            <a:p>
              <a:pPr marL="0" indent="0">
                <a:buNone/>
              </a:pPr>
              <a:r>
                <a:rPr lang="ru-RU" sz="1800" b="1" dirty="0">
                  <a:solidFill>
                    <a:srgbClr val="0070C0"/>
                  </a:solidFill>
                </a:rPr>
                <a:t>Текущая поддержка во время проведения мероприятий.</a:t>
              </a:r>
            </a:p>
            <a:p>
              <a:pPr marL="0" indent="0">
                <a:buNone/>
              </a:pPr>
              <a:endParaRPr lang="ru-RU" sz="1800" b="1" dirty="0">
                <a:solidFill>
                  <a:srgbClr val="0070C0"/>
                </a:solidFill>
              </a:endParaRP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59F64F88-9F50-4ADD-AF25-89B09393F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10191" t="14590" r="59968" b="19956"/>
            <a:stretch/>
          </p:blipFill>
          <p:spPr>
            <a:xfrm>
              <a:off x="2197952" y="5980307"/>
              <a:ext cx="284437" cy="289803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59F64F88-9F50-4ADD-AF25-89B09393F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10191" t="14590" r="59968" b="19956"/>
            <a:stretch/>
          </p:blipFill>
          <p:spPr>
            <a:xfrm>
              <a:off x="2197951" y="6333517"/>
              <a:ext cx="284437" cy="289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728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882" y="183038"/>
            <a:ext cx="10584016" cy="588487"/>
          </a:xfrm>
        </p:spPr>
        <p:txBody>
          <a:bodyPr>
            <a:normAutofit/>
          </a:bodyPr>
          <a:lstStyle/>
          <a:p>
            <a:r>
              <a:rPr lang="ru-RU" sz="3600" b="1" dirty="0"/>
              <a:t>Основные направления работы в 1 квартале 2024 года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1903890" y="1562128"/>
            <a:ext cx="9926853" cy="380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err="1"/>
              <a:t>Знание.Кино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Марафон лекций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Всероссийский турнир «Что? Где? Когда?»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Размещение информационных стендов «Знание» в школах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1010540" y="2414341"/>
            <a:ext cx="660325" cy="685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1010540" y="1402963"/>
            <a:ext cx="660325" cy="685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1010540" y="4511919"/>
            <a:ext cx="660325" cy="685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1010540" y="3467289"/>
            <a:ext cx="660325" cy="6858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BB4617B-A7ED-4401-BA42-2DCA09EA8EBB}"/>
              </a:ext>
            </a:extLst>
          </p:cNvPr>
          <p:cNvSpPr/>
          <p:nvPr/>
        </p:nvSpPr>
        <p:spPr>
          <a:xfrm>
            <a:off x="3995350" y="6113313"/>
            <a:ext cx="7835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Ссылка на сводную таблицу: </a:t>
            </a:r>
            <a:r>
              <a:rPr lang="en-US" dirty="0">
                <a:hlinkClick r:id="rId3"/>
              </a:rPr>
              <a:t>https://disk.yandex.ru/i/5SHBgbWhdVoeYQ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395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180" y="5174200"/>
            <a:ext cx="8052245" cy="2093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Кинопоказы документальных фильмов ко Дню освобождения Ленинграда от фашистской блокады:</a:t>
            </a:r>
          </a:p>
          <a:p>
            <a:pPr marL="0" indent="0">
              <a:buNone/>
            </a:pPr>
            <a:r>
              <a:rPr lang="ru-RU" sz="1400" b="1" dirty="0"/>
              <a:t>«Михаил Зорин. Последний свидетель» (режиссер - Петр </a:t>
            </a:r>
            <a:r>
              <a:rPr lang="ru-RU" sz="1400" b="1" dirty="0" err="1"/>
              <a:t>Корягин</a:t>
            </a:r>
            <a:r>
              <a:rPr lang="ru-RU" sz="1400" b="1" dirty="0"/>
              <a:t>) 12+</a:t>
            </a:r>
          </a:p>
          <a:p>
            <a:pPr marL="0" indent="0">
              <a:buNone/>
            </a:pPr>
            <a:r>
              <a:rPr lang="ru-RU" sz="1400" b="1" dirty="0"/>
              <a:t>«Фильм не сохранился» (главный режиссёр Российского общества «Знание» Юрий Соколов) 16+</a:t>
            </a:r>
          </a:p>
          <a:p>
            <a:pPr marL="0" indent="0">
              <a:buNone/>
            </a:pPr>
            <a:r>
              <a:rPr lang="ru-RU" sz="1400" b="1" dirty="0"/>
              <a:t>«Дорога жизни. Взгляд из глубины» (режиссеры - </a:t>
            </a:r>
            <a:r>
              <a:rPr lang="ru-RU" sz="1400" b="1" dirty="0" err="1"/>
              <a:t>Мардарь</a:t>
            </a:r>
            <a:r>
              <a:rPr lang="ru-RU" sz="1400" b="1" dirty="0"/>
              <a:t> Мария, </a:t>
            </a:r>
            <a:r>
              <a:rPr lang="ru-RU" sz="1400" b="1" dirty="0" err="1"/>
              <a:t>Малушко</a:t>
            </a:r>
            <a:r>
              <a:rPr lang="ru-RU" sz="1400" b="1" dirty="0"/>
              <a:t> Полина, </a:t>
            </a:r>
            <a:r>
              <a:rPr lang="ru-RU" sz="1400" b="1" dirty="0" err="1"/>
              <a:t>Лум</a:t>
            </a:r>
            <a:r>
              <a:rPr lang="ru-RU" sz="1400" b="1" dirty="0"/>
              <a:t> Павел) 0+</a:t>
            </a:r>
          </a:p>
          <a:p>
            <a:pPr marL="0" indent="0">
              <a:buNone/>
            </a:pPr>
            <a:r>
              <a:rPr lang="ru-RU" sz="1400" b="1" dirty="0"/>
              <a:t>«Я не забуду» (режиссер – </a:t>
            </a:r>
            <a:r>
              <a:rPr lang="ru-RU" sz="1400" b="1" dirty="0" err="1"/>
              <a:t>Жирнова</a:t>
            </a:r>
            <a:r>
              <a:rPr lang="ru-RU" sz="1400" b="1" dirty="0"/>
              <a:t> Марина) 14+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58078"/>
          <a:stretch/>
        </p:blipFill>
        <p:spPr>
          <a:xfrm>
            <a:off x="2184083" y="0"/>
            <a:ext cx="10007917" cy="1861575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1A669045-4780-4994-976D-11D4516F7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04284"/>
              </p:ext>
            </p:extLst>
          </p:nvPr>
        </p:nvGraphicFramePr>
        <p:xfrm>
          <a:off x="987687" y="2032224"/>
          <a:ext cx="6278077" cy="2196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252">
                  <a:extLst>
                    <a:ext uri="{9D8B030D-6E8A-4147-A177-3AD203B41FA5}">
                      <a16:colId xmlns:a16="http://schemas.microsoft.com/office/drawing/2014/main" xmlns="" val="341685067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2396383252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xmlns="" val="182354683"/>
                    </a:ext>
                  </a:extLst>
                </a:gridCol>
              </a:tblGrid>
              <a:tr h="308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5382848"/>
                  </a:ext>
                </a:extLst>
              </a:tr>
              <a:tr h="296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ДФО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  <a:endParaRPr lang="ru-RU" sz="20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7331172"/>
                  </a:ext>
                </a:extLst>
              </a:tr>
              <a:tr h="296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ЦФО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 город</a:t>
                      </a:r>
                      <a:endParaRPr lang="ru-RU" sz="20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6393723"/>
                  </a:ext>
                </a:extLst>
              </a:tr>
              <a:tr h="296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ЦФО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20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2199978"/>
                  </a:ext>
                </a:extLst>
              </a:tr>
              <a:tr h="320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ru-RU" sz="20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Донецкая Народная Республика</a:t>
                      </a:r>
                      <a:endParaRPr lang="ru-RU" sz="20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5644563"/>
                  </a:ext>
                </a:extLst>
              </a:tr>
              <a:tr h="296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область</a:t>
                      </a:r>
                      <a:endParaRPr lang="ru-RU" sz="2000" b="0" i="0" u="none" strike="noStrike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4247466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970092"/>
              </p:ext>
            </p:extLst>
          </p:nvPr>
        </p:nvGraphicFramePr>
        <p:xfrm>
          <a:off x="8534399" y="2038350"/>
          <a:ext cx="3486151" cy="445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0029">
                  <a:extLst>
                    <a:ext uri="{9D8B030D-6E8A-4147-A177-3AD203B41FA5}">
                      <a16:colId xmlns:a16="http://schemas.microsoft.com/office/drawing/2014/main" xmlns="" val="1271866786"/>
                    </a:ext>
                  </a:extLst>
                </a:gridCol>
                <a:gridCol w="976122">
                  <a:extLst>
                    <a:ext uri="{9D8B030D-6E8A-4147-A177-3AD203B41FA5}">
                      <a16:colId xmlns:a16="http://schemas.microsoft.com/office/drawing/2014/main" xmlns="" val="215150191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4970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0685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Аяно-Майский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8469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9459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0436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Верхнебуреинский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98956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7571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Комсомольск-на-Амуре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19733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Хабаровск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0793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19508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Нанайский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0540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32976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6781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Лазо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8294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Полины Осипенко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148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Советско-Гаванский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3261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4391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Тугуро-Чумиканский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26705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Ульчский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12961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9086331"/>
                  </a:ext>
                </a:extLst>
              </a:tr>
            </a:tbl>
          </a:graphicData>
        </a:graphic>
      </p:graphicFrame>
      <p:sp>
        <p:nvSpPr>
          <p:cNvPr id="20" name="Объект 2"/>
          <p:cNvSpPr txBox="1">
            <a:spLocks/>
          </p:cNvSpPr>
          <p:nvPr/>
        </p:nvSpPr>
        <p:spPr>
          <a:xfrm>
            <a:off x="688200" y="4505067"/>
            <a:ext cx="6877050" cy="592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 – 4 мероприятия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ВУЗы – 3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71784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58078" r="38056"/>
          <a:stretch/>
        </p:blipFill>
        <p:spPr>
          <a:xfrm>
            <a:off x="5992659" y="0"/>
            <a:ext cx="6199341" cy="186157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8206456" y="2221277"/>
          <a:ext cx="3917178" cy="4576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7178">
                  <a:extLst>
                    <a:ext uri="{9D8B030D-6E8A-4147-A177-3AD203B41FA5}">
                      <a16:colId xmlns:a16="http://schemas.microsoft.com/office/drawing/2014/main" xmlns="" val="2992097183"/>
                    </a:ext>
                  </a:extLst>
                </a:gridCol>
              </a:tblGrid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МАОУ “Военно-морской лицей имени адмирала флота Н.Д. Сергеева" (Хабаровск)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886094595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МОУ гимназия №9 (Комсомольск-на-Амуре)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631145582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МОУ СОШ №7 (Комсомольск-на-Амуре)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643170476"/>
                  </a:ext>
                </a:extLst>
              </a:tr>
              <a:tr h="18773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Муниципальное бюджетное общеобразовательное учреждение средняя общеобразовательная школа № 4 имени первого директора Чайка (Волковой) Марии Ивановны г. Николаевска-на-Амуре Хабаровского края (Николаевск-на-Амуре)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379387983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СОШ №10, п. Чегдомын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484468841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МОУ СОШ 27 (Комсомольск-на-Амуре)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704657339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МКОУ ООШ с. Тугур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599126059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СОШ п Хурмули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849392288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СОШ с. Георгиевка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629908925"/>
                  </a:ext>
                </a:extLst>
              </a:tr>
              <a:tr h="1421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муниципальное бюджетное общеобразовательное учреждение средняя общеобразовательная школа рабочего поселка Мухен муниципального района имени Лазо Хабаровского края 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82117223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МОУ СОШ №4 имени Героя Советского Союза Хоменко И.С. (Комсомольск-на-Амуре)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727516727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ОШ № 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840512813"/>
                  </a:ext>
                </a:extLst>
              </a:tr>
              <a:tr h="1263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СОШ № 5 имени Героя Советского Союза Георгия Евдокимовича Попова (Николаевск-на-Амуре)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230728707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г. Хабаровска "СШ 49 имени героев-даманцев" (Хабаровск)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597741758"/>
                  </a:ext>
                </a:extLst>
              </a:tr>
              <a:tr h="1263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Муниципальное общеобразовательное учреждение средняя общеобразовательная школа № 8 (Комсомольск-на-Амуре)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107927533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СОШ с.Могилевка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654205329"/>
                  </a:ext>
                </a:extLst>
              </a:tr>
              <a:tr h="1421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Средняя Общеобразовательная школа № 2 Имени Героя Советского Союза В. П. Чкалова г. Николаевска-на-амуре Хабаровского края (Николаевск-на-Амуре)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507263876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СОШ п. Дурмин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97827626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СОШ с.Иннокентьевка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309439503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МОУ СОШ №32 (Комсомольск-на-Амуре)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063540520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Лицей №33 г. Комсомольск-на-Амуре (Комсомольск-на-Амуре)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086519933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СОШ №5 п. Маго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65640059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1582" y="34183"/>
          <a:ext cx="3917178" cy="5203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7178">
                  <a:extLst>
                    <a:ext uri="{9D8B030D-6E8A-4147-A177-3AD203B41FA5}">
                      <a16:colId xmlns:a16="http://schemas.microsoft.com/office/drawing/2014/main" xmlns="" val="1173120093"/>
                    </a:ext>
                  </a:extLst>
                </a:gridCol>
              </a:tblGrid>
              <a:tr h="7328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ООШ с. </a:t>
                      </a:r>
                      <a:r>
                        <a:rPr lang="ru-RU" sz="800" u="none" strike="noStrike" dirty="0" err="1">
                          <a:effectLst/>
                        </a:rPr>
                        <a:t>Гроднково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085829374"/>
                  </a:ext>
                </a:extLst>
              </a:tr>
              <a:tr h="7328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СОШ номер 2 имени Г. А. Агеева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569857682"/>
                  </a:ext>
                </a:extLst>
              </a:tr>
              <a:tr h="7328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ООШ п. </a:t>
                      </a:r>
                      <a:r>
                        <a:rPr lang="ru-RU" sz="800" u="none" strike="noStrike" dirty="0" err="1">
                          <a:effectLst/>
                        </a:rPr>
                        <a:t>Долми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992522413"/>
                  </a:ext>
                </a:extLst>
              </a:tr>
              <a:tr h="7328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НОШ с. Екатеринославка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013079701"/>
                  </a:ext>
                </a:extLst>
              </a:tr>
              <a:tr h="7328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НОШ с. Екатеринославка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821068083"/>
                  </a:ext>
                </a:extLst>
              </a:tr>
              <a:tr h="7328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СОШ </a:t>
                      </a:r>
                      <a:r>
                        <a:rPr lang="ru-RU" sz="800" u="none" strike="noStrike" dirty="0" err="1">
                          <a:effectLst/>
                        </a:rPr>
                        <a:t>с.Эворон</a:t>
                      </a:r>
                      <a:r>
                        <a:rPr lang="ru-RU" sz="800" u="none" strike="noStrike" dirty="0">
                          <a:effectLst/>
                        </a:rPr>
                        <a:t> Солнечного муниципального района Хабаровского края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492733482"/>
                  </a:ext>
                </a:extLst>
              </a:tr>
              <a:tr h="7328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Многопрофильный лицей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633162121"/>
                  </a:ext>
                </a:extLst>
              </a:tr>
              <a:tr h="7328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СОШ №17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26089856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Дальневосточный государственный университет путей сообщения (Хабаровск)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026574660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СШ 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370908811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СЛШ имени А. В. Суворова п. Новостройка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79249275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СОШ 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945713493"/>
                  </a:ext>
                </a:extLst>
              </a:tr>
              <a:tr h="1421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Муниципальное общеобразовательное учреждение средняя общеобразовательная школа № 7 имени Героя Советского Союза Орехова Владимира Викторовича (Комсомольск-на-Амуре)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098164195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ООШ с. </a:t>
                      </a:r>
                      <a:r>
                        <a:rPr lang="ru-RU" sz="800" u="none" strike="noStrike" dirty="0" err="1">
                          <a:effectLst/>
                        </a:rPr>
                        <a:t>Омми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741461692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СОШ с. Тополево имени Героя Советского Союза полковника милиции Грищенко П. Я.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823902482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КГБ ПОУ "Комсомольский-на-Амуре колледж технологий и сервиса" (Комсомольск-на-Амуре)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264213962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ООШ с. Благодатное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904098835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Комсомольский-на-Амуре государственный университет (Комсомольск-на-Амуре)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26926262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СОШ 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658787960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КГБ ПОУ ХКВТП (Хабаровск)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245816080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МОУ СШ с кадетскими классами 22 (Комсомольск-на-Амуре)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43590015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ФГБОУ ВО "</a:t>
                      </a:r>
                      <a:r>
                        <a:rPr lang="ru-RU" sz="800" u="none" strike="noStrike" dirty="0" err="1">
                          <a:effectLst/>
                        </a:rPr>
                        <a:t>АмГПГУ</a:t>
                      </a:r>
                      <a:r>
                        <a:rPr lang="ru-RU" sz="800" u="none" strike="noStrike" dirty="0">
                          <a:effectLst/>
                        </a:rPr>
                        <a:t>" (Комсомольск-на-Амуре)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631366938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ФГБОУ ВО ДВГАФК (Хабаровск)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505309224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СОШ с. Константиновка Николаевского района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737033653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КГБ ПОУ ВЛХТ им. Н.В. Усенко (Вяземский)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080820826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ООШ№2 р.п. Солнечный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4279483096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МОУ СОШ 37 (Комсомольск-на-Амуре)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111151229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КГБ ПОУ СПТ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081431150"/>
                  </a:ext>
                </a:extLst>
              </a:tr>
              <a:tr h="1263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СОШ ИМЕНИ А.В. СУВОРОВА ПОСЁЛКА НОВОСТРОЙКА МУНИЦИПАЛЬНОГО РАЙОНА ИМЕНИ ЛАЗО ХАБАРОВСКОГО КРАЯ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453511711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ООШ5 </a:t>
                      </a:r>
                      <a:r>
                        <a:rPr lang="ru-RU" sz="800" u="none" strike="noStrike" dirty="0" err="1">
                          <a:effectLst/>
                        </a:rPr>
                        <a:t>п.ЦЭС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Верхнебуреинского</a:t>
                      </a:r>
                      <a:r>
                        <a:rPr lang="ru-RU" sz="800" u="none" strike="noStrike" dirty="0">
                          <a:effectLst/>
                        </a:rPr>
                        <a:t> района Хабаровского края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187103191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СОШ </a:t>
                      </a:r>
                      <a:r>
                        <a:rPr lang="ru-RU" sz="800" u="none" strike="noStrike" dirty="0" err="1">
                          <a:effectLst/>
                        </a:rPr>
                        <a:t>п.Золотой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242581713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КГБ ПОУ ХТГИПП (Хабаровск)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792313760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СОШ п. Де-Кастри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269485396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МОУ СОШ №8 г. Комсомольск-на-Амуре (Комсомольск-на-Амуре)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614546526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СОШ </a:t>
                      </a:r>
                      <a:r>
                        <a:rPr lang="ru-RU" sz="800" u="none" strike="noStrike" dirty="0" err="1">
                          <a:effectLst/>
                        </a:rPr>
                        <a:t>рп</a:t>
                      </a:r>
                      <a:r>
                        <a:rPr lang="ru-RU" sz="800" u="none" strike="noStrike" dirty="0">
                          <a:effectLst/>
                        </a:rPr>
                        <a:t> Корфовский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4029453671"/>
                  </a:ext>
                </a:extLst>
              </a:tr>
              <a:tr h="1263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СОШ имени Героя Советского Союза </a:t>
                      </a:r>
                      <a:r>
                        <a:rPr lang="ru-RU" sz="800" u="none" strike="noStrike" dirty="0" err="1">
                          <a:effectLst/>
                        </a:rPr>
                        <a:t>Кретова</a:t>
                      </a:r>
                      <a:r>
                        <a:rPr lang="ru-RU" sz="800" u="none" strike="noStrike" dirty="0">
                          <a:effectLst/>
                        </a:rPr>
                        <a:t> Александра Фёдоровича </a:t>
                      </a:r>
                      <a:r>
                        <a:rPr lang="ru-RU" sz="800" u="none" strike="noStrike" dirty="0" err="1">
                          <a:effectLst/>
                        </a:rPr>
                        <a:t>Нижнетамбовского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с.п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697244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124019" y="2005445"/>
          <a:ext cx="3917178" cy="4316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7178">
                  <a:extLst>
                    <a:ext uri="{9D8B030D-6E8A-4147-A177-3AD203B41FA5}">
                      <a16:colId xmlns:a16="http://schemas.microsoft.com/office/drawing/2014/main" xmlns="" val="2583596317"/>
                    </a:ext>
                  </a:extLst>
                </a:gridCol>
              </a:tblGrid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СОШ №10 им А.В. Иванова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14379403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КГБ ПОУ "Хабаровский технический колледж" (Хабаровск)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040027289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МОУ СОШ № 15 (Комсомольск-на-Амуре)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596931914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СОШ п. </a:t>
                      </a:r>
                      <a:r>
                        <a:rPr lang="ru-RU" sz="900" u="none" strike="noStrike" dirty="0" err="1">
                          <a:effectLst/>
                        </a:rPr>
                        <a:t>Сукпай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013463868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СОШ села Соколовка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838182586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СОШ № 1 </a:t>
                      </a:r>
                      <a:r>
                        <a:rPr lang="ru-RU" sz="900" u="none" strike="noStrike" dirty="0" err="1">
                          <a:effectLst/>
                        </a:rPr>
                        <a:t>р.п</a:t>
                      </a:r>
                      <a:r>
                        <a:rPr lang="ru-RU" sz="900" u="none" strike="noStrike" dirty="0">
                          <a:effectLst/>
                        </a:rPr>
                        <a:t>. Хор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55904926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СОШ </a:t>
                      </a:r>
                      <a:r>
                        <a:rPr lang="ru-RU" sz="900" u="none" strike="noStrike" dirty="0" err="1">
                          <a:effectLst/>
                        </a:rPr>
                        <a:t>р.п</a:t>
                      </a:r>
                      <a:r>
                        <a:rPr lang="ru-RU" sz="900" u="none" strike="noStrike" dirty="0">
                          <a:effectLst/>
                        </a:rPr>
                        <a:t>. Лазарев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4201392271"/>
                  </a:ext>
                </a:extLst>
              </a:tr>
              <a:tr h="1263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СОШ с. Красное имени Героя Советского союза Г. Ф. Байдукова Николаевского муниципального района Хабаровского края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499101027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СОШ рп Многовершинный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967066154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ЖДЛ им.А.А.Абрамова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47134499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КГБ ПОУ ХТТБПТ (Хабаровск)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733143024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СОШ имени Героя Советского Союза </a:t>
                      </a:r>
                      <a:r>
                        <a:rPr lang="ru-RU" sz="900" u="none" strike="noStrike" dirty="0" err="1">
                          <a:effectLst/>
                        </a:rPr>
                        <a:t>Кретова</a:t>
                      </a:r>
                      <a:r>
                        <a:rPr lang="ru-RU" sz="900" u="none" strike="noStrike" dirty="0">
                          <a:effectLst/>
                        </a:rPr>
                        <a:t> А Ф </a:t>
                      </a:r>
                      <a:r>
                        <a:rPr lang="ru-RU" sz="900" u="none" strike="noStrike" dirty="0" err="1">
                          <a:effectLst/>
                        </a:rPr>
                        <a:t>Нижнетамбовского</a:t>
                      </a:r>
                      <a:r>
                        <a:rPr lang="ru-RU" sz="900" u="none" strike="noStrike" dirty="0">
                          <a:effectLst/>
                        </a:rPr>
                        <a:t> с 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665656403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ООШ п. Нижнее Пронге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454098126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ОШ №2 (Советская Гавань)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760115249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ОШ № 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806179869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СОШ </a:t>
                      </a:r>
                      <a:r>
                        <a:rPr lang="ru-RU" sz="900" u="none" strike="noStrike" dirty="0" err="1">
                          <a:effectLst/>
                        </a:rPr>
                        <a:t>п.Джамку</a:t>
                      </a:r>
                      <a:r>
                        <a:rPr lang="ru-RU" sz="900" u="none" strike="noStrike" dirty="0">
                          <a:effectLst/>
                        </a:rPr>
                        <a:t> Солнечного муниципального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4059448015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ООШ п </a:t>
                      </a:r>
                      <a:r>
                        <a:rPr lang="ru-RU" sz="900" u="none" strike="noStrike" dirty="0" err="1">
                          <a:effectLst/>
                        </a:rPr>
                        <a:t>Амгунь</a:t>
                      </a:r>
                      <a:r>
                        <a:rPr lang="ru-RU" sz="900" u="none" strike="noStrike" dirty="0">
                          <a:effectLst/>
                        </a:rPr>
                        <a:t> Солнечного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933882423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ООШ </a:t>
                      </a:r>
                      <a:r>
                        <a:rPr lang="ru-RU" sz="900" u="none" strike="noStrike" dirty="0" err="1">
                          <a:effectLst/>
                        </a:rPr>
                        <a:t>с.п</a:t>
                      </a:r>
                      <a:r>
                        <a:rPr lang="ru-RU" sz="900" u="none" strike="noStrike" dirty="0">
                          <a:effectLst/>
                        </a:rPr>
                        <a:t>. "Село Лесопильное" </a:t>
                      </a:r>
                      <a:r>
                        <a:rPr lang="ru-RU" sz="900" u="none" strike="noStrike" dirty="0" err="1">
                          <a:effectLst/>
                        </a:rPr>
                        <a:t>Бикинского</a:t>
                      </a:r>
                      <a:r>
                        <a:rPr lang="ru-RU" sz="900" u="none" strike="noStrike" dirty="0">
                          <a:effectLst/>
                        </a:rPr>
                        <a:t> муниципального района Хабаровского края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317779556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МКОУ ООШ с. </a:t>
                      </a:r>
                      <a:r>
                        <a:rPr lang="ru-RU" sz="900" u="none" strike="noStrike" dirty="0" err="1">
                          <a:effectLst/>
                        </a:rPr>
                        <a:t>Тугур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399083529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ООШ с. НИГИРЬ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4278275861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СОШ с. </a:t>
                      </a:r>
                      <a:r>
                        <a:rPr lang="ru-RU" sz="900" u="none" strike="noStrike" dirty="0" err="1">
                          <a:effectLst/>
                        </a:rPr>
                        <a:t>Эворон</a:t>
                      </a:r>
                      <a:r>
                        <a:rPr lang="ru-RU" sz="900" u="none" strike="noStrike" dirty="0">
                          <a:effectLst/>
                        </a:rPr>
                        <a:t> Солнечного муниципального района Хабаровского края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892550933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СОШ № 6 г. Бикина </a:t>
                      </a:r>
                      <a:r>
                        <a:rPr lang="ru-RU" sz="900" u="none" strike="noStrike" dirty="0" err="1">
                          <a:effectLst/>
                        </a:rPr>
                        <a:t>Бикинского</a:t>
                      </a:r>
                      <a:r>
                        <a:rPr lang="ru-RU" sz="900" u="none" strike="noStrike" dirty="0">
                          <a:effectLst/>
                        </a:rPr>
                        <a:t> муниципального района Хабаровского края (Бикин)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060892088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СШ № 3 имени А. И. Томилина (Советская Гавань)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3661611575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ООШ с. </a:t>
                      </a:r>
                      <a:r>
                        <a:rPr lang="ru-RU" sz="900" u="none" strike="noStrike" dirty="0" err="1">
                          <a:effectLst/>
                        </a:rPr>
                        <a:t>Красицкое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046648334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СОШ </a:t>
                      </a:r>
                      <a:r>
                        <a:rPr lang="ru-RU" sz="900" u="none" strike="noStrike" dirty="0" err="1">
                          <a:effectLst/>
                        </a:rPr>
                        <a:t>с.Константиновка</a:t>
                      </a:r>
                      <a:r>
                        <a:rPr lang="ru-RU" sz="900" u="none" strike="noStrike" dirty="0">
                          <a:effectLst/>
                        </a:rPr>
                        <a:t> Николаевского муниципального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893493895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Школа № 3 пос. Хор, Хабаровский край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1046250033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СОШ 2 </a:t>
                      </a:r>
                      <a:r>
                        <a:rPr lang="ru-RU" sz="900" u="none" strike="noStrike" dirty="0" err="1">
                          <a:effectLst/>
                        </a:rPr>
                        <a:t>р.п</a:t>
                      </a:r>
                      <a:r>
                        <a:rPr lang="ru-RU" sz="900" u="none" strike="noStrike" dirty="0">
                          <a:effectLst/>
                        </a:rPr>
                        <a:t>. Переяславка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834372820"/>
                  </a:ext>
                </a:extLst>
              </a:tr>
              <a:tr h="728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ФГБОУ ВО "Хабаровский государственный институт культуры " (Хабаровск)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" marR="2301" marT="2301" marB="0" anchor="b"/>
                </a:tc>
                <a:extLst>
                  <a:ext uri="{0D108BD9-81ED-4DB2-BD59-A6C34878D82A}">
                    <a16:rowId xmlns:a16="http://schemas.microsoft.com/office/drawing/2014/main" xmlns="" val="2820147860"/>
                  </a:ext>
                </a:extLst>
              </a:tr>
            </a:tbl>
          </a:graphicData>
        </a:graphic>
      </p:graphicFrame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5FBC8F45-2C4B-4112-9995-A7C890CF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51" y="5449685"/>
            <a:ext cx="3168414" cy="12715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B050"/>
                </a:solidFill>
              </a:rPr>
              <a:t>Будем прописывать в названии школы район</a:t>
            </a:r>
            <a:endParaRPr lang="ru-RU" dirty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5FBC8F45-2C4B-4112-9995-A7C890CFAE78}"/>
              </a:ext>
            </a:extLst>
          </p:cNvPr>
          <p:cNvSpPr txBox="1">
            <a:spLocks/>
          </p:cNvSpPr>
          <p:nvPr/>
        </p:nvSpPr>
        <p:spPr>
          <a:xfrm>
            <a:off x="3862655" y="376558"/>
            <a:ext cx="2362843" cy="1271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00B050"/>
                </a:solidFill>
              </a:rPr>
              <a:t>86 мероприятий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724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840483" y="1528128"/>
            <a:ext cx="6344508" cy="1604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Темы лекций: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«Достижения Хабаровского края»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«Россия в </a:t>
            </a:r>
            <a:r>
              <a:rPr lang="en-US" sz="1800" b="1" dirty="0"/>
              <a:t>XXI </a:t>
            </a:r>
            <a:r>
              <a:rPr lang="ru-RU" sz="1800" b="1" dirty="0"/>
              <a:t>веке»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Лекции от учителей по праздничным и памятным датам: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E2A134-BD9C-4B32-91AC-0D2CA48CA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355" y="1080250"/>
            <a:ext cx="5040107" cy="4306377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2444655" y="4381218"/>
            <a:ext cx="4513811" cy="870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Лекции могут проводиться как в «своих» классах, так и на других площадках</a:t>
            </a:r>
            <a:endParaRPr lang="ru-RU" sz="1800" b="1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1357948" y="3956399"/>
            <a:ext cx="4569212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Целевой показатель: </a:t>
            </a:r>
            <a:r>
              <a:rPr lang="ru-RU" sz="1800" dirty="0">
                <a:solidFill>
                  <a:srgbClr val="00B050"/>
                </a:solidFill>
              </a:rPr>
              <a:t>6 лекций в месяц</a:t>
            </a:r>
            <a:endParaRPr lang="ru-RU" sz="18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1357948" y="5075517"/>
            <a:ext cx="5552902" cy="603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Приветствуется организация лекций на «открытую» аудиторию (ДК, библиотеки и пр.)</a:t>
            </a:r>
            <a:endParaRPr lang="ru-RU" sz="18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917373" y="3896289"/>
            <a:ext cx="440575" cy="4488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2004080" y="4453932"/>
            <a:ext cx="440575" cy="4488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917372" y="5144477"/>
            <a:ext cx="440575" cy="448887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777555" y="175103"/>
            <a:ext cx="10515600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/>
              <a:t>Марафон лекций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4906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75103"/>
            <a:ext cx="10515600" cy="655634"/>
          </a:xfrm>
        </p:spPr>
        <p:txBody>
          <a:bodyPr>
            <a:normAutofit/>
          </a:bodyPr>
          <a:lstStyle/>
          <a:p>
            <a:r>
              <a:rPr lang="ru-RU" sz="3600" b="1" dirty="0"/>
              <a:t>Марафон лекций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07478"/>
              </p:ext>
            </p:extLst>
          </p:nvPr>
        </p:nvGraphicFramePr>
        <p:xfrm>
          <a:off x="1272730" y="1144968"/>
          <a:ext cx="7795071" cy="5574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4920">
                  <a:extLst>
                    <a:ext uri="{9D8B030D-6E8A-4147-A177-3AD203B41FA5}">
                      <a16:colId xmlns:a16="http://schemas.microsoft.com/office/drawing/2014/main" xmlns="" val="110541429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33361081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xmlns="" val="975600684"/>
                    </a:ext>
                  </a:extLst>
                </a:gridCol>
                <a:gridCol w="2834027">
                  <a:extLst>
                    <a:ext uri="{9D8B030D-6E8A-4147-A177-3AD203B41FA5}">
                      <a16:colId xmlns:a16="http://schemas.microsoft.com/office/drawing/2014/main" xmlns="" val="1037490475"/>
                    </a:ext>
                  </a:extLst>
                </a:gridCol>
                <a:gridCol w="852149">
                  <a:extLst>
                    <a:ext uri="{9D8B030D-6E8A-4147-A177-3AD203B41FA5}">
                      <a16:colId xmlns:a16="http://schemas.microsoft.com/office/drawing/2014/main" xmlns="" val="767261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Проведено </a:t>
                      </a:r>
                      <a:r>
                        <a:rPr lang="ru-RU" sz="1600" b="0" u="none" strike="noStrike" dirty="0">
                          <a:effectLst/>
                        </a:rPr>
                        <a:t>по состоянию на 28.02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2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</a:rPr>
                        <a:t>Запланировано </a:t>
                      </a:r>
                      <a:r>
                        <a:rPr lang="ru-RU" sz="1600" b="0" u="none" strike="noStrike" dirty="0">
                          <a:effectLst/>
                        </a:rPr>
                        <a:t>по состоянию на 28.02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156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</a:rPr>
                        <a:t>Муниципальный район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кол-во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</a:rPr>
                        <a:t>Муниципальный район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кол-во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630264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г. Комсомольск-на-Амуре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г. Комсомольск-на-Амуре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1989213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Солнечный район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Солнечный район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4538841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Район имени Полины Осипенко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Район имени Полины Осипенко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2149926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г. Хабаровск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г. Хабаровск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644284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Район имени Лазо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Район имени Лазо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3686452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Ванинский</a:t>
                      </a:r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Ванинский</a:t>
                      </a:r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788268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Тугуро-Чумиканский</a:t>
                      </a:r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Тугуро-Чумиканский</a:t>
                      </a:r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6900336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Николаевский район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Николаевский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314139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Хабаровский район 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Хабаровский район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353601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Амурский район‎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Амурский район‎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3946080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Аяно</a:t>
                      </a:r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-Майский район‎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Аяно</a:t>
                      </a:r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-Майский район‎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5293027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Бикинский</a:t>
                      </a:r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район‎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Бикинский</a:t>
                      </a:r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район‎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7030033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Верхнебуреинский</a:t>
                      </a:r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район‎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Верхнебуреинский</a:t>
                      </a:r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район‎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874290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Вяземский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Вяземский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3145987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Комсомольский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Комсомольский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80845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Нанайский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Нанайский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4122051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Охотский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Охотский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9565417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Советско-Гаванский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Советско-Гаванский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8375666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Ульчский</a:t>
                      </a:r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Ульчский</a:t>
                      </a:r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2183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60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4523892"/>
                  </a:ext>
                </a:extLst>
              </a:tr>
            </a:tbl>
          </a:graphicData>
        </a:graphic>
      </p:graphicFrame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9669270" y="381062"/>
            <a:ext cx="2313180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Целевой показатель: </a:t>
            </a:r>
            <a:r>
              <a:rPr lang="ru-RU" sz="1800" dirty="0">
                <a:solidFill>
                  <a:srgbClr val="00B050"/>
                </a:solidFill>
              </a:rPr>
              <a:t>6 лекций в месяц от муниципалитета</a:t>
            </a:r>
            <a:endParaRPr lang="ru-RU" sz="18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9228695" y="320952"/>
            <a:ext cx="440575" cy="4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4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777555" y="175103"/>
            <a:ext cx="10515600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/>
              <a:t>Марафон лекций</a:t>
            </a:r>
            <a:endParaRPr lang="ru-RU" sz="3600" b="1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-2461070" y="5981608"/>
            <a:ext cx="8852345" cy="586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600" b="1" dirty="0">
                <a:solidFill>
                  <a:srgbClr val="FF0000"/>
                </a:solidFill>
              </a:rPr>
              <a:t>МБОУ МОШ </a:t>
            </a:r>
            <a:r>
              <a:rPr lang="ru-RU" sz="3600" b="1" dirty="0" err="1">
                <a:solidFill>
                  <a:srgbClr val="FF0000"/>
                </a:solidFill>
              </a:rPr>
              <a:t>р.п</a:t>
            </a:r>
            <a:r>
              <a:rPr lang="ru-RU" sz="3600" b="1" dirty="0">
                <a:solidFill>
                  <a:srgbClr val="FF0000"/>
                </a:solidFill>
              </a:rPr>
              <a:t>. Корфовского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44050"/>
            <a:ext cx="2943225" cy="3008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5" y="1746961"/>
            <a:ext cx="3576218" cy="2682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53" y="3620116"/>
            <a:ext cx="4139256" cy="31044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2521874"/>
            <a:ext cx="4051746" cy="303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5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65792C-1C1A-4BBC-9464-3524DC60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78" y="1394208"/>
            <a:ext cx="7953144" cy="51589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62150" y="160020"/>
            <a:ext cx="10515600" cy="711200"/>
          </a:xfrm>
        </p:spPr>
        <p:txBody>
          <a:bodyPr>
            <a:normAutofit/>
          </a:bodyPr>
          <a:lstStyle/>
          <a:p>
            <a:r>
              <a:rPr lang="ru-RU" sz="3600" b="1" dirty="0"/>
              <a:t>Инструкция для организации лекций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9988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1350</Words>
  <Application>Microsoft Office PowerPoint</Application>
  <PresentationFormat>Широкоэкранный</PresentationFormat>
  <Paragraphs>331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Liberation Sans</vt:lpstr>
      <vt:lpstr>Times New Roman</vt:lpstr>
      <vt:lpstr>Тема Office</vt:lpstr>
      <vt:lpstr>Реализация проектов в I квартале 2024 года  29 февраля 2024 г.</vt:lpstr>
      <vt:lpstr>Механизм взаимодействия</vt:lpstr>
      <vt:lpstr>Основные направления работы в 1 квартале 2024 года</vt:lpstr>
      <vt:lpstr>Презентация PowerPoint</vt:lpstr>
      <vt:lpstr>Презентация PowerPoint</vt:lpstr>
      <vt:lpstr>Презентация PowerPoint</vt:lpstr>
      <vt:lpstr>Марафон лекций</vt:lpstr>
      <vt:lpstr>Презентация PowerPoint</vt:lpstr>
      <vt:lpstr>Инструкция для организации лекций</vt:lpstr>
      <vt:lpstr>Всероссийский чемпионат по игре «Что? Где? Когда?»</vt:lpstr>
      <vt:lpstr>Развитие тематических стендов «Знаний»  в школах</vt:lpstr>
      <vt:lpstr>В протокол поручений:</vt:lpstr>
      <vt:lpstr>Региональный семинар для муниципальных координаторов</vt:lpstr>
      <vt:lpstr>Приглашаем Вас к членству  в Хабаровском региональном отделении  Российского общества «Знание»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проектов в I квартале 2024 года  7 февраля 2024 г.</dc:title>
  <dc:creator>Володькин Евгений Геннадьевич</dc:creator>
  <cp:lastModifiedBy>Юлия Александровна Ярошенко</cp:lastModifiedBy>
  <cp:revision>23</cp:revision>
  <dcterms:created xsi:type="dcterms:W3CDTF">2024-02-07T04:42:00Z</dcterms:created>
  <dcterms:modified xsi:type="dcterms:W3CDTF">2024-02-29T00:13:58Z</dcterms:modified>
</cp:coreProperties>
</file>