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381" r:id="rId3"/>
    <p:sldId id="383" r:id="rId4"/>
    <p:sldId id="367" r:id="rId5"/>
    <p:sldId id="375" r:id="rId6"/>
    <p:sldId id="382" r:id="rId7"/>
    <p:sldId id="379" r:id="rId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82088"/>
    <a:srgbClr val="EEF1F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949" autoAdjust="0"/>
    <p:restoredTop sz="96730" autoAdjust="0"/>
  </p:normalViewPr>
  <p:slideViewPr>
    <p:cSldViewPr snapToGrid="0">
      <p:cViewPr varScale="1">
        <p:scale>
          <a:sx n="116" d="100"/>
          <a:sy n="116" d="100"/>
        </p:scale>
        <p:origin x="85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C1DC2D-71C7-49C9-9979-063D7CD9216B}" type="datetimeFigureOut">
              <a:rPr lang="ru-RU" smtClean="0"/>
              <a:t>11.06.2024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475A92-1292-466A-869C-78968C32A3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91859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4EBBABC-4F36-4ADF-9FC3-DAEF04B1792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4D44586F-FED5-41D6-886D-3DF91BFA985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7CF474A1-1582-44C0-BC3A-6F496F6BA2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CA9E3-F935-4014-B336-819ABA2ADD3E}" type="datetimeFigureOut">
              <a:rPr lang="ru-RU" smtClean="0"/>
              <a:t>11.06.2024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39F8827B-1E9B-4D1C-B072-4C2EA56B92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D0F40944-8DBE-44FE-9877-8F8D5E420D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35D3B-3E5A-40EA-A146-DDB929527B2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40069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F616690-6009-4FC9-8D63-0D6A22DAE7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8C3FC101-DD2E-46AB-9882-68E229EE9BD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9F626996-6923-4F09-AAF0-9A48582651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CA9E3-F935-4014-B336-819ABA2ADD3E}" type="datetimeFigureOut">
              <a:rPr lang="ru-RU" smtClean="0"/>
              <a:t>11.06.2024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3AC04F79-148D-466A-B95F-30E9EAB6D7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6878C42F-32EE-4741-B26A-18D97A305A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35D3B-3E5A-40EA-A146-DDB929527B2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71947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xmlns="" id="{9C5D3386-6541-4583-9EC1-D99353B07A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9D947B49-1107-47DA-9C57-983EAD417DA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B0DA9A89-0AB6-4125-B2A5-87A5181986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CA9E3-F935-4014-B336-819ABA2ADD3E}" type="datetimeFigureOut">
              <a:rPr lang="ru-RU" smtClean="0"/>
              <a:t>11.06.2024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870E9963-8AC2-4D7F-A181-C11AF6F8B7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00322E2F-478D-457B-83AA-766EA2461F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35D3B-3E5A-40EA-A146-DDB929527B2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52150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B256724B-43A4-445B-B091-A7BCAD3E7E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0711D0B0-2443-41F8-B7D5-25EBB784EE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E651E339-2B66-43BE-A25F-180C31494D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CA9E3-F935-4014-B336-819ABA2ADD3E}" type="datetimeFigureOut">
              <a:rPr lang="ru-RU" smtClean="0"/>
              <a:t>11.06.2024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1520C610-C3C4-469A-8B8F-E5EB8C623C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23AE1E0B-A130-4F2E-ABB6-5BA3504FDE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35D3B-3E5A-40EA-A146-DDB929527B2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83624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6999D74D-5D6C-4E9D-8BD0-F18AABFDC7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69E1B46E-C8ED-48EA-BFAE-70FFFB7277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CAD66047-1079-48DD-A3F2-3B591F172D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CA9E3-F935-4014-B336-819ABA2ADD3E}" type="datetimeFigureOut">
              <a:rPr lang="ru-RU" smtClean="0"/>
              <a:t>11.06.2024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57C7D1CC-202C-42BD-BC2E-0A772DFDD5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00CDA6C9-300C-41FC-B828-737D59015F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35D3B-3E5A-40EA-A146-DDB929527B2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997992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C236F37-3630-4C92-AB69-7330275EAE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D122BCBC-8086-45D5-8251-73CA52948D8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08CB021A-4D25-4F68-A750-329D3BA7B7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07237AF3-3AE1-4C68-9352-8627AFDAE5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CA9E3-F935-4014-B336-819ABA2ADD3E}" type="datetimeFigureOut">
              <a:rPr lang="ru-RU" smtClean="0"/>
              <a:t>11.06.2024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0BBB556C-83F9-4105-8051-6147AA1DB4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F639107D-0106-4AF5-BD55-7AFF2B3D53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35D3B-3E5A-40EA-A146-DDB929527B2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31286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D946AA26-B08D-4D09-ACFC-F714AFB602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EC3CF8EE-FBAA-4C2F-9D89-9B2317F69F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59D71793-89D8-49CB-9253-A89EED102DE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xmlns="" id="{ABF11023-3554-411D-9C4A-B4F77D1DDF8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xmlns="" id="{D99908D0-8656-440E-8BD9-C2E15FA6C04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xmlns="" id="{7CD3F853-8F95-4D92-8256-70BD3746B3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CA9E3-F935-4014-B336-819ABA2ADD3E}" type="datetimeFigureOut">
              <a:rPr lang="ru-RU" smtClean="0"/>
              <a:t>11.06.2024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xmlns="" id="{52532C69-B19F-4126-96D4-F6B67BAF4A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xmlns="" id="{890693E5-0B70-4F15-9E7F-CD505D26ED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35D3B-3E5A-40EA-A146-DDB929527B2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56279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FF10EDB-40AA-411C-B4E0-DEDF399A97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EC46E6FE-9C06-4955-A380-C0BFD0A511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CA9E3-F935-4014-B336-819ABA2ADD3E}" type="datetimeFigureOut">
              <a:rPr lang="ru-RU" smtClean="0"/>
              <a:t>11.06.2024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23A3F859-D472-443D-AC3C-50F419B932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8A6D1BA1-22C2-48ED-AA24-A6C574DA54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35D3B-3E5A-40EA-A146-DDB929527B2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8931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xmlns="" id="{5409174A-77F0-46CB-9C08-89BDE62CA3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CA9E3-F935-4014-B336-819ABA2ADD3E}" type="datetimeFigureOut">
              <a:rPr lang="ru-RU" smtClean="0"/>
              <a:t>11.06.2024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xmlns="" id="{C962A8A1-E2C6-4A10-9452-BB6E464A37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7BC73B0D-FEE0-42E6-AF83-EEE1D0B7AF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35D3B-3E5A-40EA-A146-DDB929527B2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23912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90540FDA-783E-41A9-ADAC-775A82D099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17DC725B-F0AA-49CB-B9DD-2AF4CF3359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07DDA158-28D2-46E9-9107-B7CB98AD86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3BA919C5-19F8-4010-BEA0-0D124416AC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CA9E3-F935-4014-B336-819ABA2ADD3E}" type="datetimeFigureOut">
              <a:rPr lang="ru-RU" smtClean="0"/>
              <a:t>11.06.2024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352FA51A-4347-452C-BE66-8EB03DDD12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D7C0C0D3-44BC-4746-835D-3BFBD2CBAF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35D3B-3E5A-40EA-A146-DDB929527B2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51260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2D520ACC-3331-4B83-A3CF-DF2216D613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xmlns="" id="{39A25E9D-4F6B-4780-B8E1-A8091FBCB9A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64C6D7C9-28D0-4ADF-B3BD-A90644FB4E1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020A91F5-EF5B-452A-9569-0CC61EA853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CA9E3-F935-4014-B336-819ABA2ADD3E}" type="datetimeFigureOut">
              <a:rPr lang="ru-RU" smtClean="0"/>
              <a:t>11.06.2024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AB37400D-3E5E-4310-BE63-F479C9364C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CD120E71-6414-47BF-8283-CCC6D6BA18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35D3B-3E5A-40EA-A146-DDB929527B2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060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DF5CE529-4974-4972-92AF-CD0F79B04E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E3F92A0B-4BFC-47B5-BB9B-E176BAC0B1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E24681DC-E9EB-4DE2-85E6-09C47EF4105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7CA9E3-F935-4014-B336-819ABA2ADD3E}" type="datetimeFigureOut">
              <a:rPr lang="ru-RU" smtClean="0"/>
              <a:t>11.06.2024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1DE3C83B-23D4-4F01-8F66-0D8B8CF98C4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DAF31002-147F-4539-BF98-B5E5B5FAA5C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435D3B-3E5A-40EA-A146-DDB929527B2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27961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forms.yandex.ru/u/66612c3a84227c1b0da82631/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disk.yandex.ru/i/nYVlAEPX7Ut-JA" TargetMode="External"/><Relationship Id="rId5" Type="http://schemas.openxmlformats.org/officeDocument/2006/relationships/image" Target="../media/image2.png"/><Relationship Id="rId4" Type="http://schemas.openxmlformats.org/officeDocument/2006/relationships/hyperlink" Target="https://forms.yandex.ru/u/6656a98f5d2a062661115307/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clck.ru/3AbkQU" TargetMode="External"/><Relationship Id="rId5" Type="http://schemas.openxmlformats.org/officeDocument/2006/relationships/hyperlink" Target="https://clck.ru/3AbkNz" TargetMode="Externa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disk.yandex.ru/i/nYVlAEPX7Ut-JA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forms.yandex.ru/u/65a7560284227c239bef37b7/" TargetMode="External"/><Relationship Id="rId4" Type="http://schemas.openxmlformats.org/officeDocument/2006/relationships/hyperlink" Target="https://forms.yandex.ru/u/66612c3a84227c1b0da82631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B33E265C-CC8E-4860-A676-D6D4574D570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1" y="845820"/>
            <a:ext cx="12192001" cy="3950898"/>
          </a:xfrm>
        </p:spPr>
        <p:txBody>
          <a:bodyPr>
            <a:normAutofit/>
          </a:bodyPr>
          <a:lstStyle/>
          <a:p>
            <a:r>
              <a:rPr lang="ru-RU" sz="4800" dirty="0"/>
              <a:t>Проекты </a:t>
            </a:r>
            <a:br>
              <a:rPr lang="ru-RU" sz="4800" dirty="0"/>
            </a:br>
            <a:r>
              <a:rPr lang="ru-RU" sz="4800" dirty="0"/>
              <a:t>Российского общества "Знание" </a:t>
            </a:r>
            <a:br>
              <a:rPr lang="ru-RU" sz="4800" dirty="0"/>
            </a:br>
            <a:r>
              <a:rPr lang="ru-RU" sz="4800" dirty="0"/>
              <a:t>в июне</a:t>
            </a:r>
            <a:br>
              <a:rPr lang="ru-RU" sz="4800" dirty="0"/>
            </a:br>
            <a:r>
              <a:rPr lang="ru-RU" sz="4800" dirty="0"/>
              <a:t/>
            </a:r>
            <a:br>
              <a:rPr lang="ru-RU" sz="4800" dirty="0"/>
            </a:br>
            <a:r>
              <a:rPr lang="ru-RU" sz="4000" b="1" dirty="0"/>
              <a:t>6 июня 2024 г.</a:t>
            </a:r>
            <a:endParaRPr lang="ru-RU" b="1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F284E8CC-2270-45A9-962D-D84628612BA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59575" y="5589917"/>
            <a:ext cx="9144000" cy="1045785"/>
          </a:xfrm>
        </p:spPr>
        <p:txBody>
          <a:bodyPr>
            <a:normAutofit fontScale="62500" lnSpcReduction="20000"/>
          </a:bodyPr>
          <a:lstStyle/>
          <a:p>
            <a:pPr algn="r"/>
            <a:endParaRPr lang="ru-RU" dirty="0"/>
          </a:p>
          <a:p>
            <a:pPr algn="r"/>
            <a:r>
              <a:rPr lang="ru-RU" dirty="0"/>
              <a:t>Директор филиала Российского общества «Знание» в Хабаровском крае</a:t>
            </a:r>
            <a:br>
              <a:rPr lang="ru-RU" dirty="0"/>
            </a:br>
            <a:r>
              <a:rPr lang="ru-RU" dirty="0"/>
              <a:t>Володькин Евгений Геннадьевич</a:t>
            </a:r>
          </a:p>
          <a:p>
            <a:pPr algn="r"/>
            <a:r>
              <a:rPr lang="ru-RU" dirty="0"/>
              <a:t>Тел.: 8-909-802-19-17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59F64F88-9F50-4ADD-AF25-89B09393F62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1180" y="160020"/>
            <a:ext cx="1476375" cy="685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2354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77555" y="169078"/>
            <a:ext cx="10219956" cy="685800"/>
          </a:xfrm>
        </p:spPr>
        <p:txBody>
          <a:bodyPr>
            <a:normAutofit fontScale="90000"/>
          </a:bodyPr>
          <a:lstStyle/>
          <a:p>
            <a:r>
              <a:rPr lang="ru-RU" sz="3600" b="1" dirty="0"/>
              <a:t>Запросы на лекции акций </a:t>
            </a:r>
            <a:r>
              <a:rPr lang="ru-RU" sz="3600" b="1" dirty="0" err="1"/>
              <a:t>Знание.Герои</a:t>
            </a:r>
            <a:r>
              <a:rPr lang="ru-RU" sz="3600" b="1" dirty="0"/>
              <a:t>/Наука/Карьера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59F64F88-9F50-4ADD-AF25-89B09393F62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1180" y="160020"/>
            <a:ext cx="1476375" cy="685800"/>
          </a:xfrm>
          <a:prstGeom prst="rect">
            <a:avLst/>
          </a:prstGeom>
        </p:spPr>
      </p:pic>
      <p:sp>
        <p:nvSpPr>
          <p:cNvPr id="6" name="Объект 2">
            <a:extLst>
              <a:ext uri="{FF2B5EF4-FFF2-40B4-BE49-F238E27FC236}">
                <a16:creationId xmlns:a16="http://schemas.microsoft.com/office/drawing/2014/main" xmlns="" id="{71C80087-A73D-43B4-85A7-5EF47253E0F7}"/>
              </a:ext>
            </a:extLst>
          </p:cNvPr>
          <p:cNvSpPr txBox="1">
            <a:spLocks/>
          </p:cNvSpPr>
          <p:nvPr/>
        </p:nvSpPr>
        <p:spPr>
          <a:xfrm>
            <a:off x="794341" y="937489"/>
            <a:ext cx="11203170" cy="16262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b="1" dirty="0"/>
              <a:t>Общество «Знание» организует мероприятия в рамках проектов:</a:t>
            </a:r>
          </a:p>
          <a:p>
            <a:pPr lvl="1"/>
            <a:r>
              <a:rPr lang="ru-RU" dirty="0" err="1"/>
              <a:t>Знание.Герои</a:t>
            </a:r>
            <a:r>
              <a:rPr lang="ru-RU" dirty="0"/>
              <a:t> (встречи с героем России или участником СВО)</a:t>
            </a:r>
          </a:p>
          <a:p>
            <a:pPr lvl="1"/>
            <a:r>
              <a:rPr lang="ru-RU" dirty="0" err="1"/>
              <a:t>Знание.Наука</a:t>
            </a:r>
            <a:r>
              <a:rPr lang="ru-RU" dirty="0"/>
              <a:t> (встречи с молодым учёным)</a:t>
            </a:r>
          </a:p>
          <a:p>
            <a:pPr lvl="1"/>
            <a:r>
              <a:rPr lang="ru-RU" dirty="0" err="1"/>
              <a:t>Знание.Карьера</a:t>
            </a:r>
            <a:r>
              <a:rPr lang="ru-RU" dirty="0"/>
              <a:t> (встречи по профориентации)</a:t>
            </a: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3998" y="4946440"/>
            <a:ext cx="400343" cy="1114425"/>
          </a:xfrm>
          <a:prstGeom prst="rect">
            <a:avLst/>
          </a:prstGeom>
        </p:spPr>
      </p:pic>
      <p:sp>
        <p:nvSpPr>
          <p:cNvPr id="8" name="Объект 2">
            <a:extLst>
              <a:ext uri="{FF2B5EF4-FFF2-40B4-BE49-F238E27FC236}">
                <a16:creationId xmlns:a16="http://schemas.microsoft.com/office/drawing/2014/main" xmlns="" id="{AA15D48C-F85D-4420-B115-E98C132B74CE}"/>
              </a:ext>
            </a:extLst>
          </p:cNvPr>
          <p:cNvSpPr txBox="1">
            <a:spLocks/>
          </p:cNvSpPr>
          <p:nvPr/>
        </p:nvSpPr>
        <p:spPr>
          <a:xfrm>
            <a:off x="173240" y="2654743"/>
            <a:ext cx="7780316" cy="192725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b="1" dirty="0"/>
              <a:t>Механизм работы: </a:t>
            </a:r>
          </a:p>
          <a:p>
            <a:pPr lvl="1"/>
            <a:r>
              <a:rPr lang="ru-RU" dirty="0"/>
              <a:t>школы/летние лагеря выбирают дату и время для данных встреч с их детьми и оставляют заявку</a:t>
            </a:r>
          </a:p>
          <a:p>
            <a:pPr lvl="1"/>
            <a:r>
              <a:rPr lang="ru-RU" dirty="0"/>
              <a:t>Общество «Знание» находит лектора, согласовывает тему со сторонами и проводят мероприятие </a:t>
            </a:r>
          </a:p>
        </p:txBody>
      </p:sp>
      <p:sp>
        <p:nvSpPr>
          <p:cNvPr id="9" name="Объект 2">
            <a:extLst>
              <a:ext uri="{FF2B5EF4-FFF2-40B4-BE49-F238E27FC236}">
                <a16:creationId xmlns:a16="http://schemas.microsoft.com/office/drawing/2014/main" xmlns="" id="{9F351EC5-3740-4C83-9CB5-763B4A980403}"/>
              </a:ext>
            </a:extLst>
          </p:cNvPr>
          <p:cNvSpPr txBox="1">
            <a:spLocks/>
          </p:cNvSpPr>
          <p:nvPr/>
        </p:nvSpPr>
        <p:spPr>
          <a:xfrm>
            <a:off x="794341" y="4956882"/>
            <a:ext cx="10406877" cy="159601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b="1" dirty="0"/>
              <a:t>Школам необходимо:</a:t>
            </a:r>
          </a:p>
          <a:p>
            <a:pPr lvl="1"/>
            <a:r>
              <a:rPr lang="ru-RU" dirty="0"/>
              <a:t>определить дату, время, целевую аудиторию;</a:t>
            </a:r>
          </a:p>
          <a:p>
            <a:pPr lvl="1"/>
            <a:r>
              <a:rPr lang="ru-RU" dirty="0"/>
              <a:t>оставить заявку по ссылке: </a:t>
            </a:r>
            <a:r>
              <a:rPr lang="en-US" dirty="0">
                <a:hlinkClick r:id="rId4"/>
              </a:rPr>
              <a:t>https://forms.yandex.ru/u/66612c3a84227c1b0da82631/</a:t>
            </a:r>
            <a:r>
              <a:rPr lang="ru-RU" dirty="0"/>
              <a:t> </a:t>
            </a:r>
          </a:p>
        </p:txBody>
      </p:sp>
      <p:sp>
        <p:nvSpPr>
          <p:cNvPr id="10" name="Объект 2">
            <a:extLst>
              <a:ext uri="{FF2B5EF4-FFF2-40B4-BE49-F238E27FC236}">
                <a16:creationId xmlns:a16="http://schemas.microsoft.com/office/drawing/2014/main" xmlns="" id="{C298C7F6-6966-4EFC-99CA-3D3229101D05}"/>
              </a:ext>
            </a:extLst>
          </p:cNvPr>
          <p:cNvSpPr txBox="1">
            <a:spLocks/>
          </p:cNvSpPr>
          <p:nvPr/>
        </p:nvSpPr>
        <p:spPr>
          <a:xfrm>
            <a:off x="8066314" y="2367643"/>
            <a:ext cx="3952446" cy="26811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1800" b="1"/>
              <a:t>Для всех, кто сможет приехать:</a:t>
            </a:r>
          </a:p>
          <a:p>
            <a:pPr lvl="1"/>
            <a:r>
              <a:rPr lang="ru-RU" sz="1400"/>
              <a:t>Хабаровский район;</a:t>
            </a:r>
          </a:p>
          <a:p>
            <a:pPr lvl="1"/>
            <a:r>
              <a:rPr lang="ru-RU" sz="1400"/>
              <a:t>Вяземский район;</a:t>
            </a:r>
          </a:p>
          <a:p>
            <a:pPr lvl="1"/>
            <a:r>
              <a:rPr lang="ru-RU" sz="1400"/>
              <a:t>Район им. Лазо;</a:t>
            </a:r>
          </a:p>
          <a:p>
            <a:pPr lvl="1"/>
            <a:r>
              <a:rPr lang="ru-RU" sz="1400"/>
              <a:t>и др.</a:t>
            </a:r>
          </a:p>
          <a:p>
            <a:pPr marL="0" indent="0">
              <a:buNone/>
            </a:pPr>
            <a:endParaRPr lang="ru-RU" sz="1800" b="1"/>
          </a:p>
          <a:p>
            <a:pPr marL="0" indent="0">
              <a:buNone/>
            </a:pPr>
            <a:r>
              <a:rPr lang="ru-RU" sz="1800" b="1"/>
              <a:t>Место </a:t>
            </a:r>
            <a:r>
              <a:rPr lang="ru-RU" sz="1800" b="1" dirty="0"/>
              <a:t>проведения: </a:t>
            </a:r>
          </a:p>
          <a:p>
            <a:pPr lvl="1"/>
            <a:r>
              <a:rPr lang="ru-RU" sz="1400" dirty="0"/>
              <a:t>на площадке школы (для г. Хабаровска)</a:t>
            </a:r>
          </a:p>
          <a:p>
            <a:pPr lvl="1"/>
            <a:r>
              <a:rPr lang="ru-RU" sz="1400" dirty="0"/>
              <a:t>на площадке «Знаний» (для приезжих)</a:t>
            </a:r>
          </a:p>
          <a:p>
            <a:pPr marL="0" indent="0">
              <a:buNone/>
            </a:pPr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42892773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7A87BD92-C55B-4EC6-A8F4-F4A24DB3D2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28645" y="322088"/>
            <a:ext cx="7857227" cy="402626"/>
          </a:xfrm>
        </p:spPr>
        <p:txBody>
          <a:bodyPr>
            <a:noAutofit/>
          </a:bodyPr>
          <a:lstStyle/>
          <a:p>
            <a:r>
              <a:rPr lang="ru-RU" sz="3200" dirty="0"/>
              <a:t>Тематические блоки проекта </a:t>
            </a:r>
            <a:r>
              <a:rPr lang="ru-RU" sz="3200" dirty="0" err="1"/>
              <a:t>Знание.Карьера</a:t>
            </a:r>
            <a:endParaRPr lang="ru-RU" sz="3200" dirty="0"/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55160130-4513-4C66-A31F-44D68483921F}"/>
              </a:ext>
            </a:extLst>
          </p:cNvPr>
          <p:cNvSpPr/>
          <p:nvPr/>
        </p:nvSpPr>
        <p:spPr>
          <a:xfrm>
            <a:off x="379563" y="1100261"/>
            <a:ext cx="5348377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sz="12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Профессии будущего</a:t>
            </a:r>
            <a:r>
              <a:rPr lang="ru-RU" sz="1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 как и почему профессии стареют. Какие профессии будущего мы можем встретить уже сейчас. Где можно обучаться и работать. </a:t>
            </a:r>
            <a:endParaRPr lang="ru-RU" sz="1200" dirty="0">
              <a:solidFill>
                <a:srgbClr val="000000"/>
              </a:solidFill>
              <a:latin typeface="XO Thames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z="1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1200" dirty="0">
              <a:solidFill>
                <a:srgbClr val="000000"/>
              </a:solidFill>
              <a:latin typeface="XO Thames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z="12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Резюме </a:t>
            </a:r>
            <a:r>
              <a:rPr lang="ru-RU" sz="1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как написать резюме, которое увеличит отклик. Как писать о неподходящем опыте работы. </a:t>
            </a:r>
          </a:p>
          <a:p>
            <a:pPr algn="just">
              <a:spcAft>
                <a:spcPts val="0"/>
              </a:spcAft>
            </a:pPr>
            <a:r>
              <a:rPr lang="ru-RU" sz="1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Мастер-класс, на котором вы напишете свое резюме.</a:t>
            </a:r>
          </a:p>
          <a:p>
            <a:pPr algn="just">
              <a:spcAft>
                <a:spcPts val="0"/>
              </a:spcAft>
            </a:pPr>
            <a:endParaRPr lang="ru-RU" sz="1200" dirty="0">
              <a:solidFill>
                <a:srgbClr val="000000"/>
              </a:solidFill>
              <a:latin typeface="XO Thames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z="12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Собеседование. Секретные вопросы и стоп-сигналы </a:t>
            </a:r>
            <a:r>
              <a:rPr lang="ru-RU" sz="1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подготовка в прохождению собеседования. Каверзные вопросы рекрутеров и как на них отвечать. Как выбрать подходящего работодателя.</a:t>
            </a:r>
          </a:p>
          <a:p>
            <a:pPr algn="just">
              <a:spcAft>
                <a:spcPts val="0"/>
              </a:spcAft>
            </a:pPr>
            <a:endParaRPr lang="ru-RU" sz="1200" dirty="0">
              <a:solidFill>
                <a:srgbClr val="000000"/>
              </a:solidFill>
              <a:latin typeface="XO Thames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z="12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Софт </a:t>
            </a:r>
            <a:r>
              <a:rPr lang="ru-RU" sz="1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скиллз</a:t>
            </a:r>
            <a:r>
              <a:rPr lang="ru-RU" sz="1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12/21</a:t>
            </a:r>
            <a:r>
              <a:rPr lang="ru-RU" sz="1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 12 навыков 21 века,  которые никогда не поздно и никогда не рано развивать. </a:t>
            </a:r>
            <a:endParaRPr lang="ru-RU" sz="1200" dirty="0">
              <a:solidFill>
                <a:srgbClr val="000000"/>
              </a:solidFill>
              <a:latin typeface="XO Thames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endParaRPr lang="ru-RU" sz="1200" dirty="0">
              <a:solidFill>
                <a:srgbClr val="000000"/>
              </a:solidFill>
              <a:latin typeface="XO Thames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z="12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Творческие профессии</a:t>
            </a:r>
            <a:r>
              <a:rPr lang="ru-RU" sz="1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как состояться в творческой профессии если все против. Как заработать на творчестве. </a:t>
            </a:r>
            <a:endParaRPr lang="ru-RU" sz="1200" dirty="0">
              <a:solidFill>
                <a:srgbClr val="000000"/>
              </a:solidFill>
              <a:latin typeface="XO Thames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z="1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1200" dirty="0">
              <a:solidFill>
                <a:srgbClr val="000000"/>
              </a:solidFill>
              <a:latin typeface="XO Thames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z="12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Карьерный трек – </a:t>
            </a:r>
            <a:r>
              <a:rPr lang="ru-RU" sz="1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мастер-класс для студентов выпускных групп. Ставим цели к профессиональному развитию и берем максимум от дела, которым занимаемся. </a:t>
            </a:r>
            <a:endParaRPr lang="ru-RU" sz="1200" dirty="0">
              <a:solidFill>
                <a:srgbClr val="000000"/>
              </a:solidFill>
              <a:latin typeface="XO Thames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z="1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1200" dirty="0">
              <a:solidFill>
                <a:srgbClr val="000000"/>
              </a:solidFill>
              <a:latin typeface="XO Thames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z="12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Мастер-классы по навыкам 21 века:</a:t>
            </a:r>
            <a:endParaRPr lang="ru-RU" sz="1200" dirty="0">
              <a:solidFill>
                <a:srgbClr val="000000"/>
              </a:solidFill>
              <a:latin typeface="XO Thames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00100" lvl="1" indent="-342900" algn="just">
              <a:buFont typeface="Symbol" panose="05050102010706020507" pitchFamily="18" charset="2"/>
              <a:buChar char="-"/>
            </a:pPr>
            <a:r>
              <a:rPr lang="ru-RU" sz="1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Коммуникация</a:t>
            </a:r>
            <a:endParaRPr lang="ru-RU" sz="1200" dirty="0">
              <a:solidFill>
                <a:srgbClr val="00000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00100" lvl="1" indent="-342900" algn="just">
              <a:buFont typeface="Symbol" panose="05050102010706020507" pitchFamily="18" charset="2"/>
              <a:buChar char="-"/>
            </a:pPr>
            <a:r>
              <a:rPr lang="ru-RU" sz="1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Планирование</a:t>
            </a:r>
            <a:endParaRPr lang="ru-RU" sz="1200" dirty="0">
              <a:solidFill>
                <a:srgbClr val="00000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00100" lvl="1" indent="-342900" algn="just">
              <a:buFont typeface="Symbol" panose="05050102010706020507" pitchFamily="18" charset="2"/>
              <a:buChar char="-"/>
            </a:pPr>
            <a:r>
              <a:rPr lang="ru-RU" sz="1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Конфликты</a:t>
            </a:r>
            <a:endParaRPr lang="ru-RU" sz="1200" dirty="0">
              <a:solidFill>
                <a:srgbClr val="00000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87D1B026-0117-4D06-875B-69A5DE3CC84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1180" y="160020"/>
            <a:ext cx="1476375" cy="685800"/>
          </a:xfrm>
          <a:prstGeom prst="rect">
            <a:avLst/>
          </a:prstGeom>
        </p:spPr>
      </p:pic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xmlns="" id="{581FDAE4-0279-44A8-A56F-09592E027DEE}"/>
              </a:ext>
            </a:extLst>
          </p:cNvPr>
          <p:cNvSpPr/>
          <p:nvPr/>
        </p:nvSpPr>
        <p:spPr>
          <a:xfrm>
            <a:off x="5799827" y="1577229"/>
            <a:ext cx="6096000" cy="4821833"/>
          </a:xfrm>
          <a:prstGeom prst="rect">
            <a:avLst/>
          </a:prstGeom>
        </p:spPr>
        <p:txBody>
          <a:bodyPr>
            <a:spAutoFit/>
          </a:bodyPr>
          <a:lstStyle/>
          <a:p>
            <a:pPr lvl="0">
              <a:lnSpc>
                <a:spcPct val="107000"/>
              </a:lnSpc>
              <a:spcAft>
                <a:spcPts val="0"/>
              </a:spcAft>
            </a:pPr>
            <a:r>
              <a:rPr lang="ru-RU" sz="1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«Осознанный выбор» </a:t>
            </a:r>
          </a:p>
          <a:p>
            <a:pPr marL="457200">
              <a:lnSpc>
                <a:spcPct val="107000"/>
              </a:lnSpc>
              <a:spcAft>
                <a:spcPts val="0"/>
              </a:spcAft>
            </a:pPr>
            <a:r>
              <a:rPr lang="ru-RU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Поговорим про типы выборов действия человека, про то, как они влияют на выбор профессии. Определим, что значит осознанность при выборе профессии. Что такое ответственный выбор?</a:t>
            </a:r>
            <a:endParaRPr lang="en-US" sz="12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  <a:spcAft>
                <a:spcPts val="0"/>
              </a:spcAft>
            </a:pPr>
            <a:endParaRPr lang="ru-RU" sz="12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spcAft>
                <a:spcPts val="0"/>
              </a:spcAft>
            </a:pPr>
            <a:r>
              <a:rPr lang="ru-RU" sz="1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«5 шагов осознанного выбора»</a:t>
            </a:r>
          </a:p>
          <a:p>
            <a:pPr marL="457200">
              <a:lnSpc>
                <a:spcPct val="107000"/>
              </a:lnSpc>
              <a:spcAft>
                <a:spcPts val="0"/>
              </a:spcAft>
            </a:pPr>
            <a:r>
              <a:rPr lang="ru-RU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Знакомство с пошаговым алгоритмом выбора профессии. Определение действий на каждом шаге. Инструменты для ОВП</a:t>
            </a:r>
            <a:endParaRPr lang="en-US" sz="12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  <a:spcAft>
                <a:spcPts val="0"/>
              </a:spcAft>
            </a:pPr>
            <a:endParaRPr lang="ru-RU" sz="12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spcAft>
                <a:spcPts val="0"/>
              </a:spcAft>
            </a:pPr>
            <a:r>
              <a:rPr lang="ru-RU" sz="1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«Ошибки в выборе профессии» (лекция, тренинг)</a:t>
            </a:r>
          </a:p>
          <a:p>
            <a:pPr marL="457200">
              <a:lnSpc>
                <a:spcPct val="107000"/>
              </a:lnSpc>
              <a:spcAft>
                <a:spcPts val="0"/>
              </a:spcAft>
            </a:pPr>
            <a:r>
              <a:rPr lang="ru-RU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Определим основные ошибки при выборе профессии, которые допускают подростки, проработаем алгоритмы действий для их предотвращения</a:t>
            </a:r>
            <a:endParaRPr lang="en-US" sz="12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  <a:spcAft>
                <a:spcPts val="0"/>
              </a:spcAft>
            </a:pPr>
            <a:endParaRPr lang="ru-RU" sz="12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spcAft>
                <a:spcPts val="0"/>
              </a:spcAft>
            </a:pPr>
            <a:r>
              <a:rPr lang="ru-RU" sz="1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«Пути получения профессии» </a:t>
            </a:r>
          </a:p>
          <a:p>
            <a:pPr marL="457200">
              <a:lnSpc>
                <a:spcPct val="107000"/>
              </a:lnSpc>
              <a:spcAft>
                <a:spcPts val="0"/>
              </a:spcAft>
            </a:pPr>
            <a:r>
              <a:rPr lang="ru-RU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Где и как сегодня можно получить профессию. Варианты образовательных маршрутов.</a:t>
            </a:r>
            <a:endParaRPr lang="en-US" sz="12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  <a:spcAft>
                <a:spcPts val="0"/>
              </a:spcAft>
            </a:pPr>
            <a:endParaRPr lang="ru-RU" sz="12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spcAft>
                <a:spcPts val="0"/>
              </a:spcAft>
            </a:pPr>
            <a:r>
              <a:rPr lang="ru-RU" sz="1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«Стереотипы и тренды в выборе профессии»</a:t>
            </a:r>
          </a:p>
          <a:p>
            <a:pPr marL="457200">
              <a:lnSpc>
                <a:spcPct val="107000"/>
              </a:lnSpc>
              <a:spcAft>
                <a:spcPts val="0"/>
              </a:spcAft>
            </a:pPr>
            <a:r>
              <a:rPr lang="ru-RU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Разобьем стереотипные убеждения при выборе профессии. Определим тренды, на что сегодня важно и нужно обращать внимание при выборе.</a:t>
            </a:r>
            <a:endParaRPr lang="en-US" sz="12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  <a:spcAft>
                <a:spcPts val="0"/>
              </a:spcAft>
            </a:pPr>
            <a:endParaRPr lang="ru-RU" sz="12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spcAft>
                <a:spcPts val="0"/>
              </a:spcAft>
            </a:pPr>
            <a:r>
              <a:rPr lang="ru-RU" sz="1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«Какие у меня склонности и как их использовать?»</a:t>
            </a:r>
          </a:p>
          <a:p>
            <a:pPr marL="457200">
              <a:lnSpc>
                <a:spcPct val="107000"/>
              </a:lnSpc>
              <a:spcAft>
                <a:spcPts val="800"/>
              </a:spcAft>
            </a:pPr>
            <a:r>
              <a:rPr lang="ru-RU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Исследование склонностей и талантов, создание условий для формирования навыка ОВП.</a:t>
            </a:r>
          </a:p>
        </p:txBody>
      </p:sp>
    </p:spTree>
    <p:extLst>
      <p:ext uri="{BB962C8B-B14F-4D97-AF65-F5344CB8AC3E}">
        <p14:creationId xmlns:p14="http://schemas.microsoft.com/office/powerpoint/2010/main" val="16050939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77554" y="169078"/>
            <a:ext cx="10414445" cy="685800"/>
          </a:xfrm>
        </p:spPr>
        <p:txBody>
          <a:bodyPr>
            <a:noAutofit/>
          </a:bodyPr>
          <a:lstStyle/>
          <a:p>
            <a:r>
              <a:rPr lang="ru-RU" sz="2600" b="1" dirty="0">
                <a:solidFill>
                  <a:srgbClr val="00B050"/>
                </a:solidFill>
              </a:rPr>
              <a:t>Набор лекторов для проведения лекций в рамках проекта </a:t>
            </a:r>
            <a:r>
              <a:rPr lang="ru-RU" sz="2600" b="1" dirty="0" err="1">
                <a:solidFill>
                  <a:srgbClr val="00B050"/>
                </a:solidFill>
              </a:rPr>
              <a:t>Знание.Регион</a:t>
            </a:r>
            <a:endParaRPr lang="ru-RU" sz="2600" b="1" dirty="0">
              <a:solidFill>
                <a:srgbClr val="00B050"/>
              </a:solidFill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59F64F88-9F50-4ADD-AF25-89B09393F62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1180" y="160020"/>
            <a:ext cx="1476375" cy="685800"/>
          </a:xfrm>
          <a:prstGeom prst="rect">
            <a:avLst/>
          </a:prstGeom>
        </p:spPr>
      </p:pic>
      <p:sp>
        <p:nvSpPr>
          <p:cNvPr id="6" name="Объект 2">
            <a:extLst>
              <a:ext uri="{FF2B5EF4-FFF2-40B4-BE49-F238E27FC236}">
                <a16:creationId xmlns:a16="http://schemas.microsoft.com/office/drawing/2014/main" xmlns="" id="{71C80087-A73D-43B4-85A7-5EF47253E0F7}"/>
              </a:ext>
            </a:extLst>
          </p:cNvPr>
          <p:cNvSpPr txBox="1">
            <a:spLocks/>
          </p:cNvSpPr>
          <p:nvPr/>
        </p:nvSpPr>
        <p:spPr>
          <a:xfrm>
            <a:off x="210315" y="1372993"/>
            <a:ext cx="4294468" cy="294902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+mj-lt"/>
              <a:buAutoNum type="arabicPeriod"/>
            </a:pPr>
            <a:r>
              <a:rPr lang="ru-RU" sz="1400" b="1" dirty="0"/>
              <a:t>Достижения Хабаровского края.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1400" b="1" dirty="0"/>
              <a:t>Реализация мастер-плана города Хабаровска.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1400" b="1" dirty="0"/>
              <a:t>Реализация мастер-плана города Комсомольска-на-Амуре.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1400" b="1" dirty="0"/>
              <a:t>Реализация региональных флагманских проектов. «Интересная работа, достойная зарплата».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1400" b="1" dirty="0"/>
              <a:t>Реализация региональных флагманских проектов. «Край комфортного проживания».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1400" b="1" dirty="0"/>
              <a:t>Реализация региональных флагманских проектов. «Край здоровья. Растим будущее».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1400" b="1" dirty="0"/>
              <a:t>Реализация региональных флагманских проектов. «Край инноваций и новых возможностей».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1400" b="1" dirty="0"/>
              <a:t>Реализация региональных флагманских проектов. «Край притяжения. Туризм в удовольствие».</a:t>
            </a:r>
          </a:p>
        </p:txBody>
      </p:sp>
      <p:graphicFrame>
        <p:nvGraphicFramePr>
          <p:cNvPr id="13" name="Таблица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45454579"/>
              </p:ext>
            </p:extLst>
          </p:nvPr>
        </p:nvGraphicFramePr>
        <p:xfrm>
          <a:off x="4476864" y="1737289"/>
          <a:ext cx="4010672" cy="3899291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313982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870851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352181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Муниципалитеты: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 dirty="0">
                          <a:effectLst/>
                        </a:rPr>
                        <a:t>Лекторы</a:t>
                      </a:r>
                      <a:r>
                        <a:rPr lang="ru-RU" sz="1600" b="1" u="none" strike="noStrike" baseline="0" dirty="0">
                          <a:effectLst/>
                        </a:rPr>
                        <a:t> 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38125"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0" i="1" u="none" strike="noStrike" dirty="0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</a:rPr>
                        <a:t>Город Хабаровск</a:t>
                      </a:r>
                    </a:p>
                  </a:txBody>
                  <a:tcPr marL="514350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38125"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0" i="1" u="none" strike="noStrike" dirty="0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</a:rPr>
                        <a:t>Город Комсомольск-на-Амуре</a:t>
                      </a:r>
                    </a:p>
                  </a:txBody>
                  <a:tcPr marL="514350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38125"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0" i="1" u="none" strike="noStrike" dirty="0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</a:rPr>
                        <a:t>Хабаровский район</a:t>
                      </a:r>
                    </a:p>
                  </a:txBody>
                  <a:tcPr marL="514350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38125"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0" i="1" u="none" strike="noStrike" dirty="0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</a:rPr>
                        <a:t>Район</a:t>
                      </a:r>
                      <a:r>
                        <a:rPr lang="ru-RU" sz="1600" b="0" i="1" u="none" strike="noStrike" baseline="0" dirty="0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</a:rPr>
                        <a:t> им. Лазо</a:t>
                      </a:r>
                      <a:endParaRPr lang="ru-RU" sz="1600" b="0" i="1" u="none" strike="noStrike" dirty="0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4350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238125"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0" i="1" u="none" strike="noStrike" dirty="0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</a:rPr>
                        <a:t>Вяземский</a:t>
                      </a:r>
                      <a:r>
                        <a:rPr lang="ru-RU" sz="1600" b="0" i="1" u="none" strike="noStrike" baseline="0" dirty="0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</a:rPr>
                        <a:t> район</a:t>
                      </a:r>
                      <a:endParaRPr lang="ru-RU" sz="1600" b="0" i="1" u="none" strike="noStrike" dirty="0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4350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238125"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0" i="1" u="none" strike="noStrike" dirty="0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</a:rPr>
                        <a:t>Бикинский округ</a:t>
                      </a:r>
                    </a:p>
                  </a:txBody>
                  <a:tcPr marL="514350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238125"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0" i="1" u="none" strike="noStrike" dirty="0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</a:rPr>
                        <a:t>Солнечный район</a:t>
                      </a:r>
                    </a:p>
                  </a:txBody>
                  <a:tcPr marL="514350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238125"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0" i="1" u="none" strike="noStrike" dirty="0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</a:rPr>
                        <a:t>Николаевский район</a:t>
                      </a:r>
                    </a:p>
                  </a:txBody>
                  <a:tcPr marL="514350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238125"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0" i="1" u="none" strike="noStrike" dirty="0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</a:rPr>
                        <a:t>Советско-Гаванский</a:t>
                      </a:r>
                      <a:r>
                        <a:rPr lang="ru-RU" sz="1600" b="0" i="1" u="none" strike="noStrike" baseline="0" dirty="0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</a:rPr>
                        <a:t> район</a:t>
                      </a:r>
                      <a:endParaRPr lang="ru-RU" sz="1600" b="0" i="1" u="none" strike="noStrike" dirty="0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4350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238125"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0" i="1" u="none" strike="noStrike" dirty="0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</a:rPr>
                        <a:t>Ванинский район</a:t>
                      </a:r>
                    </a:p>
                  </a:txBody>
                  <a:tcPr marL="514350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238125"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0" i="1" u="none" strike="noStrike" dirty="0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</a:rPr>
                        <a:t>Комсомольский район</a:t>
                      </a:r>
                    </a:p>
                  </a:txBody>
                  <a:tcPr marL="514350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238125"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0" i="1" u="none" strike="noStrike" dirty="0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</a:rPr>
                        <a:t>Тугуро-Чумиканский район</a:t>
                      </a:r>
                    </a:p>
                  </a:txBody>
                  <a:tcPr marL="514350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238125"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0" i="1" u="none" strike="noStrike" dirty="0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</a:rPr>
                        <a:t>Район П. Осипенко</a:t>
                      </a:r>
                    </a:p>
                  </a:txBody>
                  <a:tcPr marL="514350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  <a:tr h="238125"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0" i="1" u="none" strike="noStrike" dirty="0" err="1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</a:rPr>
                        <a:t>Верхнебуреинский</a:t>
                      </a:r>
                      <a:r>
                        <a:rPr lang="ru-RU" sz="1600" b="0" i="1" u="none" strike="noStrike" dirty="0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</a:rPr>
                        <a:t> район</a:t>
                      </a:r>
                    </a:p>
                  </a:txBody>
                  <a:tcPr marL="514350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14"/>
                  </a:ext>
                </a:extLst>
              </a:tr>
            </a:tbl>
          </a:graphicData>
        </a:graphic>
      </p:graphicFrame>
      <p:grpSp>
        <p:nvGrpSpPr>
          <p:cNvPr id="14" name="Группа 13"/>
          <p:cNvGrpSpPr/>
          <p:nvPr/>
        </p:nvGrpSpPr>
        <p:grpSpPr>
          <a:xfrm>
            <a:off x="8647169" y="1429588"/>
            <a:ext cx="3544831" cy="5461026"/>
            <a:chOff x="16190258" y="125506"/>
            <a:chExt cx="8032377" cy="13426551"/>
          </a:xfrm>
        </p:grpSpPr>
        <p:grpSp>
          <p:nvGrpSpPr>
            <p:cNvPr id="15" name="Группа 14"/>
            <p:cNvGrpSpPr/>
            <p:nvPr/>
          </p:nvGrpSpPr>
          <p:grpSpPr>
            <a:xfrm>
              <a:off x="16190258" y="125506"/>
              <a:ext cx="8032377" cy="13426551"/>
              <a:chOff x="16190258" y="125506"/>
              <a:chExt cx="8032377" cy="13426551"/>
            </a:xfrm>
          </p:grpSpPr>
          <p:pic>
            <p:nvPicPr>
              <p:cNvPr id="17" name="Рисунок 16"/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6190258" y="125506"/>
                <a:ext cx="8032377" cy="13387293"/>
              </a:xfrm>
              <a:prstGeom prst="rect">
                <a:avLst/>
              </a:prstGeom>
            </p:spPr>
          </p:pic>
          <p:sp>
            <p:nvSpPr>
              <p:cNvPr id="18" name="TextBox 17"/>
              <p:cNvSpPr txBox="1"/>
              <p:nvPr/>
            </p:nvSpPr>
            <p:spPr>
              <a:xfrm>
                <a:off x="19058966" y="12204375"/>
                <a:ext cx="412376" cy="1059375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91438" tIns="91438" rIns="91438" bIns="91438" numCol="1" spcCol="38100" rtlCol="0" anchor="t">
                <a:spAutoFit/>
              </a:bodyPr>
              <a:lstStyle/>
              <a:p>
                <a:pPr marL="0" marR="0" indent="0" algn="l" defTabSz="18288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</a:pPr>
                <a:r>
                  <a:rPr kumimoji="0" lang="ru-RU" sz="1600" b="0" i="0" u="none" strike="noStrike" cap="none" spc="0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FillTx/>
                    <a:latin typeface="+mn-lt"/>
                    <a:ea typeface="+mn-ea"/>
                    <a:cs typeface="+mn-cs"/>
                    <a:sym typeface="Calibri" panose="020F0502020204030204"/>
                  </a:rPr>
                  <a:t>4</a:t>
                </a:r>
              </a:p>
            </p:txBody>
          </p:sp>
          <p:sp>
            <p:nvSpPr>
              <p:cNvPr id="19" name="TextBox 18"/>
              <p:cNvSpPr txBox="1"/>
              <p:nvPr/>
            </p:nvSpPr>
            <p:spPr>
              <a:xfrm>
                <a:off x="17669437" y="12492682"/>
                <a:ext cx="412376" cy="1059375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91438" tIns="91438" rIns="91438" bIns="91438" numCol="1" spcCol="38100" rtlCol="0" anchor="t">
                <a:spAutoFit/>
              </a:bodyPr>
              <a:lstStyle/>
              <a:p>
                <a:pPr marL="0" marR="0" indent="0" algn="l" defTabSz="18288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</a:pPr>
                <a:r>
                  <a:rPr kumimoji="0" lang="ru-RU" sz="1600" b="0" i="0" u="none" strike="noStrike" cap="none" spc="0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FillTx/>
                    <a:latin typeface="+mn-lt"/>
                    <a:ea typeface="+mn-ea"/>
                    <a:cs typeface="+mn-cs"/>
                    <a:sym typeface="Calibri" panose="020F0502020204030204"/>
                  </a:rPr>
                  <a:t>1</a:t>
                </a:r>
              </a:p>
            </p:txBody>
          </p:sp>
          <p:sp>
            <p:nvSpPr>
              <p:cNvPr id="20" name="TextBox 19"/>
              <p:cNvSpPr txBox="1"/>
              <p:nvPr/>
            </p:nvSpPr>
            <p:spPr>
              <a:xfrm>
                <a:off x="17257061" y="9401991"/>
                <a:ext cx="412376" cy="1059375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91438" tIns="91438" rIns="91438" bIns="91438" numCol="1" spcCol="38100" rtlCol="0" anchor="t">
                <a:spAutoFit/>
              </a:bodyPr>
              <a:lstStyle/>
              <a:p>
                <a:pPr marL="0" marR="0" indent="0" algn="l" defTabSz="18288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</a:pPr>
                <a:r>
                  <a:rPr kumimoji="0" lang="ru-RU" sz="1600" b="0" i="0" u="none" strike="noStrike" cap="none" spc="0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FillTx/>
                    <a:latin typeface="+mn-lt"/>
                    <a:ea typeface="+mn-ea"/>
                    <a:cs typeface="+mn-cs"/>
                    <a:sym typeface="Calibri" panose="020F0502020204030204"/>
                  </a:rPr>
                  <a:t>2</a:t>
                </a:r>
              </a:p>
            </p:txBody>
          </p:sp>
          <p:sp>
            <p:nvSpPr>
              <p:cNvPr id="21" name="TextBox 20"/>
              <p:cNvSpPr txBox="1"/>
              <p:nvPr/>
            </p:nvSpPr>
            <p:spPr>
              <a:xfrm>
                <a:off x="17913785" y="12022057"/>
                <a:ext cx="412376" cy="1059375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91438" tIns="91438" rIns="91438" bIns="91438" numCol="1" spcCol="38100" rtlCol="0" anchor="t">
                <a:spAutoFit/>
              </a:bodyPr>
              <a:lstStyle/>
              <a:p>
                <a:pPr marL="0" marR="0" indent="0" algn="l" defTabSz="18288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</a:pPr>
                <a:r>
                  <a:rPr kumimoji="0" lang="ru-RU" sz="1600" b="0" i="0" u="none" strike="noStrike" cap="none" spc="0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FillTx/>
                    <a:latin typeface="+mn-lt"/>
                    <a:ea typeface="+mn-ea"/>
                    <a:cs typeface="+mn-cs"/>
                    <a:sym typeface="Calibri" panose="020F0502020204030204"/>
                  </a:rPr>
                  <a:t>1</a:t>
                </a:r>
              </a:p>
            </p:txBody>
          </p:sp>
          <p:sp>
            <p:nvSpPr>
              <p:cNvPr id="22" name="TextBox 21"/>
              <p:cNvSpPr txBox="1"/>
              <p:nvPr/>
            </p:nvSpPr>
            <p:spPr>
              <a:xfrm>
                <a:off x="17745636" y="10652616"/>
                <a:ext cx="412376" cy="1059375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91438" tIns="91438" rIns="91438" bIns="91438" numCol="1" spcCol="38100" rtlCol="0" anchor="t">
                <a:spAutoFit/>
              </a:bodyPr>
              <a:lstStyle/>
              <a:p>
                <a:pPr marL="0" marR="0" indent="0" algn="l" defTabSz="18288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</a:pPr>
                <a:r>
                  <a:rPr kumimoji="0" lang="ru-RU" sz="1600" b="0" i="0" u="none" strike="noStrike" cap="none" spc="0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FillTx/>
                    <a:latin typeface="+mn-lt"/>
                    <a:ea typeface="+mn-ea"/>
                    <a:cs typeface="+mn-cs"/>
                    <a:sym typeface="Calibri" panose="020F0502020204030204"/>
                  </a:rPr>
                  <a:t>4</a:t>
                </a:r>
              </a:p>
            </p:txBody>
          </p:sp>
          <p:sp>
            <p:nvSpPr>
              <p:cNvPr id="23" name="TextBox 22"/>
              <p:cNvSpPr txBox="1"/>
              <p:nvPr/>
            </p:nvSpPr>
            <p:spPr>
              <a:xfrm>
                <a:off x="20000258" y="9836450"/>
                <a:ext cx="412376" cy="1059375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91438" tIns="91438" rIns="91438" bIns="91438" numCol="1" spcCol="38100" rtlCol="0" anchor="t">
                <a:spAutoFit/>
              </a:bodyPr>
              <a:lstStyle/>
              <a:p>
                <a:pPr marL="0" marR="0" indent="0" algn="l" defTabSz="18288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</a:pPr>
                <a:r>
                  <a:rPr kumimoji="0" lang="ru-RU" sz="1600" b="0" i="0" u="none" strike="noStrike" cap="none" spc="0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FillTx/>
                    <a:latin typeface="+mn-lt"/>
                    <a:ea typeface="+mn-ea"/>
                    <a:cs typeface="+mn-cs"/>
                    <a:sym typeface="Calibri" panose="020F0502020204030204"/>
                  </a:rPr>
                  <a:t>3</a:t>
                </a:r>
              </a:p>
            </p:txBody>
          </p:sp>
          <p:sp>
            <p:nvSpPr>
              <p:cNvPr id="24" name="TextBox 23"/>
              <p:cNvSpPr txBox="1"/>
              <p:nvPr/>
            </p:nvSpPr>
            <p:spPr>
              <a:xfrm>
                <a:off x="20994730" y="7221194"/>
                <a:ext cx="412376" cy="1059375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91438" tIns="91438" rIns="91438" bIns="91438" numCol="1" spcCol="38100" rtlCol="0" anchor="t">
                <a:spAutoFit/>
              </a:bodyPr>
              <a:lstStyle/>
              <a:p>
                <a:pPr marL="0" marR="0" indent="0" algn="l" defTabSz="18288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</a:pPr>
                <a:r>
                  <a:rPr kumimoji="0" lang="ru-RU" sz="1600" b="0" i="0" u="none" strike="noStrike" cap="none" spc="0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FillTx/>
                    <a:latin typeface="+mn-lt"/>
                    <a:ea typeface="+mn-ea"/>
                    <a:cs typeface="+mn-cs"/>
                    <a:sym typeface="Calibri" panose="020F0502020204030204"/>
                  </a:rPr>
                  <a:t>2</a:t>
                </a:r>
              </a:p>
            </p:txBody>
          </p:sp>
          <p:sp>
            <p:nvSpPr>
              <p:cNvPr id="25" name="TextBox 24"/>
              <p:cNvSpPr txBox="1"/>
              <p:nvPr/>
            </p:nvSpPr>
            <p:spPr>
              <a:xfrm>
                <a:off x="19276129" y="8203284"/>
                <a:ext cx="412376" cy="1059375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91438" tIns="91438" rIns="91438" bIns="91438" numCol="1" spcCol="38100" rtlCol="0" anchor="t">
                <a:spAutoFit/>
              </a:bodyPr>
              <a:lstStyle/>
              <a:p>
                <a:pPr marL="0" marR="0" indent="0" algn="l" defTabSz="18288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</a:pPr>
                <a:r>
                  <a:rPr kumimoji="0" lang="ru-RU" sz="1600" b="0" i="0" u="none" strike="noStrike" cap="none" spc="0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FillTx/>
                    <a:latin typeface="+mn-lt"/>
                    <a:ea typeface="+mn-ea"/>
                    <a:cs typeface="+mn-cs"/>
                    <a:sym typeface="Calibri" panose="020F0502020204030204"/>
                  </a:rPr>
                  <a:t>2</a:t>
                </a:r>
              </a:p>
            </p:txBody>
          </p:sp>
          <p:sp>
            <p:nvSpPr>
              <p:cNvPr id="26" name="TextBox 25"/>
              <p:cNvSpPr txBox="1"/>
              <p:nvPr/>
            </p:nvSpPr>
            <p:spPr>
              <a:xfrm>
                <a:off x="20777102" y="11492370"/>
                <a:ext cx="412376" cy="1059375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91438" tIns="91438" rIns="91438" bIns="91438" numCol="1" spcCol="38100" rtlCol="0" anchor="t">
                <a:spAutoFit/>
              </a:bodyPr>
              <a:lstStyle/>
              <a:p>
                <a:pPr marL="0" marR="0" indent="0" algn="l" defTabSz="18288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</a:pPr>
                <a:r>
                  <a:rPr kumimoji="0" lang="ru-RU" sz="1600" b="0" i="0" u="none" strike="noStrike" cap="none" spc="0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FillTx/>
                    <a:latin typeface="+mn-lt"/>
                    <a:ea typeface="+mn-ea"/>
                    <a:cs typeface="+mn-cs"/>
                    <a:sym typeface="Calibri" panose="020F0502020204030204"/>
                  </a:rPr>
                  <a:t>2</a:t>
                </a:r>
              </a:p>
            </p:txBody>
          </p:sp>
          <p:sp>
            <p:nvSpPr>
              <p:cNvPr id="27" name="TextBox 26"/>
              <p:cNvSpPr txBox="1"/>
              <p:nvPr/>
            </p:nvSpPr>
            <p:spPr>
              <a:xfrm>
                <a:off x="18955873" y="9290938"/>
                <a:ext cx="412376" cy="1059375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91438" tIns="91438" rIns="91438" bIns="91438" numCol="1" spcCol="38100" rtlCol="0" anchor="t">
                <a:spAutoFit/>
              </a:bodyPr>
              <a:lstStyle/>
              <a:p>
                <a:pPr marL="0" marR="0" indent="0" algn="l" defTabSz="18288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</a:pPr>
                <a:r>
                  <a:rPr kumimoji="0" lang="ru-RU" sz="1600" b="0" i="0" u="none" strike="noStrike" cap="none" spc="0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FillTx/>
                    <a:latin typeface="+mn-lt"/>
                    <a:ea typeface="+mn-ea"/>
                    <a:cs typeface="+mn-cs"/>
                    <a:sym typeface="Calibri" panose="020F0502020204030204"/>
                  </a:rPr>
                  <a:t>3</a:t>
                </a:r>
              </a:p>
            </p:txBody>
          </p:sp>
          <p:sp>
            <p:nvSpPr>
              <p:cNvPr id="28" name="TextBox 27"/>
              <p:cNvSpPr txBox="1"/>
              <p:nvPr/>
            </p:nvSpPr>
            <p:spPr>
              <a:xfrm>
                <a:off x="17837765" y="6502551"/>
                <a:ext cx="412376" cy="1059375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91438" tIns="91438" rIns="91438" bIns="91438" numCol="1" spcCol="38100" rtlCol="0" anchor="t">
                <a:spAutoFit/>
              </a:bodyPr>
              <a:lstStyle/>
              <a:p>
                <a:pPr marL="0" marR="0" indent="0" algn="l" defTabSz="18288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</a:pPr>
                <a:r>
                  <a:rPr kumimoji="0" lang="ru-RU" sz="1600" b="0" i="0" u="none" strike="noStrike" cap="none" spc="0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FillTx/>
                    <a:latin typeface="+mn-lt"/>
                    <a:ea typeface="+mn-ea"/>
                    <a:cs typeface="+mn-cs"/>
                    <a:sym typeface="Calibri" panose="020F0502020204030204"/>
                  </a:rPr>
                  <a:t>1</a:t>
                </a:r>
              </a:p>
            </p:txBody>
          </p:sp>
        </p:grpSp>
        <p:sp>
          <p:nvSpPr>
            <p:cNvPr id="16" name="TextBox 15"/>
            <p:cNvSpPr txBox="1"/>
            <p:nvPr/>
          </p:nvSpPr>
          <p:spPr>
            <a:xfrm>
              <a:off x="21051374" y="10133254"/>
              <a:ext cx="412376" cy="105937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91438" tIns="91438" rIns="91438" bIns="91438" numCol="1" spcCol="38100" rtlCol="0" anchor="t">
              <a:spAutoFit/>
            </a:bodyPr>
            <a:lstStyle/>
            <a:p>
              <a:pPr marL="0" marR="0" indent="0" algn="l" defTabSz="18288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</a:pPr>
              <a:r>
                <a:rPr kumimoji="0" lang="ru-RU" sz="1600" b="0" i="0" u="none" strike="noStrike" cap="none" spc="0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Calibri" panose="020F0502020204030204"/>
                </a:rPr>
                <a:t>1</a:t>
              </a:r>
            </a:p>
          </p:txBody>
        </p:sp>
      </p:grpSp>
      <p:sp>
        <p:nvSpPr>
          <p:cNvPr id="3" name="Прямоугольник 2"/>
          <p:cNvSpPr/>
          <p:nvPr/>
        </p:nvSpPr>
        <p:spPr>
          <a:xfrm>
            <a:off x="18979" y="961116"/>
            <a:ext cx="488967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/>
              <a:t>Тематики проектов </a:t>
            </a:r>
            <a:r>
              <a:rPr lang="ru-RU" sz="2400" b="1" dirty="0" err="1"/>
              <a:t>Знание.Регион</a:t>
            </a:r>
            <a:r>
              <a:rPr lang="ru-RU" sz="2400" b="1" dirty="0"/>
              <a:t>: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3074033" y="5609771"/>
            <a:ext cx="603114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/>
              <a:t>Лекторы – Ваши лояльные лекторы-добровольцы </a:t>
            </a:r>
            <a:br>
              <a:rPr lang="ru-RU" b="1" dirty="0"/>
            </a:br>
            <a:r>
              <a:rPr lang="ru-RU" b="1" dirty="0"/>
              <a:t>с хорошим качеством мероприятий.</a:t>
            </a:r>
          </a:p>
        </p:txBody>
      </p:sp>
      <p:sp>
        <p:nvSpPr>
          <p:cNvPr id="29" name="Прямоугольник 28"/>
          <p:cNvSpPr/>
          <p:nvPr/>
        </p:nvSpPr>
        <p:spPr>
          <a:xfrm>
            <a:off x="3683210" y="6366892"/>
            <a:ext cx="557212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/>
              <a:t>Оплата за лекцию: </a:t>
            </a:r>
            <a:r>
              <a:rPr lang="ru-RU" b="1" dirty="0">
                <a:solidFill>
                  <a:srgbClr val="00B050"/>
                </a:solidFill>
              </a:rPr>
              <a:t>1000 рублей </a:t>
            </a:r>
            <a:r>
              <a:rPr lang="ru-RU" b="1" dirty="0">
                <a:solidFill>
                  <a:srgbClr val="FF0000"/>
                </a:solidFill>
              </a:rPr>
              <a:t>без вычета налога</a:t>
            </a:r>
          </a:p>
        </p:txBody>
      </p:sp>
      <p:sp>
        <p:nvSpPr>
          <p:cNvPr id="30" name="Прямоугольник 29"/>
          <p:cNvSpPr/>
          <p:nvPr/>
        </p:nvSpPr>
        <p:spPr>
          <a:xfrm>
            <a:off x="7130146" y="795884"/>
            <a:ext cx="3844309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/>
              <a:t>Голосование за темы: </a:t>
            </a:r>
            <a:r>
              <a:rPr lang="en-US" b="1" dirty="0">
                <a:hlinkClick r:id="rId4"/>
              </a:rPr>
              <a:t>https://forms.yandex.ru/u/6656a98f5d2a062661115307/</a:t>
            </a:r>
            <a:r>
              <a:rPr lang="ru-RU" b="1" dirty="0"/>
              <a:t>  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-169311" y="5588358"/>
            <a:ext cx="3535583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sz="2000" b="1" dirty="0">
                <a:solidFill>
                  <a:srgbClr val="00B050"/>
                </a:solidFill>
              </a:rPr>
              <a:t>Задача: </a:t>
            </a:r>
            <a:r>
              <a:rPr lang="ru-RU" sz="2000" b="1" dirty="0"/>
              <a:t>предложить  лекторов и школы для проведения лекций</a:t>
            </a:r>
          </a:p>
        </p:txBody>
      </p:sp>
      <p:pic>
        <p:nvPicPr>
          <p:cNvPr id="31" name="Рисунок 3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7858" y="5485007"/>
            <a:ext cx="400343" cy="1114425"/>
          </a:xfrm>
          <a:prstGeom prst="rect">
            <a:avLst/>
          </a:prstGeom>
        </p:spPr>
      </p:pic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xmlns="" id="{AAA35315-C781-4C2D-B608-7115CBC4AE0F}"/>
              </a:ext>
            </a:extLst>
          </p:cNvPr>
          <p:cNvSpPr/>
          <p:nvPr/>
        </p:nvSpPr>
        <p:spPr>
          <a:xfrm>
            <a:off x="361071" y="6490706"/>
            <a:ext cx="3424335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>
                <a:latin typeface="Roboto"/>
                <a:hlinkClick r:id="rId6" tooltip="https://disk.yandex.ru/i/nYVlAEPX7Ut-JA"/>
              </a:rPr>
              <a:t>https://disk.yandex.ru/i/nYVlAEPX7Ut-JA</a:t>
            </a:r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17377865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1">
            <a:extLst>
              <a:ext uri="{FF2B5EF4-FFF2-40B4-BE49-F238E27FC236}">
                <a16:creationId xmlns:a16="http://schemas.microsoft.com/office/drawing/2014/main" xmlns="" id="{A6912E48-7023-479D-AB2B-8F566E098F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05796" y="160020"/>
            <a:ext cx="10386204" cy="624984"/>
          </a:xfrm>
        </p:spPr>
        <p:txBody>
          <a:bodyPr>
            <a:normAutofit/>
          </a:bodyPr>
          <a:lstStyle/>
          <a:p>
            <a:r>
              <a:rPr lang="ru-RU" sz="3600" b="1" dirty="0"/>
              <a:t>Конкурс лекторов от Российского общества «Знание»</a:t>
            </a:r>
          </a:p>
        </p:txBody>
      </p:sp>
      <p:pic>
        <p:nvPicPr>
          <p:cNvPr id="11" name="Рисунок 10">
            <a:extLst>
              <a:ext uri="{FF2B5EF4-FFF2-40B4-BE49-F238E27FC236}">
                <a16:creationId xmlns:a16="http://schemas.microsoft.com/office/drawing/2014/main" xmlns="" id="{1C7A635A-87A7-43A8-8516-9F4C0E0C2E3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1180" y="160020"/>
            <a:ext cx="1476375" cy="685800"/>
          </a:xfrm>
          <a:prstGeom prst="rect">
            <a:avLst/>
          </a:prstGeom>
        </p:spPr>
      </p:pic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22B4CE32-B739-4CBB-BADF-AEB4BEA70D2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25885" y="845820"/>
            <a:ext cx="4416552" cy="1616152"/>
          </a:xfrm>
          <a:prstGeom prst="rect">
            <a:avLst/>
          </a:prstGeom>
        </p:spPr>
      </p:pic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xmlns="" id="{14DE7870-F992-44A6-91B5-4F1FE8A97E48}"/>
              </a:ext>
            </a:extLst>
          </p:cNvPr>
          <p:cNvSpPr/>
          <p:nvPr/>
        </p:nvSpPr>
        <p:spPr>
          <a:xfrm>
            <a:off x="5510609" y="2643615"/>
            <a:ext cx="661813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>
                <a:solidFill>
                  <a:srgbClr val="000000"/>
                </a:solidFill>
                <a:latin typeface="Roboto"/>
              </a:rPr>
              <a:t>После отбора есть возможность попасть в региональные команды лекторов Общества «Знание» и регулярно выступать на местных просветительских мероприятиях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C1A4CFE6-AF95-4B4B-9563-220C98C0E74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1603" y="1443286"/>
            <a:ext cx="5274514" cy="5263570"/>
          </a:xfrm>
          <a:prstGeom prst="rect">
            <a:avLst/>
          </a:prstGeom>
        </p:spPr>
      </p:pic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xmlns="" id="{26C3A8C3-7929-4CC3-9A41-BE992C40F701}"/>
              </a:ext>
            </a:extLst>
          </p:cNvPr>
          <p:cNvSpPr/>
          <p:nvPr/>
        </p:nvSpPr>
        <p:spPr>
          <a:xfrm>
            <a:off x="5816167" y="5783526"/>
            <a:ext cx="6007015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/>
              <a:t>Подать заявку можно по ссылкам:</a:t>
            </a:r>
            <a:r>
              <a:rPr lang="ru-RU" dirty="0"/>
              <a:t>	</a:t>
            </a:r>
          </a:p>
          <a:p>
            <a:r>
              <a:rPr lang="ru-RU" dirty="0"/>
              <a:t>	Школьники от 14 до 17 лет: </a:t>
            </a:r>
            <a:r>
              <a:rPr lang="ru-RU" dirty="0">
                <a:hlinkClick r:id="rId5"/>
              </a:rPr>
              <a:t>https://clck.ru/3AbkNz</a:t>
            </a:r>
            <a:r>
              <a:rPr lang="ru-RU" dirty="0"/>
              <a:t> </a:t>
            </a:r>
          </a:p>
          <a:p>
            <a:r>
              <a:rPr lang="ru-RU" dirty="0"/>
              <a:t>	Взрослые и студенты — </a:t>
            </a:r>
            <a:r>
              <a:rPr lang="ru-RU" dirty="0">
                <a:hlinkClick r:id="rId6"/>
              </a:rPr>
              <a:t>https://clck.ru/3AbkQU</a:t>
            </a:r>
            <a:r>
              <a:rPr lang="ru-RU" dirty="0"/>
              <a:t> </a:t>
            </a:r>
          </a:p>
        </p:txBody>
      </p: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xmlns="" id="{619814E7-51EF-4E86-B1EA-E3E96437BC32}"/>
              </a:ext>
            </a:extLst>
          </p:cNvPr>
          <p:cNvSpPr/>
          <p:nvPr/>
        </p:nvSpPr>
        <p:spPr>
          <a:xfrm>
            <a:off x="5771674" y="4075071"/>
            <a:ext cx="6096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dirty="0">
                <a:solidFill>
                  <a:srgbClr val="000000"/>
                </a:solidFill>
                <a:latin typeface="Roboto"/>
              </a:rPr>
              <a:t>50 победителям подарят по 250 тысяч рублей на продвижение собственного проекта по просветительству, а лучшим участникам из числа школьников вручат путевки в детский лагерь «Артек»</a:t>
            </a:r>
            <a:endParaRPr lang="ru-RU" dirty="0"/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xmlns="" id="{7998D352-8EAD-4716-A53D-A2473D59AE43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437045" y="3467740"/>
            <a:ext cx="962025" cy="276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94405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Рисунок 10">
            <a:extLst>
              <a:ext uri="{FF2B5EF4-FFF2-40B4-BE49-F238E27FC236}">
                <a16:creationId xmlns:a16="http://schemas.microsoft.com/office/drawing/2014/main" xmlns="" id="{1C7A635A-87A7-43A8-8516-9F4C0E0C2E3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1180" y="160020"/>
            <a:ext cx="1476375" cy="685800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873CEB6F-6C46-4E8C-9BD9-62D6EB95E5B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01328" y="1485481"/>
            <a:ext cx="8866996" cy="4168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13075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09775" y="160021"/>
            <a:ext cx="10283380" cy="685800"/>
          </a:xfrm>
        </p:spPr>
        <p:txBody>
          <a:bodyPr>
            <a:normAutofit/>
          </a:bodyPr>
          <a:lstStyle/>
          <a:p>
            <a:r>
              <a:rPr lang="ru-RU" sz="3600" b="1" dirty="0"/>
              <a:t>В протокол решений: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59F64F88-9F50-4ADD-AF25-89B09393F62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1180" y="160020"/>
            <a:ext cx="1476375" cy="685800"/>
          </a:xfrm>
          <a:prstGeom prst="rect">
            <a:avLst/>
          </a:prstGeom>
        </p:spPr>
      </p:pic>
      <p:sp>
        <p:nvSpPr>
          <p:cNvPr id="6" name="Объект 2">
            <a:extLst>
              <a:ext uri="{FF2B5EF4-FFF2-40B4-BE49-F238E27FC236}">
                <a16:creationId xmlns:a16="http://schemas.microsoft.com/office/drawing/2014/main" xmlns="" id="{71C80087-A73D-43B4-85A7-5EF47253E0F7}"/>
              </a:ext>
            </a:extLst>
          </p:cNvPr>
          <p:cNvSpPr txBox="1">
            <a:spLocks/>
          </p:cNvSpPr>
          <p:nvPr/>
        </p:nvSpPr>
        <p:spPr>
          <a:xfrm>
            <a:off x="1039367" y="1141241"/>
            <a:ext cx="10692557" cy="457807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+mj-lt"/>
              <a:buAutoNum type="arabicPeriod"/>
            </a:pPr>
            <a:r>
              <a:rPr lang="ru-RU" sz="1800" b="1" dirty="0"/>
              <a:t>Сформировать списки </a:t>
            </a:r>
            <a:r>
              <a:rPr lang="ru-RU" sz="1800" b="1" dirty="0" err="1"/>
              <a:t>лектров</a:t>
            </a:r>
            <a:r>
              <a:rPr lang="ru-RU" sz="1800" b="1" dirty="0"/>
              <a:t> и школ/летних лагерей для проведения лекций в рамках проекта «</a:t>
            </a:r>
            <a:r>
              <a:rPr lang="ru-RU" sz="1800" b="1" dirty="0" err="1"/>
              <a:t>Знание.Регион</a:t>
            </a:r>
            <a:r>
              <a:rPr lang="ru-RU" sz="1800" b="1" dirty="0"/>
              <a:t>». Разместить в форме по ссылке: </a:t>
            </a:r>
            <a:r>
              <a:rPr lang="en-US" sz="1400" dirty="0">
                <a:hlinkClick r:id="rId3" tooltip="https://disk.yandex.ru/i/nYVlAEPX7Ut-JA"/>
              </a:rPr>
              <a:t>https://disk.yandex.ru/i/nYVlAEPX7Ut-JA</a:t>
            </a:r>
            <a:endParaRPr lang="ru-RU" sz="1400" b="1" dirty="0"/>
          </a:p>
          <a:p>
            <a:pPr marL="0" indent="0">
              <a:buNone/>
            </a:pPr>
            <a:r>
              <a:rPr lang="ru-RU" sz="1800" b="1" dirty="0"/>
              <a:t>	</a:t>
            </a:r>
            <a:r>
              <a:rPr lang="ru-RU" sz="1400" b="1" dirty="0"/>
              <a:t>Срок: до 11 июня</a:t>
            </a:r>
          </a:p>
          <a:p>
            <a:pPr marL="0" indent="0">
              <a:buNone/>
            </a:pPr>
            <a:r>
              <a:rPr lang="ru-RU" sz="1800" b="1" dirty="0"/>
              <a:t>2. Провести не менее 2-х лекций в муниципалитете (по списку) рамках проекта «</a:t>
            </a:r>
            <a:r>
              <a:rPr lang="ru-RU" sz="1800" b="1" dirty="0" err="1"/>
              <a:t>Знание.Регион</a:t>
            </a:r>
            <a:r>
              <a:rPr lang="ru-RU" sz="1800" b="1" dirty="0"/>
              <a:t>»</a:t>
            </a:r>
          </a:p>
          <a:p>
            <a:pPr marL="0" indent="0">
              <a:buNone/>
            </a:pPr>
            <a:r>
              <a:rPr lang="ru-RU" sz="1400" b="1" dirty="0"/>
              <a:t>	Срок: до 30 июня</a:t>
            </a:r>
          </a:p>
          <a:p>
            <a:pPr marL="342900" indent="-342900">
              <a:buFont typeface="+mj-lt"/>
              <a:buAutoNum type="arabicPeriod" startAt="3"/>
            </a:pPr>
            <a:r>
              <a:rPr lang="ru-RU" sz="1800" b="1" dirty="0"/>
              <a:t>Сформировать списки детских групп, для которых будут организованы мероприятия в рамках акций </a:t>
            </a:r>
            <a:r>
              <a:rPr lang="ru-RU" sz="1800" b="1" dirty="0" err="1"/>
              <a:t>Знание.Герои</a:t>
            </a:r>
            <a:r>
              <a:rPr lang="ru-RU" sz="1800" b="1" dirty="0"/>
              <a:t>, </a:t>
            </a:r>
            <a:r>
              <a:rPr lang="ru-RU" sz="1800" b="1" dirty="0" err="1"/>
              <a:t>Знание.Наука</a:t>
            </a:r>
            <a:r>
              <a:rPr lang="ru-RU" sz="1800" b="1" dirty="0"/>
              <a:t>, </a:t>
            </a:r>
            <a:r>
              <a:rPr lang="ru-RU" sz="1800" b="1" dirty="0" err="1"/>
              <a:t>Знание.Карьера</a:t>
            </a:r>
            <a:r>
              <a:rPr lang="ru-RU" sz="1800" b="1" dirty="0"/>
              <a:t>. </a:t>
            </a:r>
            <a:br>
              <a:rPr lang="ru-RU" sz="1800" b="1" dirty="0"/>
            </a:br>
            <a:r>
              <a:rPr lang="ru-RU" sz="1800" b="1" dirty="0"/>
              <a:t>Разместить форму: </a:t>
            </a:r>
            <a:r>
              <a:rPr lang="en-US" sz="1800" dirty="0">
                <a:hlinkClick r:id="rId4"/>
              </a:rPr>
              <a:t>https://forms.yandex.ru/u/66612c3a84227c1b0da82631/</a:t>
            </a:r>
            <a:r>
              <a:rPr lang="ru-RU" sz="1800" dirty="0"/>
              <a:t> </a:t>
            </a:r>
            <a:endParaRPr lang="ru-RU" sz="1800" b="1" dirty="0"/>
          </a:p>
          <a:p>
            <a:pPr marL="0" indent="0">
              <a:buNone/>
            </a:pPr>
            <a:r>
              <a:rPr lang="ru-RU" sz="1400" b="1" dirty="0"/>
              <a:t>	Срок: до 11 июня</a:t>
            </a:r>
          </a:p>
          <a:p>
            <a:pPr marL="342900" indent="-342900">
              <a:buFont typeface="+mj-lt"/>
              <a:buAutoNum type="arabicPeriod" startAt="4"/>
            </a:pPr>
            <a:r>
              <a:rPr lang="ru-RU" sz="1800" b="1" dirty="0"/>
              <a:t>Активизировать участие взрослых и детей в конкурсе лекторов </a:t>
            </a:r>
            <a:r>
              <a:rPr lang="ru-RU" sz="1800" b="1" dirty="0" err="1"/>
              <a:t>Знание.Лектор</a:t>
            </a:r>
            <a:endParaRPr lang="ru-RU" sz="1800" b="1" dirty="0"/>
          </a:p>
          <a:p>
            <a:pPr marL="0" indent="0">
              <a:buNone/>
            </a:pPr>
            <a:r>
              <a:rPr lang="ru-RU" sz="1400" b="1" dirty="0"/>
              <a:t>	Срок: в текущем порядке</a:t>
            </a:r>
            <a:endParaRPr lang="ru-RU" sz="1800" b="1" dirty="0"/>
          </a:p>
          <a:p>
            <a:pPr marL="342900" indent="-342900">
              <a:buFont typeface="+mj-lt"/>
              <a:buAutoNum type="arabicPeriod" startAt="5"/>
            </a:pPr>
            <a:r>
              <a:rPr lang="ru-RU" sz="1800" b="1" dirty="0"/>
              <a:t>Принимать участие в информационной поддержке реализации проектов Российского общества «Знание» (размещение информации на официальном сайте и соц. сети школы)</a:t>
            </a:r>
          </a:p>
          <a:p>
            <a:pPr marL="0" indent="0">
              <a:buNone/>
            </a:pPr>
            <a:r>
              <a:rPr lang="ru-RU" sz="1400" b="1" dirty="0"/>
              <a:t>	Срок: в текущем порядке</a:t>
            </a:r>
          </a:p>
          <a:p>
            <a:pPr marL="447675" indent="-447675">
              <a:buFont typeface="+mj-lt"/>
              <a:buAutoNum type="arabicPeriod" startAt="6"/>
            </a:pPr>
            <a:r>
              <a:rPr lang="ru-RU" sz="1800" b="1" dirty="0"/>
              <a:t>Продолжать работу по размещению тематических стендов «Знаний».</a:t>
            </a:r>
            <a:br>
              <a:rPr lang="ru-RU" sz="1800" b="1" dirty="0"/>
            </a:br>
            <a:r>
              <a:rPr lang="ru-RU" sz="1800" b="1" dirty="0"/>
              <a:t>Информацию о статусе размещать в форме: </a:t>
            </a:r>
            <a:r>
              <a:rPr lang="en-US" sz="1800" b="1" dirty="0">
                <a:hlinkClick r:id="rId5"/>
              </a:rPr>
              <a:t>https://forms.yandex.ru/u/65a7560284227c239bef37b7/</a:t>
            </a:r>
            <a:endParaRPr lang="ru-RU" sz="1800" b="1" dirty="0"/>
          </a:p>
          <a:p>
            <a:pPr marL="0" indent="0">
              <a:buNone/>
            </a:pPr>
            <a:r>
              <a:rPr lang="ru-RU" sz="1400" b="1" dirty="0"/>
              <a:t>	Срок: в текущем порядке</a:t>
            </a:r>
          </a:p>
          <a:p>
            <a:pPr marL="447675" indent="-447675">
              <a:buFont typeface="+mj-lt"/>
              <a:buAutoNum type="arabicPeriod" startAt="6"/>
            </a:pPr>
            <a:endParaRPr lang="ru-RU" sz="1800" b="1" dirty="0"/>
          </a:p>
        </p:txBody>
      </p:sp>
    </p:spTree>
    <p:extLst>
      <p:ext uri="{BB962C8B-B14F-4D97-AF65-F5344CB8AC3E}">
        <p14:creationId xmlns:p14="http://schemas.microsoft.com/office/powerpoint/2010/main" val="202836897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2284</TotalTime>
  <Words>595</Words>
  <Application>Microsoft Office PowerPoint</Application>
  <PresentationFormat>Широкоэкранный</PresentationFormat>
  <Paragraphs>135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5" baseType="lpstr">
      <vt:lpstr>Arial</vt:lpstr>
      <vt:lpstr>Calibri</vt:lpstr>
      <vt:lpstr>Calibri Light</vt:lpstr>
      <vt:lpstr>Roboto</vt:lpstr>
      <vt:lpstr>Symbol</vt:lpstr>
      <vt:lpstr>Times New Roman</vt:lpstr>
      <vt:lpstr>XO Thames</vt:lpstr>
      <vt:lpstr>Тема Office</vt:lpstr>
      <vt:lpstr>Проекты  Российского общества "Знание"  в июне  6 июня 2024 г.</vt:lpstr>
      <vt:lpstr>Запросы на лекции акций Знание.Герои/Наука/Карьера</vt:lpstr>
      <vt:lpstr>Тематические блоки проекта Знание.Карьера</vt:lpstr>
      <vt:lpstr>Набор лекторов для проведения лекций в рамках проекта Знание.Регион</vt:lpstr>
      <vt:lpstr>Конкурс лекторов от Российского общества «Знание»</vt:lpstr>
      <vt:lpstr>Презентация PowerPoint</vt:lpstr>
      <vt:lpstr>В протокол решений: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Реализация проектов в I квартале 2024 года  7 февраля 2024 г.</dc:title>
  <dc:creator>Володькин Евгений Геннадьевич</dc:creator>
  <cp:lastModifiedBy>Юлия Александровна Ярошенко</cp:lastModifiedBy>
  <cp:revision>151</cp:revision>
  <dcterms:created xsi:type="dcterms:W3CDTF">2024-02-07T04:42:00Z</dcterms:created>
  <dcterms:modified xsi:type="dcterms:W3CDTF">2024-06-11T04:09:07Z</dcterms:modified>
</cp:coreProperties>
</file>