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71" r:id="rId3"/>
    <p:sldId id="376" r:id="rId4"/>
    <p:sldId id="377" r:id="rId5"/>
    <p:sldId id="372" r:id="rId6"/>
    <p:sldId id="366" r:id="rId7"/>
    <p:sldId id="378" r:id="rId8"/>
    <p:sldId id="367" r:id="rId9"/>
    <p:sldId id="373" r:id="rId10"/>
    <p:sldId id="374" r:id="rId11"/>
    <p:sldId id="375" r:id="rId12"/>
    <p:sldId id="379" r:id="rId13"/>
    <p:sldId id="35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6730" autoAdjust="0"/>
  </p:normalViewPr>
  <p:slideViewPr>
    <p:cSldViewPr snapToGrid="0">
      <p:cViewPr varScale="1">
        <p:scale>
          <a:sx n="116" d="100"/>
          <a:sy n="116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C2D-71C7-49C9-9979-063D7CD9216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A92-1292-466A-869C-78968C32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BBABC-4F36-4ADF-9FC3-DAEF04B1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44586F-FED5-41D6-886D-3DF91BFA9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474A1-1582-44C0-BC3A-6F496F6B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8827B-1E9B-4D1C-B072-4C2EA56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F40944-8DBE-44FE-9877-8F8D5E4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6690-6009-4FC9-8D63-0D6A22D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3FC101-DD2E-46AB-9882-68E229EE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26996-6923-4F09-AAF0-9A485826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04F79-148D-466A-B95F-30E9EAB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8C42F-32EE-4741-B26A-18D97A3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5D3386-6541-4583-9EC1-D99353B0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47B49-1107-47DA-9C57-983EAD41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A9A89-0AB6-4125-B2A5-87A51819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E9963-8AC2-4D7F-A181-C11AF6F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22E2F-478D-457B-83AA-766EA24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6724B-43A4-445B-B091-A7BCAD3E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11D0B0-2443-41F8-B7D5-25EBB784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1E339-2B66-43BE-A25F-180C3149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0C610-C3C4-469A-8B8F-E5EB8C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E1E0B-A130-4F2E-ABB6-5BA3504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9D74D-5D6C-4E9D-8BD0-F18AABFD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1B46E-C8ED-48EA-BFAE-70FFFB7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047-1079-48DD-A3F2-3B591F1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C7D1CC-202C-42BD-BC2E-0A772DF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CDA6C9-300C-41FC-B828-737D590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36F37-3630-4C92-AB69-7330275E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22BCBC-8086-45D5-8251-73CA529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B021A-4D25-4F68-A750-329D3BA7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37AF3-3AE1-4C68-9352-8627AFD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BB556C-83F9-4105-8051-6147AA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9107D-0106-4AF5-BD55-7AFF2B3D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6AA26-B08D-4D09-ACFC-F714AFB6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F8EE-FBAA-4C2F-9D89-9B2317F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D71793-89D8-49CB-9253-A89EED1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F11023-3554-411D-9C4A-B4F77D1D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9908D0-8656-440E-8BD9-C2E15FA6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D3F853-8F95-4D92-8256-70BD374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532C69-B19F-4126-96D4-F6B67B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0693E5-0B70-4F15-9E7F-CD505D2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10EDB-40AA-411C-B4E0-DEDF399A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6E6FE-9C06-4955-A380-C0BFD0A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A3F859-D472-443D-AC3C-50F419B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6D1BA1-22C2-48ED-AA24-A6C574DA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09174A-77F0-46CB-9C08-89BDE62C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2A8A1-E2C6-4A10-9452-BB6E464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C73B0D-FEE0-42E6-AF83-EEE1D0B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40FDA-783E-41A9-ADAC-775A82D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C725B-F0AA-49CB-B9DD-2AF4CF33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DDA158-28D2-46E9-9107-B7CB98AD8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A919C5-19F8-4010-BEA0-0D12441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2FA51A-4347-452C-BE66-8EB03D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0C0D3-44BC-4746-835D-3BFBD2C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20ACC-3331-4B83-A3CF-DF2216D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A25E9D-4F6B-4780-B8E1-A8091FBC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6D7C9-28D0-4ADF-B3BD-A90644FB4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0A91F5-EF5B-452A-9569-0CC61EA8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37400D-3E5E-4310-BE63-F479C93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120E71-6414-47BF-8283-CCC6D6B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CE529-4974-4972-92AF-CD0F79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92A0B-4BFC-47B5-BB9B-E176BAC0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4681DC-E9EB-4DE2-85E6-09C47EF41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9E3-F935-4014-B336-819ABA2ADD3E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3C83B-23D4-4F01-8F66-0D8B8CF9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F31002-147F-4539-BF98-B5E5B5FAA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AbkQU" TargetMode="External"/><Relationship Id="rId5" Type="http://schemas.openxmlformats.org/officeDocument/2006/relationships/hyperlink" Target="https://clck.ru/3AbkNz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a7560284227c239bef37b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d/_rG7PNW0sQ2sr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forms.yandex.ru/u/6656a98f5d2a06266111530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41042"/>
            <a:ext cx="12192001" cy="2768649"/>
          </a:xfrm>
        </p:spPr>
        <p:txBody>
          <a:bodyPr>
            <a:normAutofit/>
          </a:bodyPr>
          <a:lstStyle/>
          <a:p>
            <a:r>
              <a:rPr lang="ru-RU" sz="4800" dirty="0"/>
              <a:t>Реализация проектов </a:t>
            </a:r>
            <a:br>
              <a:rPr lang="ru-RU" sz="4800" dirty="0"/>
            </a:br>
            <a:r>
              <a:rPr lang="ru-RU" sz="4800" dirty="0"/>
              <a:t>Российского общества "Знание" в школах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000" b="1" dirty="0"/>
              <a:t>30 мая 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5589917"/>
            <a:ext cx="9144000" cy="1045785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  <a:p>
            <a:pPr algn="r"/>
            <a:r>
              <a:rPr lang="ru-RU" dirty="0"/>
              <a:t>Тел.: 8-909-802-19-17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Выездные мероприятия: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859221" y="1333724"/>
            <a:ext cx="1073860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Принимаем заявки к участию:</a:t>
            </a:r>
          </a:p>
          <a:p>
            <a:pPr marL="0" indent="0">
              <a:buNone/>
            </a:pPr>
            <a:endParaRPr lang="ru-RU" b="1" dirty="0"/>
          </a:p>
          <a:p>
            <a:pPr lvl="1"/>
            <a:r>
              <a:rPr lang="ru-RU" sz="2800" b="1" dirty="0"/>
              <a:t>В Центре «ВОИН» </a:t>
            </a:r>
            <a:r>
              <a:rPr lang="ru-RU" sz="2800" b="1" dirty="0">
                <a:solidFill>
                  <a:srgbClr val="FF0000"/>
                </a:solidFill>
              </a:rPr>
              <a:t>4 июня </a:t>
            </a:r>
            <a:r>
              <a:rPr lang="ru-RU" sz="2800" b="1" dirty="0"/>
              <a:t>с 11:00 до 13:00 принимают группы детей 7-8 классов.</a:t>
            </a:r>
          </a:p>
          <a:p>
            <a:pPr lvl="1"/>
            <a:endParaRPr lang="ru-RU" sz="2800" b="1" dirty="0"/>
          </a:p>
          <a:p>
            <a:pPr marL="457200" lvl="1" indent="0">
              <a:buNone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rgbClr val="FF0000"/>
                </a:solidFill>
              </a:rPr>
              <a:t>Заявки ждём до 31 мая. </a:t>
            </a:r>
          </a:p>
          <a:p>
            <a:pPr marL="457200" lvl="1" indent="0">
              <a:buNone/>
            </a:pPr>
            <a:endParaRPr lang="ru-RU" sz="2800" b="1" dirty="0"/>
          </a:p>
          <a:p>
            <a:pPr lvl="1"/>
            <a:r>
              <a:rPr lang="ru-RU" sz="2800" b="1" dirty="0"/>
              <a:t>В Штабе общественной приёмной 11 июня пройдёт День России для школьников. </a:t>
            </a:r>
          </a:p>
          <a:p>
            <a:pPr lvl="1"/>
            <a:endParaRPr lang="ru-RU" sz="2800" b="1" dirty="0"/>
          </a:p>
          <a:p>
            <a:pPr marL="457200" lvl="1" indent="0">
              <a:buNone/>
            </a:pPr>
            <a:r>
              <a:rPr lang="ru-RU" sz="2800" b="1" dirty="0"/>
              <a:t>		</a:t>
            </a:r>
            <a:r>
              <a:rPr lang="ru-RU" sz="2800" b="1" dirty="0">
                <a:solidFill>
                  <a:srgbClr val="FF0000"/>
                </a:solidFill>
              </a:rPr>
              <a:t>Заявки ждём до 4 июня. </a:t>
            </a:r>
          </a:p>
          <a:p>
            <a:pPr marL="457200" lvl="1" indent="0">
              <a:buNone/>
            </a:pPr>
            <a:endParaRPr lang="ru-RU" sz="2800" b="1" dirty="0"/>
          </a:p>
          <a:p>
            <a:pPr lvl="1"/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8" y="997856"/>
            <a:ext cx="400343" cy="1114425"/>
          </a:xfrm>
          <a:prstGeom prst="rect">
            <a:avLst/>
          </a:prstGeom>
        </p:spPr>
      </p:pic>
      <p:pic>
        <p:nvPicPr>
          <p:cNvPr id="2050" name="Picture 2" descr="https://downloader.disk.yandex.ru/preview/fcb1c66cb75af517d93a977af119b0adf12e3c1abfe7cf99d295500ff9a9a939/66582a20/ymNsV6x574TAUi4UCFHiJHv4iouoe1kMBFE9YPpKBmaXijl3gq-In1KXz-Q5EgA1leObtJp8cmNhDfK5-rdC-g%3D%3D?uid=0&amp;filename=photo_5341523394811780192_y.jpeg&amp;disposition=inline&amp;hash=&amp;limit=0&amp;content_type=image%2Fjpeg&amp;owner_uid=0&amp;tknv=v2&amp;size=1856x931">
            <a:extLst>
              <a:ext uri="{FF2B5EF4-FFF2-40B4-BE49-F238E27FC236}">
                <a16:creationId xmlns:a16="http://schemas.microsoft.com/office/drawing/2014/main" xmlns="" id="{BC620EFE-0DBD-4C91-A416-9F948C38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68" y="160020"/>
            <a:ext cx="2439443" cy="18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ownloader.disk.yandex.ru/preview/abde8978353e978bd407150231efc8ff96096e280a710aba52eb0945bedf8019/66582a4d/sQgOzzzvFfBjegpNn0zaNUxU3W11iPEJLp5fGWQxsjtiRzsJ43iUMJJZ_yze2GkBIkynEj5tIviUYBGXn_RKzw%3D%3D?uid=0&amp;filename=photo_5343921816219016452_y.jpeg&amp;disposition=inline&amp;hash=&amp;limit=0&amp;content_type=image%2Fjpeg&amp;owner_uid=0&amp;tknv=v2&amp;size=1856x931">
            <a:extLst>
              <a:ext uri="{FF2B5EF4-FFF2-40B4-BE49-F238E27FC236}">
                <a16:creationId xmlns:a16="http://schemas.microsoft.com/office/drawing/2014/main" xmlns="" id="{0BE12B81-8EC2-48E0-A889-499E819D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49" y="845820"/>
            <a:ext cx="1920147" cy="14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72DAB6-59C4-44B2-A44D-C4D52F422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466" y="2740033"/>
            <a:ext cx="2189885" cy="16386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6EC4C8-EAF6-4946-BE79-C6F734C75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103" y="2963173"/>
            <a:ext cx="1742363" cy="1302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BDBE06-2DD0-4333-A560-09C23E6304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080" y="3256601"/>
            <a:ext cx="1625024" cy="12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6912E48-7023-479D-AB2B-8F566E0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96" y="160020"/>
            <a:ext cx="10386204" cy="624984"/>
          </a:xfrm>
        </p:spPr>
        <p:txBody>
          <a:bodyPr>
            <a:normAutofit/>
          </a:bodyPr>
          <a:lstStyle/>
          <a:p>
            <a:r>
              <a:rPr lang="ru-RU" sz="3600" b="1" dirty="0"/>
              <a:t>Конкурс лекторов от Российского общества «Знание»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7A635A-87A7-43A8-8516-9F4C0E0C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B4CE32-B739-4CBB-BADF-AEB4BEA70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885" y="845820"/>
            <a:ext cx="4416552" cy="16161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4DE7870-F992-44A6-91B5-4F1FE8A97E48}"/>
              </a:ext>
            </a:extLst>
          </p:cNvPr>
          <p:cNvSpPr/>
          <p:nvPr/>
        </p:nvSpPr>
        <p:spPr>
          <a:xfrm>
            <a:off x="5510609" y="2643615"/>
            <a:ext cx="6618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>После отбора есть возможность попасть в региональные команды лекторов Общества «Знание» и регулярно выступать на местных просветительских мероприятиях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A4CFE6-AF95-4B4B-9563-220C98C0E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03" y="1443286"/>
            <a:ext cx="5274514" cy="526357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6C3A8C3-7929-4CC3-9A41-BE992C40F701}"/>
              </a:ext>
            </a:extLst>
          </p:cNvPr>
          <p:cNvSpPr/>
          <p:nvPr/>
        </p:nvSpPr>
        <p:spPr>
          <a:xfrm>
            <a:off x="5816167" y="5783526"/>
            <a:ext cx="6007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Подать заявку можно по ссылкам:</a:t>
            </a:r>
            <a:r>
              <a:rPr lang="ru-RU" dirty="0"/>
              <a:t>	</a:t>
            </a:r>
          </a:p>
          <a:p>
            <a:r>
              <a:rPr lang="ru-RU" dirty="0"/>
              <a:t>	Школьники от 14 до 17 лет: </a:t>
            </a:r>
            <a:r>
              <a:rPr lang="ru-RU" dirty="0">
                <a:hlinkClick r:id="rId5"/>
              </a:rPr>
              <a:t>https://clck.ru/3AbkNz</a:t>
            </a:r>
            <a:r>
              <a:rPr lang="ru-RU" dirty="0"/>
              <a:t> </a:t>
            </a:r>
          </a:p>
          <a:p>
            <a:r>
              <a:rPr lang="ru-RU" dirty="0"/>
              <a:t>	Взрослые и студенты — </a:t>
            </a:r>
            <a:r>
              <a:rPr lang="ru-RU" dirty="0">
                <a:hlinkClick r:id="rId6"/>
              </a:rPr>
              <a:t>https://clck.ru/3AbkQU</a:t>
            </a:r>
            <a:r>
              <a:rPr lang="ru-RU" dirty="0"/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19814E7-51EF-4E86-B1EA-E3E96437BC32}"/>
              </a:ext>
            </a:extLst>
          </p:cNvPr>
          <p:cNvSpPr/>
          <p:nvPr/>
        </p:nvSpPr>
        <p:spPr>
          <a:xfrm>
            <a:off x="5771674" y="40750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>50 победителям подарят по 250 тысяч рублей на продвижение собственного проекта по просветительству, а лучшим участникам из числа школьников вручат путевки в детский лагерь «Артек»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44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600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 протокол решений: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039367" y="1141241"/>
            <a:ext cx="10692557" cy="555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Подготовить перечень лагерей и примерные даты с темами лекториев</a:t>
            </a:r>
          </a:p>
          <a:p>
            <a:pPr marL="457200" lvl="1" indent="0">
              <a:buNone/>
            </a:pPr>
            <a:r>
              <a:rPr lang="ru-RU" sz="1400" b="1" dirty="0"/>
              <a:t>	Срок: до 3 июня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Сформировать списки </a:t>
            </a:r>
            <a:r>
              <a:rPr lang="ru-RU" sz="1800" b="1" dirty="0" err="1"/>
              <a:t>лектров</a:t>
            </a:r>
            <a:r>
              <a:rPr lang="ru-RU" sz="1800" b="1" dirty="0"/>
              <a:t> и школ/ДК/лагерей для проведения лекций в рамках проекта «</a:t>
            </a:r>
            <a:r>
              <a:rPr lang="ru-RU" sz="1800" b="1" dirty="0" err="1"/>
              <a:t>Знание.Регион</a:t>
            </a:r>
            <a:r>
              <a:rPr lang="ru-RU" sz="1800" b="1" dirty="0"/>
              <a:t>»</a:t>
            </a:r>
          </a:p>
          <a:p>
            <a:pPr marL="0" indent="0">
              <a:buNone/>
            </a:pPr>
            <a:r>
              <a:rPr lang="ru-RU" sz="1800" b="1" dirty="0"/>
              <a:t>	</a:t>
            </a:r>
            <a:r>
              <a:rPr lang="ru-RU" sz="1400" b="1" dirty="0"/>
              <a:t>Срок: до 3 июня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800" b="1" dirty="0"/>
              <a:t>Выдвинуть предложения/сформировать списки детских групп, для которых будут организованы мероприятия в рамках акций </a:t>
            </a:r>
            <a:r>
              <a:rPr lang="ru-RU" sz="1800" b="1" dirty="0" err="1"/>
              <a:t>Знание.Герои</a:t>
            </a:r>
            <a:r>
              <a:rPr lang="ru-RU" sz="1800" b="1" dirty="0"/>
              <a:t>, </a:t>
            </a:r>
            <a:r>
              <a:rPr lang="ru-RU" sz="1800" b="1" dirty="0" err="1"/>
              <a:t>Знание.Наука</a:t>
            </a:r>
            <a:r>
              <a:rPr lang="ru-RU" sz="1800" b="1" dirty="0"/>
              <a:t>, </a:t>
            </a:r>
            <a:r>
              <a:rPr lang="ru-RU" sz="1800" b="1" dirty="0" err="1"/>
              <a:t>Знание.Карьера</a:t>
            </a:r>
            <a:r>
              <a:rPr lang="ru-RU" sz="1800" b="1" dirty="0"/>
              <a:t>.</a:t>
            </a:r>
          </a:p>
          <a:p>
            <a:pPr marL="0" indent="0">
              <a:buNone/>
            </a:pPr>
            <a:r>
              <a:rPr lang="ru-RU" sz="1400" b="1" dirty="0"/>
              <a:t>	Срок: до 3 июня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800" b="1" dirty="0"/>
              <a:t>Активизировать участие взрослых и детей в конкурсе лекторов </a:t>
            </a:r>
            <a:r>
              <a:rPr lang="ru-RU" sz="1800" b="1" dirty="0" err="1"/>
              <a:t>Знание.Лектор</a:t>
            </a:r>
            <a:endParaRPr lang="ru-RU" sz="1800" b="1" dirty="0"/>
          </a:p>
          <a:p>
            <a:pPr marL="0" indent="0">
              <a:buNone/>
            </a:pPr>
            <a:r>
              <a:rPr lang="ru-RU" sz="1400" b="1" dirty="0"/>
              <a:t>	Срок: в текущем порядке</a:t>
            </a:r>
            <a:endParaRPr lang="ru-RU" sz="1800" b="1" dirty="0"/>
          </a:p>
          <a:p>
            <a:pPr marL="342900" indent="-342900">
              <a:buFont typeface="+mj-lt"/>
              <a:buAutoNum type="arabicPeriod" startAt="5"/>
            </a:pPr>
            <a:r>
              <a:rPr lang="ru-RU" sz="1800" b="1" dirty="0"/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400" b="1" dirty="0"/>
              <a:t>	Срок: в текущем порядке</a:t>
            </a:r>
          </a:p>
          <a:p>
            <a:pPr marL="447675" indent="-447675">
              <a:buFont typeface="+mj-lt"/>
              <a:buAutoNum type="arabicPeriod" startAt="6"/>
            </a:pPr>
            <a:r>
              <a:rPr lang="ru-RU" sz="1800" b="1" dirty="0"/>
              <a:t>Продолжать работу по размещению тематических стендов «Знаний».</a:t>
            </a:r>
            <a:br>
              <a:rPr lang="ru-RU" sz="1800" b="1" dirty="0"/>
            </a:br>
            <a:r>
              <a:rPr lang="ru-RU" sz="1800" b="1" dirty="0"/>
              <a:t>Информацию о статусе размещать в форме: </a:t>
            </a:r>
            <a:r>
              <a:rPr lang="en-US" sz="1800" b="1" dirty="0">
                <a:hlinkClick r:id="rId3"/>
              </a:rPr>
              <a:t>https://forms.yandex.ru/u/65a7560284227c239bef37b7/</a:t>
            </a:r>
            <a:endParaRPr lang="ru-RU" sz="1800" b="1" dirty="0"/>
          </a:p>
          <a:p>
            <a:pPr marL="0" indent="0">
              <a:buNone/>
            </a:pPr>
            <a:r>
              <a:rPr lang="ru-RU" sz="1400" b="1" dirty="0"/>
              <a:t>	Срок: в текущем порядке</a:t>
            </a:r>
          </a:p>
          <a:p>
            <a:pPr marL="447675" indent="-447675">
              <a:buFont typeface="+mj-lt"/>
              <a:buAutoNum type="arabicPeriod" startAt="6"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2836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Флагманские вопросы лета: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670977" y="1206062"/>
            <a:ext cx="9926853" cy="5383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Награждение наших лекторов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Лектории в летних лагерных сменах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Проведение лекций в рамках проекта </a:t>
            </a:r>
            <a:r>
              <a:rPr lang="ru-RU" b="1" dirty="0" err="1"/>
              <a:t>Знание.Регион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Запросы на лекции акций </a:t>
            </a:r>
            <a:r>
              <a:rPr lang="ru-RU" b="1" dirty="0" err="1"/>
              <a:t>Знание.Герои</a:t>
            </a:r>
            <a:r>
              <a:rPr lang="ru-RU" b="1" dirty="0"/>
              <a:t>/Наука/Карьера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Конкурс лекторов </a:t>
            </a:r>
            <a:r>
              <a:rPr lang="ru-RU" b="1" dirty="0" err="1"/>
              <a:t>Знание.Лектор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Выездные мероприятия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2087202"/>
            <a:ext cx="660325" cy="68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1075824"/>
            <a:ext cx="660325" cy="685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3140150"/>
            <a:ext cx="660325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6A1E42-3B7F-4C6F-8C84-C4376568B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6" y="4121709"/>
            <a:ext cx="660325" cy="685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F5EC09-9204-4C50-890A-FD11545CD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6" y="5159498"/>
            <a:ext cx="660325" cy="685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5F5EC09-9204-4C50-890A-FD11545CD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6" y="6173335"/>
            <a:ext cx="6603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Знание.Лекторий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752BA8B-62F6-44AE-B2FC-A6CD0D7A08D8}"/>
              </a:ext>
            </a:extLst>
          </p:cNvPr>
          <p:cNvSpPr txBox="1">
            <a:spLocks/>
          </p:cNvSpPr>
          <p:nvPr/>
        </p:nvSpPr>
        <p:spPr>
          <a:xfrm>
            <a:off x="5181601" y="120222"/>
            <a:ext cx="6254198" cy="198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в количестве от 30% от количества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C602962-2A75-4C20-96FD-F77D7D850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11532889" y="160020"/>
            <a:ext cx="440575" cy="44888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AF96410-C923-45F9-B8A4-3DB6079BA85A}"/>
              </a:ext>
            </a:extLst>
          </p:cNvPr>
          <p:cNvSpPr/>
          <p:nvPr/>
        </p:nvSpPr>
        <p:spPr>
          <a:xfrm>
            <a:off x="9705199" y="1057231"/>
            <a:ext cx="2382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sz="1600" dirty="0">
                <a:solidFill>
                  <a:srgbClr val="000000"/>
                </a:solidFill>
                <a:latin typeface="Roboto"/>
              </a:rPr>
            </a:br>
            <a:r>
              <a:rPr lang="ru-RU" sz="1600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sz="1600" u="sng" dirty="0">
                <a:hlinkClick r:id="rId3" tooltip="https://disk.yandex.ru/d/_rG7PNW0sQ2srw"/>
              </a:rPr>
              <a:t>https://disk.yandex.ru/d/_rG7PNW0sQ2srw</a:t>
            </a:r>
            <a:r>
              <a:rPr lang="ru-RU" sz="1600" u="sng" dirty="0"/>
              <a:t>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 </a:t>
            </a:r>
            <a:endParaRPr lang="ru-RU" sz="16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0FB7223-6CCC-4921-B2C5-F25080F4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952087" y="1121239"/>
            <a:ext cx="440575" cy="44888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37767" y="885618"/>
          <a:ext cx="9043988" cy="5775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21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7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39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9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84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39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61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(по состоянию на 29.05)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(план)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 Крыме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 космосе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 Дне весны и труда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 Дне Победы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 Комсомольск-на-Амуре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Солнечный 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имени Лазо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Тугуро-Чумиканский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имени Полины Осипенко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Ванинский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 Хабаровск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Верхнебуреинский район‎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Вяземский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район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Бикинский район‎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Ульчский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Амурский район‎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Аяно-Майский район‎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Нанайский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75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49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Советско-Гаванский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640">
            <a:off x="263318" y="1549798"/>
            <a:ext cx="277417" cy="277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640">
            <a:off x="263318" y="1811531"/>
            <a:ext cx="277417" cy="2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9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Знание.Кино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DFCBC7A-A1DA-483D-AAE5-98E579BA1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26095"/>
              </p:ext>
            </p:extLst>
          </p:nvPr>
        </p:nvGraphicFramePr>
        <p:xfrm>
          <a:off x="1449238" y="981673"/>
          <a:ext cx="5193314" cy="5564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9411">
                  <a:extLst>
                    <a:ext uri="{9D8B030D-6E8A-4147-A177-3AD203B41FA5}">
                      <a16:colId xmlns:a16="http://schemas.microsoft.com/office/drawing/2014/main" xmlns="" val="3962865410"/>
                    </a:ext>
                  </a:extLst>
                </a:gridCol>
                <a:gridCol w="1923903">
                  <a:extLst>
                    <a:ext uri="{9D8B030D-6E8A-4147-A177-3AD203B41FA5}">
                      <a16:colId xmlns:a16="http://schemas.microsoft.com/office/drawing/2014/main" xmlns="" val="15274956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Муниципальный район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Количество кинопоказов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9391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Верхнебуреинский район‎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7504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Город Комсомольск-на-Амуре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877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522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289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3840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Тугуро-Чумиканский</a:t>
                      </a:r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8045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680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774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Хабаровский район 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843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Амурский район‎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5069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Вяземский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721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Солнечный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0621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Город Хабаровск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406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Бикинский район‎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3219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Ванинский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124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Нанайский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489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Аяно-Майский район‎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63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Охотский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6143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</a:rPr>
                        <a:t>Ульчский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0629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878235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F044A7A-4BA3-4F0F-A899-66530203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00" y="1929900"/>
            <a:ext cx="3150349" cy="2772307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206CB759-B5A2-45AE-895E-1FD862C3AA75}"/>
              </a:ext>
            </a:extLst>
          </p:cNvPr>
          <p:cNvSpPr txBox="1">
            <a:spLocks/>
          </p:cNvSpPr>
          <p:nvPr/>
        </p:nvSpPr>
        <p:spPr>
          <a:xfrm>
            <a:off x="7976470" y="4837152"/>
            <a:ext cx="4111925" cy="78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Время проведения: </a:t>
            </a:r>
            <a:br>
              <a:rPr lang="ru-RU" sz="3600" b="1" dirty="0"/>
            </a:br>
            <a:r>
              <a:rPr lang="ru-RU" sz="3600" b="1" dirty="0"/>
              <a:t>с 6 мая по 31 мая 2024 г.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6154B942-272D-445D-AE0C-FA71CFBCD876}"/>
              </a:ext>
            </a:extLst>
          </p:cNvPr>
          <p:cNvSpPr txBox="1">
            <a:spLocks/>
          </p:cNvSpPr>
          <p:nvPr/>
        </p:nvSpPr>
        <p:spPr>
          <a:xfrm>
            <a:off x="7746520" y="1244100"/>
            <a:ext cx="422110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Кинопоказы, приуроченные </a:t>
            </a:r>
            <a:br>
              <a:rPr lang="ru-RU" sz="3600" b="1" dirty="0"/>
            </a:br>
            <a:r>
              <a:rPr lang="ru-RU" sz="3600" b="1" dirty="0"/>
              <a:t>ко Дню Победы</a:t>
            </a:r>
          </a:p>
        </p:txBody>
      </p:sp>
    </p:spTree>
    <p:extLst>
      <p:ext uri="{BB962C8B-B14F-4D97-AF65-F5344CB8AC3E}">
        <p14:creationId xmlns:p14="http://schemas.microsoft.com/office/powerpoint/2010/main" val="62774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Награждение наших лекторов: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2004502" y="4477179"/>
            <a:ext cx="7432795" cy="2074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Свидетельство о проведённом мероприятии</a:t>
            </a:r>
          </a:p>
          <a:p>
            <a:pPr lvl="1"/>
            <a:r>
              <a:rPr lang="ru-RU" b="1" dirty="0"/>
              <a:t>за каждое выступление</a:t>
            </a:r>
          </a:p>
          <a:p>
            <a:pPr lvl="1"/>
            <a:endParaRPr lang="ru-RU" sz="900" b="1" dirty="0"/>
          </a:p>
          <a:p>
            <a:pPr marL="0" indent="0">
              <a:buNone/>
            </a:pPr>
            <a:r>
              <a:rPr lang="ru-RU" b="1" dirty="0"/>
              <a:t>Благодарность за развитие просветительской </a:t>
            </a:r>
            <a:br>
              <a:rPr lang="ru-RU" b="1" dirty="0"/>
            </a:br>
            <a:r>
              <a:rPr lang="ru-RU" b="1" dirty="0"/>
              <a:t>деятельности в Хабаровском крае:</a:t>
            </a:r>
          </a:p>
          <a:p>
            <a:pPr lvl="1"/>
            <a:r>
              <a:rPr lang="ru-RU" b="1" dirty="0"/>
              <a:t>за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/>
              <a:t> выступления (итого: 38 человек).</a:t>
            </a:r>
          </a:p>
          <a:p>
            <a:pPr lvl="1"/>
            <a:endParaRPr lang="ru-RU" b="1" dirty="0"/>
          </a:p>
          <a:p>
            <a:pPr lvl="1"/>
            <a:endParaRPr lang="ru-RU" b="1" dirty="0"/>
          </a:p>
          <a:p>
            <a:pPr lvl="1"/>
            <a:endParaRPr lang="ru-RU" b="1" dirty="0"/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A1EC0149-EE89-45DA-9165-1D5BC6CD1F06}"/>
              </a:ext>
            </a:extLst>
          </p:cNvPr>
          <p:cNvSpPr txBox="1">
            <a:spLocks/>
          </p:cNvSpPr>
          <p:nvPr/>
        </p:nvSpPr>
        <p:spPr>
          <a:xfrm>
            <a:off x="301180" y="1223969"/>
            <a:ext cx="9136117" cy="2074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Путёвка на образовательную программу в Центр знаний «Машук» для </a:t>
            </a:r>
            <a:r>
              <a:rPr lang="ru-RU" b="1" dirty="0">
                <a:solidFill>
                  <a:srgbClr val="00B050"/>
                </a:solidFill>
              </a:rPr>
              <a:t>трёх</a:t>
            </a:r>
            <a:r>
              <a:rPr lang="ru-RU" b="1" dirty="0"/>
              <a:t> человек из Хабаровского края: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 err="1"/>
              <a:t>Эюбова</a:t>
            </a:r>
            <a:r>
              <a:rPr lang="ru-RU" b="1" dirty="0"/>
              <a:t> Светлана </a:t>
            </a:r>
            <a:r>
              <a:rPr lang="ru-RU" b="1" dirty="0" err="1"/>
              <a:t>Зиятхановна</a:t>
            </a:r>
            <a:r>
              <a:rPr lang="ru-RU" b="1" dirty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 err="1"/>
              <a:t>Утенко</a:t>
            </a:r>
            <a:r>
              <a:rPr lang="ru-RU" b="1" dirty="0"/>
              <a:t> Виктория Александровна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Анкудинова Елена Владимировна</a:t>
            </a:r>
          </a:p>
          <a:p>
            <a:pPr lvl="1"/>
            <a:endParaRPr lang="ru-RU" b="1" dirty="0"/>
          </a:p>
          <a:p>
            <a:pPr lvl="1"/>
            <a:endParaRPr lang="ru-RU" b="1" dirty="0"/>
          </a:p>
          <a:p>
            <a:pPr lvl="1"/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7EE55E3-F996-468B-BF66-EED426874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r="23211" b="9434"/>
          <a:stretch/>
        </p:blipFill>
        <p:spPr>
          <a:xfrm>
            <a:off x="9359660" y="719276"/>
            <a:ext cx="2699769" cy="6043833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A4FEE37C-4AFA-4137-8999-3FBF1D371871}"/>
              </a:ext>
            </a:extLst>
          </p:cNvPr>
          <p:cNvSpPr txBox="1">
            <a:spLocks/>
          </p:cNvSpPr>
          <p:nvPr/>
        </p:nvSpPr>
        <p:spPr>
          <a:xfrm>
            <a:off x="4278407" y="3182574"/>
            <a:ext cx="2699769" cy="440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с 19 по 22 июля 2024 г.</a:t>
            </a:r>
          </a:p>
          <a:p>
            <a:pPr lvl="1"/>
            <a:endParaRPr lang="ru-RU" sz="1800" b="1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1381C5D2-85CB-46A7-8C7E-CEA68199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5" y="4575545"/>
            <a:ext cx="1470393" cy="17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dasil.club/uploads/posts/2022-11/1669276897_31-indasil-club-p-salyut-detskii-risunok-vkontakte-36.png">
            <a:extLst>
              <a:ext uri="{FF2B5EF4-FFF2-40B4-BE49-F238E27FC236}">
                <a16:creationId xmlns:a16="http://schemas.microsoft.com/office/drawing/2014/main" xmlns="" id="{E59F04AE-243A-404D-9CBB-C5BC0714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4752" y="-51269"/>
            <a:ext cx="1644103" cy="13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xn--80aaniggioebb6azax6a7b.xn--p1ai/wp-content/themes/mashuk/assets/images/image-01.png">
            <a:extLst>
              <a:ext uri="{FF2B5EF4-FFF2-40B4-BE49-F238E27FC236}">
                <a16:creationId xmlns:a16="http://schemas.microsoft.com/office/drawing/2014/main" xmlns="" id="{3B79DD63-CABD-42EC-A5DB-A3913728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76" y="2003969"/>
            <a:ext cx="2173917" cy="21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47848D5B-BEB3-43C7-B266-7671EDAB8341}"/>
              </a:ext>
            </a:extLst>
          </p:cNvPr>
          <p:cNvSpPr/>
          <p:nvPr/>
        </p:nvSpPr>
        <p:spPr>
          <a:xfrm>
            <a:off x="1133005" y="3562697"/>
            <a:ext cx="5013346" cy="626540"/>
          </a:xfrm>
          <a:prstGeom prst="roundRect">
            <a:avLst/>
          </a:prstGeom>
          <a:solidFill>
            <a:srgbClr val="EEF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знаний «Машук» - всероссийский образовательный центр подготовки просветительских и управленческих кадров </a:t>
            </a:r>
            <a:b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 Пятигорск, Ставропольский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76108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Лектории в летних лагерных сменах: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38041" y="1565393"/>
            <a:ext cx="10738609" cy="3923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Задача:</a:t>
            </a:r>
          </a:p>
          <a:p>
            <a:r>
              <a:rPr lang="ru-RU" b="1" dirty="0"/>
              <a:t>Определить детские лагеря (лагерные смены) в муниципалитете для проведения лекториев «Знаний».</a:t>
            </a:r>
          </a:p>
          <a:p>
            <a:endParaRPr lang="ru-RU" b="1" dirty="0"/>
          </a:p>
          <a:p>
            <a:pPr lvl="1"/>
            <a:r>
              <a:rPr lang="ru-RU" b="1" dirty="0"/>
              <a:t>Количество: по 1-2 мероприятию от каждой смены</a:t>
            </a:r>
          </a:p>
          <a:p>
            <a:pPr lvl="1"/>
            <a:endParaRPr lang="ru-RU" b="1" dirty="0"/>
          </a:p>
          <a:p>
            <a:pPr lvl="2"/>
            <a:r>
              <a:rPr lang="ru-RU" b="1" dirty="0"/>
              <a:t>Подготовить перечень лагерей и примерные даты и темы планируемых лекториев.</a:t>
            </a:r>
          </a:p>
          <a:p>
            <a:pPr lvl="2"/>
            <a:endParaRPr lang="ru-RU" b="1" dirty="0"/>
          </a:p>
          <a:p>
            <a:pPr marL="914400" lvl="2" indent="0">
              <a:buNone/>
            </a:pPr>
            <a:r>
              <a:rPr lang="ru-RU" b="1" dirty="0"/>
              <a:t>	Срок: до 4 июня.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80" y="1565393"/>
            <a:ext cx="400343" cy="11144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DE26CFB-3DC2-42AE-87A4-13C7CF7069F2}"/>
              </a:ext>
            </a:extLst>
          </p:cNvPr>
          <p:cNvSpPr/>
          <p:nvPr/>
        </p:nvSpPr>
        <p:spPr>
          <a:xfrm>
            <a:off x="8234273" y="5920958"/>
            <a:ext cx="3875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sz="1600" dirty="0">
                <a:solidFill>
                  <a:srgbClr val="000000"/>
                </a:solidFill>
                <a:latin typeface="Roboto"/>
              </a:rPr>
            </a:br>
            <a:r>
              <a:rPr lang="ru-RU" sz="1600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sz="1600" u="sng" dirty="0">
                <a:hlinkClick r:id="rId4" tooltip="https://disk.yandex.ru/d/_rG7PNW0sQ2srw"/>
              </a:rPr>
              <a:t>https://disk.yandex.ru/d/_rG7PNW0sQ2srw</a:t>
            </a:r>
            <a:r>
              <a:rPr lang="ru-RU" sz="1600" u="sng" dirty="0"/>
              <a:t>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 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069201-789B-4C90-91D3-1261AF73D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235685" y="5764661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248" y="1419369"/>
            <a:ext cx="10219956" cy="313483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ВНИМАНИЕ!!!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Набор лекторов для просветительских лекций </a:t>
            </a:r>
            <a:br>
              <a:rPr lang="ru-RU" sz="3600" b="1" dirty="0"/>
            </a:br>
            <a:r>
              <a:rPr lang="ru-RU" sz="3600" b="1" dirty="0"/>
              <a:t>о Хабаровском крае в муниципалитетах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2934419" y="4554208"/>
            <a:ext cx="6323161" cy="483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solidFill>
                  <a:srgbClr val="00B050"/>
                </a:solidFill>
              </a:rPr>
              <a:t>Проект </a:t>
            </a:r>
            <a:r>
              <a:rPr lang="ru-RU" sz="4400" b="1" dirty="0" err="1">
                <a:solidFill>
                  <a:srgbClr val="00B050"/>
                </a:solidFill>
              </a:rPr>
              <a:t>Знание.Регион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47" y="1872364"/>
            <a:ext cx="400343" cy="1114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AE5D81-ABEB-452B-975A-C564A0ED8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961" y="1872364"/>
            <a:ext cx="40034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3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Проведение лекций в рамках проекта </a:t>
            </a:r>
            <a:r>
              <a:rPr lang="ru-RU" sz="3600" b="1" dirty="0" err="1"/>
              <a:t>Знание.Регион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210315" y="1372993"/>
            <a:ext cx="4294468" cy="2949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Достижения Хабаровского края.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Реализация мастер-плана города Хабаровска.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Реализация мастер-плана города Комсомольска-на-Амуре.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Реализация региональных флагманских проектов. «Интересная работа, достойная зарплата».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Реализация региональных флагманских проектов. «Край комфортного проживания».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Реализация региональных флагманских проектов. «Край здоровья. Растим будущее».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Реализация региональных флагманских проектов. «Край инноваций и новых возможностей».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/>
              <a:t>Реализация региональных флагманских проектов. «Край притяжения. Туризм в удовольствие».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21314"/>
              </p:ext>
            </p:extLst>
          </p:nvPr>
        </p:nvGraphicFramePr>
        <p:xfrm>
          <a:off x="4476864" y="1910945"/>
          <a:ext cx="4010672" cy="38992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39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Муниципалитеты: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Лекторы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Город Комсомольск-на-Амуре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 район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  <a:r>
                        <a:rPr lang="ru-RU" sz="1600" b="0" i="1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им. Лазо</a:t>
                      </a:r>
                      <a:endParaRPr lang="ru-RU" sz="1600" b="0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Вяземский</a:t>
                      </a:r>
                      <a:r>
                        <a:rPr lang="ru-RU" sz="1600" b="0" i="1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  <a:endParaRPr lang="ru-RU" sz="1600" b="0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Бикинский округ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Солнечный район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Николаевский район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Советско-Гаванский</a:t>
                      </a:r>
                      <a:r>
                        <a:rPr lang="ru-RU" sz="1600" b="0" i="1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  <a:endParaRPr lang="ru-RU" sz="1600" b="0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Ванинский район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Комсомольский район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Тугуро-Чумиканский район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Район П. Осипенко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Верхнебуреинский</a:t>
                      </a:r>
                      <a:r>
                        <a:rPr lang="ru-RU" sz="16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5143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647169" y="1429588"/>
            <a:ext cx="3544831" cy="5461026"/>
            <a:chOff x="16190258" y="125506"/>
            <a:chExt cx="8032377" cy="13426551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190258" y="125506"/>
              <a:ext cx="8032377" cy="13426551"/>
              <a:chOff x="16190258" y="125506"/>
              <a:chExt cx="8032377" cy="13426551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0258" y="125506"/>
                <a:ext cx="8032377" cy="13387293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9058966" y="12204375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4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669437" y="12492682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257061" y="9401991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13785" y="12022057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745636" y="10652616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4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000258" y="9836450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994730" y="7221194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276129" y="8203284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777102" y="11492370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2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955873" y="9290938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837765" y="6502551"/>
                <a:ext cx="412376" cy="105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ru-RU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051374" y="10133254"/>
              <a:ext cx="412376" cy="1059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ru-RU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25315" y="795884"/>
            <a:ext cx="646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Тематики проектов </a:t>
            </a:r>
            <a:r>
              <a:rPr lang="ru-RU" sz="3200" b="1" dirty="0" err="1"/>
              <a:t>Знание.Регион</a:t>
            </a:r>
            <a:r>
              <a:rPr lang="ru-RU" sz="3200" b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4206" y="5885071"/>
            <a:ext cx="536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Лекторы – Ваши лояльные лекторы-добровольцы с хорошим качеством мероприятий.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52454" y="6477806"/>
            <a:ext cx="557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Оплата за лекцию: </a:t>
            </a:r>
            <a:r>
              <a:rPr lang="ru-RU" b="1" dirty="0">
                <a:solidFill>
                  <a:srgbClr val="00B050"/>
                </a:solidFill>
              </a:rPr>
              <a:t>1000 рублей </a:t>
            </a:r>
            <a:r>
              <a:rPr lang="ru-RU" b="1" dirty="0">
                <a:solidFill>
                  <a:srgbClr val="FF0000"/>
                </a:solidFill>
              </a:rPr>
              <a:t>без вычета налога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30146" y="795884"/>
            <a:ext cx="3844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Голосование за темы: </a:t>
            </a:r>
            <a:r>
              <a:rPr lang="en-US" b="1" dirty="0">
                <a:hlinkClick r:id="rId4"/>
              </a:rPr>
              <a:t>https://forms.yandex.ru/u/6656a98f5d2a062661115307/</a:t>
            </a:r>
            <a:r>
              <a:rPr lang="ru-RU" b="1" dirty="0"/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23" y="5991309"/>
            <a:ext cx="3535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B050"/>
                </a:solidFill>
              </a:rPr>
              <a:t>Задача: </a:t>
            </a:r>
            <a:r>
              <a:rPr lang="ru-RU" sz="2000" b="1" dirty="0"/>
              <a:t>сформировать списки лекторов, школ, проект КТП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9" y="5711315"/>
            <a:ext cx="40034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Запросы на лекции акций </a:t>
            </a:r>
            <a:r>
              <a:rPr lang="ru-RU" sz="3600" b="1" dirty="0" err="1"/>
              <a:t>Знание.Герои</a:t>
            </a:r>
            <a:r>
              <a:rPr lang="ru-RU" sz="3600" b="1" dirty="0"/>
              <a:t>/Наука/Карьера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94341" y="1354347"/>
            <a:ext cx="10406877" cy="548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Организация мероприятий в рамках проектов:</a:t>
            </a:r>
          </a:p>
          <a:p>
            <a:pPr marL="0" indent="0">
              <a:buNone/>
            </a:pPr>
            <a:endParaRPr lang="ru-RU" b="1" dirty="0"/>
          </a:p>
          <a:p>
            <a:pPr lvl="1"/>
            <a:r>
              <a:rPr lang="ru-RU" b="1" dirty="0" err="1"/>
              <a:t>Знание.Герои</a:t>
            </a:r>
            <a:r>
              <a:rPr lang="ru-RU" b="1" dirty="0"/>
              <a:t> (встреча с героем России)</a:t>
            </a:r>
          </a:p>
          <a:p>
            <a:pPr lvl="1"/>
            <a:endParaRPr lang="ru-RU" b="1" dirty="0"/>
          </a:p>
          <a:p>
            <a:pPr lvl="1"/>
            <a:r>
              <a:rPr lang="ru-RU" b="1" dirty="0" err="1"/>
              <a:t>Знание.Наука</a:t>
            </a:r>
            <a:r>
              <a:rPr lang="ru-RU" b="1" dirty="0"/>
              <a:t> (встреча с молодым учёным)</a:t>
            </a:r>
          </a:p>
          <a:p>
            <a:pPr lvl="1"/>
            <a:endParaRPr lang="ru-RU" b="1" dirty="0"/>
          </a:p>
          <a:p>
            <a:pPr lvl="1"/>
            <a:r>
              <a:rPr lang="ru-RU" b="1" dirty="0" err="1"/>
              <a:t>Знание.Карьера</a:t>
            </a:r>
            <a:r>
              <a:rPr lang="ru-RU" b="1" dirty="0"/>
              <a:t> (встреча по профориентации)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Задача:</a:t>
            </a:r>
          </a:p>
          <a:p>
            <a:pPr lvl="1"/>
            <a:r>
              <a:rPr lang="ru-RU" b="1" dirty="0"/>
              <a:t>Определить детские лагеря (лагерные смены) в муниципалитете, которые готовы пригласить лекторов с мероприятием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8" y="4946440"/>
            <a:ext cx="400343" cy="1114425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8358994" y="4127503"/>
            <a:ext cx="3716153" cy="175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rgbClr val="0070C0"/>
                </a:solidFill>
              </a:rPr>
              <a:t>Не во всех муниципалитетах.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rgbClr val="0070C0"/>
                </a:solidFill>
              </a:rPr>
              <a:t>Доступность будет анонсирована позже</a:t>
            </a:r>
          </a:p>
          <a:p>
            <a:pPr lvl="1"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0666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921</Words>
  <Application>Microsoft Office PowerPoint</Application>
  <PresentationFormat>Широкоэкранный</PresentationFormat>
  <Paragraphs>467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Тема Office</vt:lpstr>
      <vt:lpstr>Реализация проектов  Российского общества "Знание" в школах  30 мая 2024 г.</vt:lpstr>
      <vt:lpstr>Флагманские вопросы лета:</vt:lpstr>
      <vt:lpstr>Знание.Лекторий</vt:lpstr>
      <vt:lpstr>Знание.Кино</vt:lpstr>
      <vt:lpstr>Награждение наших лекторов:</vt:lpstr>
      <vt:lpstr>Лектории в летних лагерных сменах:</vt:lpstr>
      <vt:lpstr>ВНИМАНИЕ!!!  Набор лекторов для просветительских лекций  о Хабаровском крае в муниципалитетах</vt:lpstr>
      <vt:lpstr>Проведение лекций в рамках проекта Знание.Регион</vt:lpstr>
      <vt:lpstr>Запросы на лекции акций Знание.Герои/Наука/Карьера</vt:lpstr>
      <vt:lpstr>Выездные мероприятия:</vt:lpstr>
      <vt:lpstr>Конкурс лекторов от Российского общества «Знание»</vt:lpstr>
      <vt:lpstr>В протокол решений:</vt:lpstr>
      <vt:lpstr>Приглашаем Вас к членству  в Хабаровском региональном отделении  Российского общества «Знание»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в I квартале 2024 года  7 февраля 2024 г.</dc:title>
  <dc:creator>Володькин Евгений Геннадьевич</dc:creator>
  <cp:lastModifiedBy>Юлия Александровна Ярошенко</cp:lastModifiedBy>
  <cp:revision>134</cp:revision>
  <dcterms:created xsi:type="dcterms:W3CDTF">2024-02-07T04:42:00Z</dcterms:created>
  <dcterms:modified xsi:type="dcterms:W3CDTF">2024-05-30T23:31:27Z</dcterms:modified>
</cp:coreProperties>
</file>