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1" r:id="rId3"/>
    <p:sldId id="358" r:id="rId4"/>
    <p:sldId id="269" r:id="rId5"/>
    <p:sldId id="361" r:id="rId6"/>
    <p:sldId id="337" r:id="rId7"/>
    <p:sldId id="360" r:id="rId8"/>
    <p:sldId id="359" r:id="rId9"/>
    <p:sldId id="343" r:id="rId10"/>
    <p:sldId id="344" r:id="rId11"/>
    <p:sldId id="353" r:id="rId12"/>
    <p:sldId id="35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6730" autoAdjust="0"/>
  </p:normalViewPr>
  <p:slideViewPr>
    <p:cSldViewPr snapToGrid="0">
      <p:cViewPr varScale="1">
        <p:scale>
          <a:sx n="116" d="100"/>
          <a:sy n="116" d="100"/>
        </p:scale>
        <p:origin x="9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1DC2D-71C7-49C9-9979-063D7CD9216B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5A92-1292-466A-869C-78968C32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8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5A92-1292-466A-869C-78968C32A3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5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BBABC-4F36-4ADF-9FC3-DAEF04B17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44586F-FED5-41D6-886D-3DF91BFA9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F474A1-1582-44C0-BC3A-6F496F6B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F8827B-1E9B-4D1C-B072-4C2EA56B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F40944-8DBE-44FE-9877-8F8D5E42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616690-6009-4FC9-8D63-0D6A22DA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3FC101-DD2E-46AB-9882-68E229EE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26996-6923-4F09-AAF0-9A485826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04F79-148D-466A-B95F-30E9EAB6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78C42F-32EE-4741-B26A-18D97A30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C5D3386-6541-4583-9EC1-D99353B07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947B49-1107-47DA-9C57-983EAD417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A9A89-0AB6-4125-B2A5-87A51819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0E9963-8AC2-4D7F-A181-C11AF6F8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322E2F-478D-457B-83AA-766EA246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1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2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idx="21"/>
          </p:nvPr>
        </p:nvSpPr>
        <p:spPr bwMode="auto">
          <a:xfrm>
            <a:off x="4959384" y="0"/>
            <a:ext cx="7232616" cy="6858000"/>
          </a:xfrm>
          <a:prstGeom prst="rect">
            <a:avLst/>
          </a:prstGeom>
        </p:spPr>
        <p:txBody>
          <a:bodyPr tIns="45719" bIns="45719"/>
          <a:lstStyle/>
          <a:p>
            <a:pPr>
              <a:defRPr/>
            </a:pPr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22"/>
          </p:nvPr>
        </p:nvSpPr>
        <p:spPr bwMode="auto">
          <a:xfrm>
            <a:off x="-1" y="1851102"/>
            <a:ext cx="2605266" cy="3155797"/>
          </a:xfrm>
          <a:prstGeom prst="rect">
            <a:avLst/>
          </a:prstGeom>
        </p:spPr>
        <p:txBody>
          <a:bodyPr tIns="45719" bIns="45719"/>
          <a:lstStyle/>
          <a:p>
            <a:pPr>
              <a:defRPr/>
            </a:pPr>
            <a:endParaRPr/>
          </a:p>
        </p:txBody>
      </p:sp>
      <p:sp>
        <p:nvSpPr>
          <p:cNvPr id="37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470296" y="6218556"/>
            <a:ext cx="267305" cy="275590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58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6724B-43A4-445B-B091-A7BCAD3E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11D0B0-2443-41F8-B7D5-25EBB784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1E339-2B66-43BE-A25F-180C3149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20C610-C3C4-469A-8B8F-E5EB8C62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AE1E0B-A130-4F2E-ABB6-5BA3504F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9D74D-5D6C-4E9D-8BD0-F18AABFD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E1B46E-C8ED-48EA-BFAE-70FFFB72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D66047-1079-48DD-A3F2-3B591F1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C7D1CC-202C-42BD-BC2E-0A772DF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CDA6C9-300C-41FC-B828-737D5901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36F37-3630-4C92-AB69-7330275E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22BCBC-8086-45D5-8251-73CA52948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CB021A-4D25-4F68-A750-329D3BA7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237AF3-3AE1-4C68-9352-8627AFDA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BB556C-83F9-4105-8051-6147AA1D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39107D-0106-4AF5-BD55-7AFF2B3D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46AA26-B08D-4D09-ACFC-F714AFB6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3CF8EE-FBAA-4C2F-9D89-9B2317F6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D71793-89D8-49CB-9253-A89EED10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F11023-3554-411D-9C4A-B4F77D1DD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99908D0-8656-440E-8BD9-C2E15FA6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CD3F853-8F95-4D92-8256-70BD3746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532C69-B19F-4126-96D4-F6B67BA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0693E5-0B70-4F15-9E7F-CD505D2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10EDB-40AA-411C-B4E0-DEDF399A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46E6FE-9C06-4955-A380-C0BFD0A5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3A3F859-D472-443D-AC3C-50F419B9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A6D1BA1-22C2-48ED-AA24-A6C574DA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09174A-77F0-46CB-9C08-89BDE62C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62A8A1-E2C6-4A10-9452-BB6E464A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C73B0D-FEE0-42E6-AF83-EEE1D0B7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9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540FDA-783E-41A9-ADAC-775A82D0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DC725B-F0AA-49CB-B9DD-2AF4CF33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DDA158-28D2-46E9-9107-B7CB98AD8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A919C5-19F8-4010-BEA0-0D124416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2FA51A-4347-452C-BE66-8EB03DDD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C0C0D3-44BC-4746-835D-3BFBD2C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20ACC-3331-4B83-A3CF-DF2216D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A25E9D-4F6B-4780-B8E1-A8091FBC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C6D7C9-28D0-4ADF-B3BD-A90644FB4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0A91F5-EF5B-452A-9569-0CC61EA8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37400D-3E5E-4310-BE63-F479C93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120E71-6414-47BF-8283-CCC6D6BA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5CE529-4974-4972-92AF-CD0F79B0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F92A0B-4BFC-47B5-BB9B-E176BAC0B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4681DC-E9EB-4DE2-85E6-09C47EF41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A9E3-F935-4014-B336-819ABA2ADD3E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E3C83B-23D4-4F01-8F66-0D8B8CF98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F31002-147F-4539-BF98-B5E5B5FAA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yH_lIKMul8mO1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s://forms.yandex.ru/u/65a7560284227c239bef37b7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a7560284227c239bef37b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ferum.ru/?call_link=0EF5Ak4yAIBQB7b_AzQOLYgZgtHUJIb-QK4goUiM1s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erussia.ru/become-membe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ferum.ru/?call_link=0EF5Ak4yAIBQB7b_AzQOLYgZgtHUJIb-QK4goUiM1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d/_rG7PNW0sQ2sr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9OvuTR4Jdb8XR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E265C-CC8E-4860-A676-D6D4574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441042"/>
            <a:ext cx="12192001" cy="3444937"/>
          </a:xfrm>
        </p:spPr>
        <p:txBody>
          <a:bodyPr>
            <a:normAutofit/>
          </a:bodyPr>
          <a:lstStyle/>
          <a:p>
            <a:r>
              <a:rPr lang="ru-RU" sz="4800" dirty="0"/>
              <a:t>Организация тематических лекций и кинопоказов, приуроченных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ко </a:t>
            </a:r>
            <a:r>
              <a:rPr lang="ru-RU" sz="4800" dirty="0"/>
              <a:t>Дню космонавтики и 90-летию со дня рождения Ю. А. Гагарина</a:t>
            </a: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/>
              <a:t>4 апреля </a:t>
            </a:r>
            <a:r>
              <a:rPr lang="ru-RU" sz="4000" b="1" dirty="0"/>
              <a:t>2024 г.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284E8CC-2270-45A9-962D-D8462861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575" y="497994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Директор филиала Российского общества «Знание» в Хабаровском крае</a:t>
            </a:r>
            <a:br>
              <a:rPr lang="ru-RU" dirty="0"/>
            </a:br>
            <a:r>
              <a:rPr lang="ru-RU" dirty="0"/>
              <a:t>Володькин Евгений Геннадьевич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25558"/>
            <a:ext cx="10515600" cy="1325563"/>
          </a:xfrm>
        </p:spPr>
        <p:txBody>
          <a:bodyPr/>
          <a:lstStyle/>
          <a:p>
            <a:r>
              <a:rPr lang="ru-RU" dirty="0"/>
              <a:t>Развитие тематических стендов «Знаний»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школах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1" y="1962150"/>
            <a:ext cx="6934200" cy="4175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Материалы для стендов представлены по ссылке: </a:t>
            </a:r>
            <a:br>
              <a:rPr lang="ru-RU" dirty="0"/>
            </a:br>
            <a:r>
              <a:rPr lang="ru-RU" dirty="0">
                <a:hlinkClick r:id="rId3"/>
              </a:rPr>
              <a:t>https://disk.yandex.ru/d/yH_lIKMul8mO1A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Информацию о размещённых стендах или статусе их подготовки необходимо разместить в форме: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https://forms.yandex.ru/u/65a7560284227c239bef37b7/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451" y="2339399"/>
            <a:ext cx="4549538" cy="2571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0766" y="2925369"/>
            <a:ext cx="4549538" cy="25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75" y="160021"/>
            <a:ext cx="10283380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В протокол поручений: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904707" y="1201118"/>
            <a:ext cx="10692557" cy="5122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Муниципальным координаторам:</a:t>
            </a: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1800" b="1" dirty="0" smtClean="0"/>
              <a:t>Обеспечить проведение мероприятий в рамках Марафона лекций ко Дню космонавтики в количестве 30% от количества школ муниципалитета.</a:t>
            </a:r>
          </a:p>
          <a:p>
            <a:pPr marL="0" indent="0">
              <a:buNone/>
            </a:pPr>
            <a:r>
              <a:rPr lang="ru-RU" sz="1800" b="1" dirty="0"/>
              <a:t>	</a:t>
            </a:r>
            <a:r>
              <a:rPr lang="ru-RU" sz="1800" b="1" dirty="0" smtClean="0"/>
              <a:t>Срок: в текущем порядке</a:t>
            </a:r>
          </a:p>
          <a:p>
            <a:pPr marL="0" indent="0">
              <a:buNone/>
            </a:pPr>
            <a:r>
              <a:rPr lang="ru-RU" sz="1800" b="1" dirty="0" smtClean="0"/>
              <a:t>2.      Обеспечить присутствие детей на кинопоказе в городе Хабаровске и городе Николаевск-на-Амуре</a:t>
            </a:r>
          </a:p>
          <a:p>
            <a:pPr marL="0" indent="0">
              <a:buNone/>
            </a:pPr>
            <a:r>
              <a:rPr lang="ru-RU" sz="1800" b="1" dirty="0"/>
              <a:t>	</a:t>
            </a:r>
            <a:r>
              <a:rPr lang="ru-RU" sz="1800" b="1" dirty="0" smtClean="0"/>
              <a:t>Срок: по запросу с 10 по 19 апреля</a:t>
            </a:r>
            <a:endParaRPr lang="ru-RU" sz="1800" b="1" dirty="0"/>
          </a:p>
          <a:p>
            <a:pPr marL="449263" indent="-449263">
              <a:buNone/>
            </a:pPr>
            <a:r>
              <a:rPr lang="ru-RU" sz="1800" b="1" dirty="0" smtClean="0"/>
              <a:t>3.     Принимать </a:t>
            </a:r>
            <a:r>
              <a:rPr lang="ru-RU" sz="1800" b="1" dirty="0"/>
              <a:t>участие в информационной поддержке реализации проектов Российского общества «Знание» (размещение информации на официальном сайте и соц. сети школы)</a:t>
            </a:r>
          </a:p>
          <a:p>
            <a:pPr marL="0" indent="0">
              <a:buNone/>
            </a:pPr>
            <a:r>
              <a:rPr lang="ru-RU" sz="1800" b="1" dirty="0"/>
              <a:t>	Срок: в текущем </a:t>
            </a:r>
            <a:r>
              <a:rPr lang="ru-RU" sz="1800" b="1" dirty="0" smtClean="0"/>
              <a:t>порядке</a:t>
            </a:r>
          </a:p>
          <a:p>
            <a:pPr marL="449263" indent="-449263">
              <a:buNone/>
            </a:pPr>
            <a:r>
              <a:rPr lang="ru-RU" sz="1800" b="1" dirty="0" smtClean="0"/>
              <a:t>4.     Продолжать </a:t>
            </a:r>
            <a:r>
              <a:rPr lang="ru-RU" sz="1800" b="1" dirty="0"/>
              <a:t>работу по размещению тематических стендов «Знаний».</a:t>
            </a:r>
            <a:br>
              <a:rPr lang="ru-RU" sz="1800" b="1" dirty="0"/>
            </a:br>
            <a:r>
              <a:rPr lang="ru-RU" sz="1800" b="1" dirty="0"/>
              <a:t>Информацию о статусе размещать в форме: </a:t>
            </a:r>
            <a:r>
              <a:rPr lang="en-US" sz="1800" b="1" dirty="0">
                <a:hlinkClick r:id="rId3"/>
              </a:rPr>
              <a:t>https://forms.yandex.ru/u/65a7560284227c239bef37b7/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Срок: в текущем порядке</a:t>
            </a:r>
          </a:p>
          <a:p>
            <a:pPr marL="449263" indent="-449263">
              <a:buNone/>
            </a:pPr>
            <a:r>
              <a:rPr lang="ru-RU" sz="1800" b="1" dirty="0" smtClean="0"/>
              <a:t>5.     Принять участие в </a:t>
            </a:r>
            <a:r>
              <a:rPr lang="ru-RU" sz="1800" b="1" dirty="0"/>
              <a:t>ВКС по лекциям и </a:t>
            </a:r>
            <a:r>
              <a:rPr lang="ru-RU" sz="1800" b="1" dirty="0" smtClean="0"/>
              <a:t>кинопоказам</a:t>
            </a:r>
            <a:br>
              <a:rPr lang="ru-RU" sz="1800" b="1" dirty="0" smtClean="0"/>
            </a:br>
            <a:r>
              <a:rPr lang="ru-RU" sz="1800" b="1" dirty="0" smtClean="0"/>
              <a:t>Ссылка </a:t>
            </a:r>
            <a:r>
              <a:rPr lang="ru-RU" sz="1800" b="1" dirty="0"/>
              <a:t>на ВКС: </a:t>
            </a:r>
            <a:r>
              <a:rPr lang="en-US" sz="1800" b="1" dirty="0">
                <a:hlinkClick r:id="rId4"/>
              </a:rPr>
              <a:t>https://sferum.ru/?call_link=0EF5Ak4yAIBQB7b_AzQOLYgZgtHUJIb-QK4goUiM1ss</a:t>
            </a:r>
            <a:r>
              <a:rPr lang="ru-RU" sz="1800" b="1" dirty="0"/>
              <a:t> 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Срок: </a:t>
            </a:r>
            <a:r>
              <a:rPr lang="ru-RU" sz="1800" b="1" dirty="0" smtClean="0"/>
              <a:t>5 апреля </a:t>
            </a:r>
            <a:r>
              <a:rPr lang="ru-RU" sz="1800" b="1" dirty="0"/>
              <a:t>в 16:00</a:t>
            </a:r>
          </a:p>
          <a:p>
            <a:pPr marL="0" indent="0">
              <a:buNone/>
            </a:pPr>
            <a:endParaRPr lang="ru-RU" sz="1800" b="1" dirty="0"/>
          </a:p>
          <a:p>
            <a:pPr marL="457200" indent="-457200">
              <a:buFont typeface="Arial" panose="020B0604020202020204" pitchFamily="34" charset="0"/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3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60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Приглашаем Вас к членству </a:t>
            </a:r>
            <a:br>
              <a:rPr lang="ru-RU" dirty="0"/>
            </a:br>
            <a:r>
              <a:rPr lang="ru-RU" dirty="0"/>
              <a:t>в Хабаровском региональном отделении </a:t>
            </a:r>
            <a:br>
              <a:rPr lang="ru-RU" dirty="0"/>
            </a:br>
            <a:r>
              <a:rPr lang="ru-RU" dirty="0"/>
              <a:t>Российского общества «Знание»</a:t>
            </a:r>
          </a:p>
        </p:txBody>
      </p:sp>
      <p:pic>
        <p:nvPicPr>
          <p:cNvPr id="9218" name="Picture 2" descr="https://oonikifobr.68edu.ru/wp-content/uploads/2022/04/7d4d2df07ad13351ff308337941a4e7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32" y="495300"/>
            <a:ext cx="4968875" cy="3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hlinkClick r:id="rId3"/>
              </a:rPr>
              <a:t>Подать заявку «Стать членом Российского общества «Знание»</a:t>
            </a:r>
            <a:endParaRPr lang="ru-RU" sz="2000" dirty="0"/>
          </a:p>
          <a:p>
            <a:pPr algn="ctr"/>
            <a:r>
              <a:rPr lang="en-US" sz="2000" b="1" dirty="0">
                <a:hlinkClick r:id="rId3"/>
              </a:rPr>
              <a:t>https://znanierussia.ru/become-member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4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864" y="725290"/>
            <a:ext cx="10584016" cy="588487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Основные направления работы в </a:t>
            </a:r>
            <a:r>
              <a:rPr lang="en-US" sz="3600" b="1" dirty="0"/>
              <a:t>I</a:t>
            </a:r>
            <a:r>
              <a:rPr lang="ru-RU" sz="3600" b="1" dirty="0"/>
              <a:t> квартале 2024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903890" y="1971703"/>
            <a:ext cx="9926853" cy="380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Марафон лекций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Тематические </a:t>
            </a:r>
            <a:r>
              <a:rPr lang="ru-RU" b="1" dirty="0" smtClean="0"/>
              <a:t>кинопоказы ко Дню космонавтики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Всероссийский турнир «Что? Где? Когда?»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Размещение </a:t>
            </a:r>
            <a:r>
              <a:rPr lang="ru-RU" b="1" dirty="0"/>
              <a:t>информационных стендов «Знание» в школах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2823916"/>
            <a:ext cx="660325" cy="68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1812538"/>
            <a:ext cx="660325" cy="685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3876864"/>
            <a:ext cx="660325" cy="685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16A1E42-3B7F-4C6F-8C84-C4376568B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39" y="4858423"/>
            <a:ext cx="660325" cy="685800"/>
          </a:xfrm>
          <a:prstGeom prst="rect">
            <a:avLst/>
          </a:prstGeom>
        </p:spPr>
      </p:pic>
      <p:pic>
        <p:nvPicPr>
          <p:cNvPr id="3074" name="Picture 2" descr="https://782329.selcdn.ru/leonardo/uploadsForSiteId/202155/content/8bbbafc9-1752-4858-b3e9-a4216dd84820.png">
            <a:extLst>
              <a:ext uri="{FF2B5EF4-FFF2-40B4-BE49-F238E27FC236}">
                <a16:creationId xmlns:a16="http://schemas.microsoft.com/office/drawing/2014/main" xmlns="" id="{2B5FF4D5-F0A7-42DF-931A-3E43462C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56" y="6095063"/>
            <a:ext cx="949628" cy="6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E2B895-914C-4E13-BFEC-E020E581346E}"/>
              </a:ext>
            </a:extLst>
          </p:cNvPr>
          <p:cNvSpPr/>
          <p:nvPr/>
        </p:nvSpPr>
        <p:spPr>
          <a:xfrm>
            <a:off x="2733829" y="6115022"/>
            <a:ext cx="10792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ru-RU" b="1" dirty="0" smtClean="0"/>
              <a:t>ВКС по лекциям и кинопоказам – 5 </a:t>
            </a:r>
            <a:r>
              <a:rPr lang="ru-RU" b="1" dirty="0"/>
              <a:t>апреля в </a:t>
            </a:r>
            <a:r>
              <a:rPr lang="ru-RU" b="1" dirty="0" smtClean="0"/>
              <a:t>16:00: </a:t>
            </a:r>
          </a:p>
          <a:p>
            <a:pPr marL="449263" indent="-449263">
              <a:buNone/>
            </a:pPr>
            <a:r>
              <a:rPr lang="en-US" b="1" dirty="0" smtClean="0">
                <a:hlinkClick r:id="rId4"/>
              </a:rPr>
              <a:t>https</a:t>
            </a:r>
            <a:r>
              <a:rPr lang="en-US" b="1" dirty="0">
                <a:hlinkClick r:id="rId4"/>
              </a:rPr>
              <a:t>://sferum.ru/?call_link=0EF5Ak4yAIBQB7b_AzQOLYgZgtHUJIb-QK4goUiM1ss</a:t>
            </a:r>
            <a:r>
              <a:rPr lang="ru-RU" b="1" dirty="0"/>
              <a:t> </a:t>
            </a:r>
          </a:p>
          <a:p>
            <a:r>
              <a:rPr lang="ru-RU" dirty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395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755520" y="899697"/>
            <a:ext cx="6344508" cy="3677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Темы лекций: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«Достижения Хабаровского края»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«Россия в </a:t>
            </a:r>
            <a:r>
              <a:rPr lang="en-US" sz="1800" b="1" dirty="0"/>
              <a:t>XXI </a:t>
            </a:r>
            <a:r>
              <a:rPr lang="ru-RU" sz="1800" b="1" dirty="0"/>
              <a:t>веке»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Лекции от учителей по праздничным и памятным датам: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Мероприятия, приуроченные </a:t>
            </a:r>
            <a:br>
              <a:rPr lang="ru-RU" sz="1800" b="1" dirty="0"/>
            </a:br>
            <a:r>
              <a:rPr lang="ru-RU" sz="1800" b="1" dirty="0"/>
              <a:t>10-летию воссоединения с Крымом</a:t>
            </a:r>
          </a:p>
          <a:p>
            <a:pPr marL="0" indent="0">
              <a:buNone/>
            </a:pPr>
            <a:r>
              <a:rPr lang="ru-RU" sz="1800" b="1" dirty="0"/>
              <a:t>	В том числе – проведение мероприятия с 	приглашением первых лиц муниципалитета </a:t>
            </a:r>
            <a:br>
              <a:rPr lang="ru-RU" sz="1800" b="1" dirty="0"/>
            </a:br>
            <a:r>
              <a:rPr lang="ru-RU" sz="1800" b="1" dirty="0"/>
              <a:t>	или </a:t>
            </a:r>
            <a:r>
              <a:rPr lang="ru-RU" sz="1800" b="1" dirty="0" smtClean="0"/>
              <a:t>поселения</a:t>
            </a:r>
          </a:p>
          <a:p>
            <a:pPr marL="0" indent="0">
              <a:buNone/>
            </a:pPr>
            <a:r>
              <a:rPr lang="ru-RU" sz="1800" b="1" dirty="0" smtClean="0"/>
              <a:t>5. Лекции ко Дню космонавтики</a:t>
            </a:r>
            <a:endParaRPr lang="ru-RU" sz="1800" b="1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2496082" y="5190843"/>
            <a:ext cx="4513811" cy="870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Лекции могут проводиться как в «своих» классах, так и на других площадках</a:t>
            </a:r>
            <a:endParaRPr lang="ru-RU" sz="18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755737" y="4591784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лекции от 30%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1409375" y="5885142"/>
            <a:ext cx="5552902" cy="603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Приветствуется организация лекций на «открытую» аудиторию (ДК, библиотеки и пр.)</a:t>
            </a:r>
            <a:endParaRPr lang="ru-RU" sz="18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263080" y="4637320"/>
            <a:ext cx="440575" cy="4488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2055507" y="5263557"/>
            <a:ext cx="440575" cy="4488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968799" y="5954102"/>
            <a:ext cx="440575" cy="44888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/>
              <a:t>Марафон лекций</a:t>
            </a:r>
            <a:endParaRPr lang="ru-RU" sz="36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4340A7F-1FC0-4ED1-9D7B-E0378C562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8"/>
          <a:stretch/>
        </p:blipFill>
        <p:spPr>
          <a:xfrm>
            <a:off x="7035355" y="1471443"/>
            <a:ext cx="5040106" cy="25335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A6F9DB-570F-4DBD-9F80-DA204C434BF8}"/>
              </a:ext>
            </a:extLst>
          </p:cNvPr>
          <p:cNvSpPr/>
          <p:nvPr/>
        </p:nvSpPr>
        <p:spPr>
          <a:xfrm>
            <a:off x="7151893" y="5473736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4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0B4CDFD-FB04-4272-9FD1-5D78DF70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656025" y="5518896"/>
            <a:ext cx="440575" cy="448887"/>
          </a:xfrm>
          <a:prstGeom prst="rect">
            <a:avLst/>
          </a:prstGeom>
        </p:spPr>
      </p:pic>
      <p:sp>
        <p:nvSpPr>
          <p:cNvPr id="3" name="Левая фигурная скобка 2"/>
          <p:cNvSpPr/>
          <p:nvPr/>
        </p:nvSpPr>
        <p:spPr>
          <a:xfrm>
            <a:off x="6962276" y="1471443"/>
            <a:ext cx="283181" cy="2364388"/>
          </a:xfrm>
          <a:prstGeom prst="leftBrace">
            <a:avLst>
              <a:gd name="adj1" fmla="val 8333"/>
              <a:gd name="adj2" fmla="val 304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3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4" name="Vector.png" descr="Vector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2157" y="224858"/>
            <a:ext cx="507709" cy="50729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xtBox 47"/>
          <p:cNvSpPr txBox="1"/>
          <p:nvPr/>
        </p:nvSpPr>
        <p:spPr bwMode="auto">
          <a:xfrm>
            <a:off x="3752648" y="391885"/>
            <a:ext cx="39655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69">
              <a:defRPr sz="6400">
                <a:solidFill>
                  <a:srgbClr val="8060F6"/>
                </a:solidFill>
                <a:latin typeface="Gilroy-Bold"/>
                <a:ea typeface="Gilroy-Bold"/>
                <a:cs typeface="Gilroy-Bold"/>
              </a:defRPr>
            </a:pPr>
            <a:r>
              <a:rPr lang="ru-RU" sz="2400" dirty="0">
                <a:solidFill>
                  <a:srgbClr val="8060F6"/>
                </a:solidFill>
                <a:latin typeface="Gilroy-Bold"/>
              </a:rPr>
              <a:t>Календарь памятных дат</a:t>
            </a:r>
            <a:endParaRPr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80257"/>
              </p:ext>
            </p:extLst>
          </p:nvPr>
        </p:nvGraphicFramePr>
        <p:xfrm>
          <a:off x="1125415" y="1260351"/>
          <a:ext cx="3366583" cy="1210028"/>
        </p:xfrm>
        <a:graphic>
          <a:graphicData uri="http://schemas.openxmlformats.org/drawingml/2006/table">
            <a:tbl>
              <a:tblPr/>
              <a:tblGrid>
                <a:gridCol w="74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08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98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84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Праздник весны и труда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6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9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Победы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23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15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Международный день семей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63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18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Международный день музеев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6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24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славянской письменности и культуры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5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27 мая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Всемирный день библиотек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55342"/>
              </p:ext>
            </p:extLst>
          </p:nvPr>
        </p:nvGraphicFramePr>
        <p:xfrm>
          <a:off x="5885392" y="1260350"/>
          <a:ext cx="4281496" cy="1074731"/>
        </p:xfrm>
        <a:graphic>
          <a:graphicData uri="http://schemas.openxmlformats.org/drawingml/2006/table">
            <a:tbl>
              <a:tblPr/>
              <a:tblGrid>
                <a:gridCol w="969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6061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Дата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Наименование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11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Международный день защиты детей.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117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6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русского языка, 225-летие со дня рождения А.С. Пушкина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750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12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России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142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22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памяти и скорби 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750">
                <a:tc>
                  <a:txBody>
                    <a:bodyPr/>
                    <a:lstStyle/>
                    <a:p>
                      <a:pPr marL="0" marR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27 июня</a:t>
                      </a:r>
                      <a:endParaRPr sz="90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День молодёжи</a:t>
                      </a:r>
                      <a:endParaRPr sz="900" dirty="0"/>
                    </a:p>
                  </a:txBody>
                  <a:tcPr marL="5921" marR="5921" marT="3948" marB="3948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9" name="Квартальный…"/>
          <p:cNvSpPr txBox="1"/>
          <p:nvPr/>
        </p:nvSpPr>
        <p:spPr bwMode="auto">
          <a:xfrm>
            <a:off x="1123172" y="937638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Май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0" name="Квартальный…"/>
          <p:cNvSpPr txBox="1"/>
          <p:nvPr/>
        </p:nvSpPr>
        <p:spPr bwMode="auto">
          <a:xfrm>
            <a:off x="5885392" y="985416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Июнь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1" name="Квартальный…"/>
          <p:cNvSpPr txBox="1"/>
          <p:nvPr/>
        </p:nvSpPr>
        <p:spPr bwMode="auto">
          <a:xfrm>
            <a:off x="1123172" y="2838043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Июль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89947"/>
              </p:ext>
            </p:extLst>
          </p:nvPr>
        </p:nvGraphicFramePr>
        <p:xfrm>
          <a:off x="1123171" y="3192553"/>
          <a:ext cx="3366582" cy="719074"/>
        </p:xfrm>
        <a:graphic>
          <a:graphicData uri="http://schemas.openxmlformats.org/drawingml/2006/table">
            <a:tbl>
              <a:tblPr/>
              <a:tblGrid>
                <a:gridCol w="749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031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59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8 июля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семьи, любви и верности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28 июля</a:t>
                      </a:r>
                      <a:endParaRPr sz="90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военно-морского флота</a:t>
                      </a:r>
                      <a:endParaRPr sz="900" dirty="0"/>
                    </a:p>
                  </a:txBody>
                  <a:tcPr marL="8320" marR="8320" marT="5546" marB="5546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6124"/>
              </p:ext>
            </p:extLst>
          </p:nvPr>
        </p:nvGraphicFramePr>
        <p:xfrm>
          <a:off x="5885391" y="3173268"/>
          <a:ext cx="4281497" cy="964779"/>
        </p:xfrm>
        <a:graphic>
          <a:graphicData uri="http://schemas.openxmlformats.org/drawingml/2006/table">
            <a:tbl>
              <a:tblPr/>
              <a:tblGrid>
                <a:gridCol w="964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935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3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10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физкультурника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8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21 августа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лектора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65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22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Государственного флага Российской Федерации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5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27 августа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российского кино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3" name="Квартальный…"/>
          <p:cNvSpPr txBox="1"/>
          <p:nvPr/>
        </p:nvSpPr>
        <p:spPr bwMode="auto">
          <a:xfrm>
            <a:off x="5869247" y="2870112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Август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sp>
        <p:nvSpPr>
          <p:cNvPr id="55" name="Квартальный…"/>
          <p:cNvSpPr txBox="1"/>
          <p:nvPr/>
        </p:nvSpPr>
        <p:spPr bwMode="auto">
          <a:xfrm>
            <a:off x="1123171" y="4285714"/>
            <a:ext cx="3290394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Сентябрь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19965"/>
              </p:ext>
            </p:extLst>
          </p:nvPr>
        </p:nvGraphicFramePr>
        <p:xfrm>
          <a:off x="1123170" y="4615056"/>
          <a:ext cx="3366583" cy="746760"/>
        </p:xfrm>
        <a:graphic>
          <a:graphicData uri="http://schemas.openxmlformats.org/drawingml/2006/table">
            <a:tbl>
              <a:tblPr/>
              <a:tblGrid>
                <a:gridCol w="75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знаний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солидарности в борьбе с терроризмом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30 сентября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воссоединения России и ДНР, ЛНР, Запорожской и Херсонской областей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7" name="Квартальный…"/>
          <p:cNvSpPr txBox="1"/>
          <p:nvPr/>
        </p:nvSpPr>
        <p:spPr bwMode="auto">
          <a:xfrm>
            <a:off x="5869247" y="4340621"/>
            <a:ext cx="324977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Октябрь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11471"/>
              </p:ext>
            </p:extLst>
          </p:nvPr>
        </p:nvGraphicFramePr>
        <p:xfrm>
          <a:off x="5885392" y="4615056"/>
          <a:ext cx="4281496" cy="659541"/>
        </p:xfrm>
        <a:graphic>
          <a:graphicData uri="http://schemas.openxmlformats.org/drawingml/2006/table">
            <a:tbl>
              <a:tblPr/>
              <a:tblGrid>
                <a:gridCol w="97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8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89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5 октября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учителя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1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20 октября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отца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8" name="Квартальный…"/>
          <p:cNvSpPr txBox="1"/>
          <p:nvPr/>
        </p:nvSpPr>
        <p:spPr bwMode="auto">
          <a:xfrm>
            <a:off x="1123171" y="5466900"/>
            <a:ext cx="3290394" cy="28212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500">
                <a:solidFill>
                  <a:srgbClr val="8060F6"/>
                </a:solidFill>
                <a:latin typeface="Montserrat Bold"/>
              </a:rPr>
              <a:t>Ноябрь </a:t>
            </a:r>
            <a:endParaRPr sz="15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85466"/>
              </p:ext>
            </p:extLst>
          </p:nvPr>
        </p:nvGraphicFramePr>
        <p:xfrm>
          <a:off x="1123171" y="5785989"/>
          <a:ext cx="3366582" cy="609600"/>
        </p:xfrm>
        <a:graphic>
          <a:graphicData uri="http://schemas.openxmlformats.org/drawingml/2006/table">
            <a:tbl>
              <a:tblPr/>
              <a:tblGrid>
                <a:gridCol w="699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 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4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народного единства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20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Всемирный день ребенка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24 ноября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матери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9" name="Квартальный…"/>
          <p:cNvSpPr txBox="1"/>
          <p:nvPr/>
        </p:nvSpPr>
        <p:spPr bwMode="auto">
          <a:xfrm>
            <a:off x="5885392" y="5511555"/>
            <a:ext cx="3249771" cy="2667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1219169">
              <a:defRPr sz="3400">
                <a:solidFill>
                  <a:srgbClr val="373838"/>
                </a:solidFill>
                <a:latin typeface="Gilroy-SemiBold"/>
                <a:ea typeface="Gilroy-SemiBold"/>
                <a:cs typeface="Gilroy-SemiBold"/>
              </a:defRPr>
            </a:pPr>
            <a:r>
              <a:rPr lang="ru-RU" sz="1400">
                <a:solidFill>
                  <a:srgbClr val="8060F6"/>
                </a:solidFill>
                <a:latin typeface="Montserrat Bold"/>
              </a:rPr>
              <a:t>Декабрь  </a:t>
            </a:r>
            <a:endParaRPr sz="1400">
              <a:solidFill>
                <a:srgbClr val="8060F6"/>
              </a:solidFill>
              <a:latin typeface="Montserrat Bold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68693"/>
              </p:ext>
            </p:extLst>
          </p:nvPr>
        </p:nvGraphicFramePr>
        <p:xfrm>
          <a:off x="5885393" y="5785989"/>
          <a:ext cx="4281495" cy="914400"/>
        </p:xfrm>
        <a:graphic>
          <a:graphicData uri="http://schemas.openxmlformats.org/drawingml/2006/table">
            <a:tbl>
              <a:tblPr/>
              <a:tblGrid>
                <a:gridCol w="964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6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>
                          <a:latin typeface="Times New Roman"/>
                        </a:rPr>
                        <a:t>Дата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latin typeface="Times New Roman"/>
                        </a:rPr>
                        <a:t>Наименование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Неизвестного Солдата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3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юриста 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5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волонтера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9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День Героев Отечества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>
                          <a:latin typeface="Times New Roman"/>
                        </a:rPr>
                        <a:t>12 декабря</a:t>
                      </a:r>
                      <a:endParaRPr sz="90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dirty="0">
                          <a:latin typeface="Times New Roman"/>
                        </a:rPr>
                        <a:t>День Конституции</a:t>
                      </a:r>
                      <a:endParaRPr sz="900" dirty="0"/>
                    </a:p>
                  </a:txBody>
                  <a:tcPr marL="11430" marR="11430" marT="7620" marB="762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:w="http://schemas.openxmlformats.org/wordprocessingml/2006/main" xmlns:m="http://schemas.openxmlformats.org/officeDocument/2006/math" xmlns="">
      <p:transition spd="slow" advClick="1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755519" y="976393"/>
            <a:ext cx="10886981" cy="5501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+mj-lt"/>
              <a:buAutoNum type="arabicPeriod"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Министерством образования и науки Хабаровского края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 управления образования муниципалитетов направлены письма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о проведении лекций ко Дню космонавтики и 90-летию со дня рождения Ю.А. Гагарина</a:t>
            </a:r>
          </a:p>
          <a:p>
            <a:pPr marL="0" indent="0" algn="ctr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Лекции ко Дню космонавтики</a:t>
            </a:r>
            <a:endParaRPr lang="ru-RU" sz="36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8A6F9DB-570F-4DBD-9F80-DA204C434BF8}"/>
              </a:ext>
            </a:extLst>
          </p:cNvPr>
          <p:cNvSpPr/>
          <p:nvPr/>
        </p:nvSpPr>
        <p:spPr>
          <a:xfrm>
            <a:off x="7295644" y="5598682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0B4CDFD-FB04-4272-9FD1-5D78DF70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799776" y="5643842"/>
            <a:ext cx="440575" cy="448887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654780" y="3607150"/>
            <a:ext cx="3924969" cy="1367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Школам необходимо провести лекции и кинопоказы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6253566" y="3607150"/>
            <a:ext cx="5246176" cy="995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Школам необходимо обеспечить детьми просмотры в кинотеатрах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2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755519" y="976393"/>
            <a:ext cx="10886981" cy="5501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ru-RU" b="1" dirty="0"/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В информационные материалы включены: 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b="1" dirty="0"/>
          </a:p>
          <a:p>
            <a:pPr marL="457200" lvl="1" indent="0">
              <a:buNone/>
            </a:pPr>
            <a:r>
              <a:rPr lang="ru-RU" b="1" dirty="0"/>
              <a:t>- лекция «106 минут, которые изменили мир» (приурочено к 90-летию со </a:t>
            </a:r>
            <a:r>
              <a:rPr lang="ru-RU" b="1" dirty="0" smtClean="0"/>
              <a:t>	дня </a:t>
            </a:r>
            <a:r>
              <a:rPr lang="ru-RU" b="1" dirty="0"/>
              <a:t>рождения Ю. А. Гагарина);</a:t>
            </a:r>
          </a:p>
          <a:p>
            <a:pPr marL="457200" lvl="1" indent="0">
              <a:buNone/>
            </a:pPr>
            <a:r>
              <a:rPr lang="ru-RU" b="1" dirty="0"/>
              <a:t>- лекция «Спасибо, Юра!» (о первенстве СССР в космосе, а также мировом </a:t>
            </a:r>
            <a:r>
              <a:rPr lang="ru-RU" b="1" dirty="0" smtClean="0"/>
              <a:t>	лидерстве </a:t>
            </a:r>
            <a:r>
              <a:rPr lang="ru-RU" b="1" dirty="0"/>
              <a:t>и новых победах современной российской космонавтики). 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Также </a:t>
            </a:r>
            <a:r>
              <a:rPr lang="ru-RU" b="1" dirty="0">
                <a:solidFill>
                  <a:srgbClr val="00B050"/>
                </a:solidFill>
              </a:rPr>
              <a:t>по ссылке размещены вопросы викторины и ссылки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 </a:t>
            </a:r>
            <a:r>
              <a:rPr lang="ru-RU" b="1" dirty="0">
                <a:solidFill>
                  <a:srgbClr val="00B050"/>
                </a:solidFill>
              </a:rPr>
              <a:t>тематические </a:t>
            </a:r>
            <a:r>
              <a:rPr lang="ru-RU" b="1" dirty="0" smtClean="0">
                <a:solidFill>
                  <a:srgbClr val="00B050"/>
                </a:solidFill>
              </a:rPr>
              <a:t>научно-просветительские </a:t>
            </a:r>
            <a:r>
              <a:rPr lang="ru-RU" b="1" dirty="0">
                <a:solidFill>
                  <a:srgbClr val="00B050"/>
                </a:solidFill>
              </a:rPr>
              <a:t>фильмы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Лекции ко Дню космонавтики</a:t>
            </a:r>
            <a:endParaRPr lang="ru-RU" sz="36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8A6F9DB-570F-4DBD-9F80-DA204C434BF8}"/>
              </a:ext>
            </a:extLst>
          </p:cNvPr>
          <p:cNvSpPr/>
          <p:nvPr/>
        </p:nvSpPr>
        <p:spPr>
          <a:xfrm>
            <a:off x="7295644" y="5598682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0B4CDFD-FB04-4272-9FD1-5D78DF70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799776" y="5643842"/>
            <a:ext cx="440575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755519" y="1242895"/>
            <a:ext cx="10886981" cy="393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Кинотеатры в городе Хабаровске:</a:t>
            </a:r>
          </a:p>
          <a:p>
            <a:pPr lvl="1"/>
            <a:r>
              <a:rPr lang="ru-RU" sz="2800" dirty="0">
                <a:solidFill>
                  <a:srgbClr val="00B050"/>
                </a:solidFill>
              </a:rPr>
              <a:t>«</a:t>
            </a:r>
            <a:r>
              <a:rPr lang="ru-RU" sz="2800" dirty="0" err="1">
                <a:solidFill>
                  <a:srgbClr val="00B050"/>
                </a:solidFill>
              </a:rPr>
              <a:t>Космопорт</a:t>
            </a:r>
            <a:r>
              <a:rPr lang="ru-RU" sz="2800" dirty="0" smtClean="0">
                <a:solidFill>
                  <a:srgbClr val="00B050"/>
                </a:solidFill>
              </a:rPr>
              <a:t>»</a:t>
            </a:r>
            <a:r>
              <a:rPr lang="ru-RU" sz="2800" dirty="0">
                <a:solidFill>
                  <a:srgbClr val="00B050"/>
                </a:solidFill>
              </a:rPr>
              <a:t> (12 апреля с 10:00 до 12:00)</a:t>
            </a:r>
          </a:p>
          <a:p>
            <a:pPr lvl="1"/>
            <a:r>
              <a:rPr lang="ru-RU" sz="2800" dirty="0" smtClean="0">
                <a:solidFill>
                  <a:srgbClr val="00B050"/>
                </a:solidFill>
              </a:rPr>
              <a:t>«</a:t>
            </a:r>
            <a:r>
              <a:rPr lang="ru-RU" sz="2800" dirty="0" err="1" smtClean="0">
                <a:solidFill>
                  <a:srgbClr val="00B050"/>
                </a:solidFill>
              </a:rPr>
              <a:t>Совкино</a:t>
            </a:r>
            <a:r>
              <a:rPr lang="ru-RU" sz="2800" dirty="0" smtClean="0">
                <a:solidFill>
                  <a:srgbClr val="00B050"/>
                </a:solidFill>
              </a:rPr>
              <a:t>»</a:t>
            </a:r>
          </a:p>
          <a:p>
            <a:pPr lvl="1"/>
            <a:r>
              <a:rPr lang="ru-RU" sz="2800" dirty="0" smtClean="0">
                <a:solidFill>
                  <a:srgbClr val="00B050"/>
                </a:solidFill>
              </a:rPr>
              <a:t>«Хабаровск»</a:t>
            </a:r>
          </a:p>
          <a:p>
            <a:pPr lvl="1"/>
            <a:r>
              <a:rPr lang="ru-RU" sz="2800" dirty="0" smtClean="0">
                <a:solidFill>
                  <a:srgbClr val="00B050"/>
                </a:solidFill>
              </a:rPr>
              <a:t>«Дружба»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Кинотеатр </a:t>
            </a:r>
            <a:r>
              <a:rPr lang="ru-RU" sz="3200" b="1" dirty="0">
                <a:solidFill>
                  <a:srgbClr val="00B050"/>
                </a:solidFill>
              </a:rPr>
              <a:t>в городе </a:t>
            </a:r>
            <a:r>
              <a:rPr lang="ru-RU" sz="3200" b="1" dirty="0" smtClean="0">
                <a:solidFill>
                  <a:srgbClr val="00B050"/>
                </a:solidFill>
              </a:rPr>
              <a:t>Николаевск-на-Амуре:</a:t>
            </a:r>
          </a:p>
          <a:p>
            <a:pPr lvl="1"/>
            <a:r>
              <a:rPr lang="ru-RU" sz="2800" dirty="0" smtClean="0">
                <a:solidFill>
                  <a:srgbClr val="00B050"/>
                </a:solidFill>
              </a:rPr>
              <a:t>«Родина»</a:t>
            </a:r>
            <a:endParaRPr lang="ru-RU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rgbClr val="00B05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1022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Кинопоказы с 10 по 19 апреля</a:t>
            </a:r>
            <a:endParaRPr lang="ru-RU" sz="36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8A6F9DB-570F-4DBD-9F80-DA204C434BF8}"/>
              </a:ext>
            </a:extLst>
          </p:cNvPr>
          <p:cNvSpPr/>
          <p:nvPr/>
        </p:nvSpPr>
        <p:spPr>
          <a:xfrm>
            <a:off x="7295644" y="5598682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B4CDFD-FB04-4272-9FD1-5D78DF70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799776" y="5643842"/>
            <a:ext cx="440575" cy="4488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34984" y="2546590"/>
            <a:ext cx="5207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«От </a:t>
            </a:r>
            <a:r>
              <a:rPr lang="ru-RU" b="1" dirty="0"/>
              <a:t>первых шагов до бесконечных границ: </a:t>
            </a:r>
          </a:p>
          <a:p>
            <a:pPr algn="r"/>
            <a:r>
              <a:rPr lang="ru-RU" b="1" dirty="0" smtClean="0"/>
              <a:t>история </a:t>
            </a:r>
            <a:r>
              <a:rPr lang="ru-RU" b="1" dirty="0"/>
              <a:t>и будущее космонавтики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 smtClean="0"/>
              <a:t>2. «Люди Восточного»</a:t>
            </a:r>
            <a:endParaRPr lang="ru-RU" b="1" dirty="0"/>
          </a:p>
          <a:p>
            <a:r>
              <a:rPr lang="ru-RU" b="1" dirty="0" smtClean="0"/>
              <a:t>3. «Позывной </a:t>
            </a:r>
            <a:r>
              <a:rPr lang="ru-RU" b="1" dirty="0"/>
              <a:t>«Чайка</a:t>
            </a:r>
            <a:r>
              <a:rPr lang="ru-RU" b="1" dirty="0" smtClean="0"/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422" y="5367849"/>
            <a:ext cx="62439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Необходимо </a:t>
            </a:r>
            <a:r>
              <a:rPr lang="ru-RU" sz="2800" b="1" dirty="0" smtClean="0">
                <a:solidFill>
                  <a:srgbClr val="FF0000"/>
                </a:solidFill>
              </a:rPr>
              <a:t>обеспечить присутствие детей на кинопоказах в кинотеатрах, которые будут определены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5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514937" y="1754269"/>
            <a:ext cx="9814326" cy="3934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Кинотеатры в городе Хабаровске:</a:t>
            </a:r>
          </a:p>
          <a:p>
            <a:pPr lvl="1"/>
            <a:r>
              <a:rPr lang="ru-RU" sz="2800" dirty="0">
                <a:solidFill>
                  <a:srgbClr val="00B050"/>
                </a:solidFill>
              </a:rPr>
              <a:t>«</a:t>
            </a:r>
            <a:r>
              <a:rPr lang="ru-RU" sz="2800" dirty="0" err="1">
                <a:solidFill>
                  <a:srgbClr val="00B050"/>
                </a:solidFill>
              </a:rPr>
              <a:t>Космопорт</a:t>
            </a:r>
            <a:r>
              <a:rPr lang="ru-RU" sz="2800" dirty="0" smtClean="0">
                <a:solidFill>
                  <a:srgbClr val="00B050"/>
                </a:solidFill>
              </a:rPr>
              <a:t>»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(СОШ №68, СОШ №24)</a:t>
            </a:r>
          </a:p>
          <a:p>
            <a:pPr lvl="1"/>
            <a:r>
              <a:rPr lang="ru-RU" sz="2800" dirty="0" smtClean="0">
                <a:solidFill>
                  <a:srgbClr val="00B050"/>
                </a:solidFill>
              </a:rPr>
              <a:t>«</a:t>
            </a:r>
            <a:r>
              <a:rPr lang="ru-RU" sz="2800" dirty="0" err="1" smtClean="0">
                <a:solidFill>
                  <a:srgbClr val="00B050"/>
                </a:solidFill>
              </a:rPr>
              <a:t>Совкино</a:t>
            </a:r>
            <a:r>
              <a:rPr lang="ru-RU" sz="2800" dirty="0" smtClean="0">
                <a:solidFill>
                  <a:srgbClr val="00B050"/>
                </a:solidFill>
              </a:rPr>
              <a:t>» (СОШ №30, Математический лицей)</a:t>
            </a:r>
          </a:p>
          <a:p>
            <a:pPr lvl="1"/>
            <a:r>
              <a:rPr lang="ru-RU" sz="2800" dirty="0" smtClean="0">
                <a:solidFill>
                  <a:srgbClr val="00B050"/>
                </a:solidFill>
              </a:rPr>
              <a:t>«Хабаровск» (Политехнический лицей, Кадетская школа)</a:t>
            </a:r>
          </a:p>
          <a:p>
            <a:pPr lvl="1"/>
            <a:r>
              <a:rPr lang="ru-RU" sz="2800" dirty="0" smtClean="0">
                <a:solidFill>
                  <a:srgbClr val="00B050"/>
                </a:solidFill>
              </a:rPr>
              <a:t>«Дружба» (Гимназия №6, Гимназия №4, СОШ №15)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Кинотеатр </a:t>
            </a:r>
            <a:r>
              <a:rPr lang="ru-RU" sz="3200" b="1" dirty="0">
                <a:solidFill>
                  <a:srgbClr val="00B050"/>
                </a:solidFill>
              </a:rPr>
              <a:t>в городе </a:t>
            </a:r>
            <a:r>
              <a:rPr lang="ru-RU" sz="3200" b="1" dirty="0" smtClean="0">
                <a:solidFill>
                  <a:srgbClr val="00B050"/>
                </a:solidFill>
              </a:rPr>
              <a:t>Николаевск-на-Амуре:</a:t>
            </a:r>
          </a:p>
          <a:p>
            <a:pPr lvl="1"/>
            <a:r>
              <a:rPr lang="ru-RU" sz="2800" dirty="0" smtClean="0">
                <a:solidFill>
                  <a:srgbClr val="00B050"/>
                </a:solidFill>
              </a:rPr>
              <a:t>«Родина» (???)</a:t>
            </a:r>
            <a:endParaRPr lang="ru-RU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rgbClr val="00B05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1022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Кинопоказы с 10 по 19 апреля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40020" y="5863795"/>
            <a:ext cx="10971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частном порядке определяются даты, время, количество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68476" y="1188645"/>
            <a:ext cx="5151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Пример распределения школ:</a:t>
            </a:r>
          </a:p>
        </p:txBody>
      </p:sp>
    </p:spTree>
    <p:extLst>
      <p:ext uri="{BB962C8B-B14F-4D97-AF65-F5344CB8AC3E}">
        <p14:creationId xmlns:p14="http://schemas.microsoft.com/office/powerpoint/2010/main" val="137622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303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Всероссийский чемпионат по игре «Что? Где? Когда?»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371600"/>
            <a:ext cx="11210925" cy="53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Методические материалы: </a:t>
            </a:r>
            <a:r>
              <a:rPr lang="en-US" dirty="0">
                <a:hlinkClick r:id="rId3"/>
              </a:rPr>
              <a:t>https://disk.yandex.ru/d/9OvuTR4Jdb8XRQ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99639"/>
              </p:ext>
            </p:extLst>
          </p:nvPr>
        </p:nvGraphicFramePr>
        <p:xfrm>
          <a:off x="547400" y="4533521"/>
          <a:ext cx="5705129" cy="1995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010">
                  <a:extLst>
                    <a:ext uri="{9D8B030D-6E8A-4147-A177-3AD203B41FA5}">
                      <a16:colId xmlns:a16="http://schemas.microsoft.com/office/drawing/2014/main" xmlns="" val="1992523891"/>
                    </a:ext>
                  </a:extLst>
                </a:gridCol>
                <a:gridCol w="2555919">
                  <a:extLst>
                    <a:ext uri="{9D8B030D-6E8A-4147-A177-3AD203B41FA5}">
                      <a16:colId xmlns:a16="http://schemas.microsoft.com/office/drawing/2014/main" xmlns="" val="387181909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1984844476"/>
                    </a:ext>
                  </a:extLst>
                </a:gridCol>
              </a:tblGrid>
              <a:tr h="570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площадок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150126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  <a:endParaRPr lang="ru-RU" sz="18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3833252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785731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9738724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18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401033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276164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90BAEE7-3BB7-4A39-9BD4-7230F327D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83761"/>
              </p:ext>
            </p:extLst>
          </p:nvPr>
        </p:nvGraphicFramePr>
        <p:xfrm>
          <a:off x="6505230" y="1906825"/>
          <a:ext cx="4962525" cy="479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7575">
                  <a:extLst>
                    <a:ext uri="{9D8B030D-6E8A-4147-A177-3AD203B41FA5}">
                      <a16:colId xmlns:a16="http://schemas.microsoft.com/office/drawing/2014/main" xmlns="" val="357328599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xmlns="" val="197442123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796401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21427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 Комсомольск-на-Амуре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022948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 Хабаровск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499695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Лазо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241545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928299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123392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737874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949906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20170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980481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85012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383123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403179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36204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 район‎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572895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район‎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433454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458140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536412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640087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8A6F9DB-570F-4DBD-9F80-DA204C434BF8}"/>
              </a:ext>
            </a:extLst>
          </p:cNvPr>
          <p:cNvSpPr/>
          <p:nvPr/>
        </p:nvSpPr>
        <p:spPr>
          <a:xfrm>
            <a:off x="301180" y="2034381"/>
            <a:ext cx="5951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Roboto"/>
              </a:rPr>
              <a:t>Региональный этап:</a:t>
            </a:r>
          </a:p>
          <a:p>
            <a:pPr algn="r"/>
            <a:r>
              <a:rPr lang="ru-RU" sz="3200" b="1" dirty="0" smtClean="0">
                <a:solidFill>
                  <a:srgbClr val="000000"/>
                </a:solidFill>
                <a:latin typeface="Roboto"/>
              </a:rPr>
              <a:t>16 апреля</a:t>
            </a:r>
          </a:p>
          <a:p>
            <a:pPr algn="r"/>
            <a:endParaRPr lang="ru-RU" sz="3200" b="1" dirty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Списки участников станут известны </a:t>
            </a:r>
            <a:br>
              <a:rPr lang="ru-RU" sz="2400" dirty="0" smtClean="0">
                <a:solidFill>
                  <a:srgbClr val="000000"/>
                </a:solidFill>
                <a:latin typeface="Roboto"/>
              </a:rPr>
            </a:br>
            <a:r>
              <a:rPr lang="ru-RU" sz="2400" dirty="0" smtClean="0">
                <a:solidFill>
                  <a:srgbClr val="000000"/>
                </a:solidFill>
                <a:latin typeface="Roboto"/>
              </a:rPr>
              <a:t>5 апреля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1264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730</Words>
  <Application>Microsoft Office PowerPoint</Application>
  <PresentationFormat>Широкоэкранный</PresentationFormat>
  <Paragraphs>254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Gilroy-Bold</vt:lpstr>
      <vt:lpstr>Gilroy-SemiBold</vt:lpstr>
      <vt:lpstr>Montserrat Bold</vt:lpstr>
      <vt:lpstr>Roboto</vt:lpstr>
      <vt:lpstr>Times New Roman</vt:lpstr>
      <vt:lpstr>Тема Office</vt:lpstr>
      <vt:lpstr>Организация тематических лекций и кинопоказов, приуроченных  ко Дню космонавтики и 90-летию со дня рождения Ю. А. Гагарина 4 апреля 2024 г.</vt:lpstr>
      <vt:lpstr>Основные направления работы в I квартале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Всероссийский чемпионат по игре «Что? Где? Когда?»</vt:lpstr>
      <vt:lpstr>Развитие тематических стендов «Знаний»  в школах </vt:lpstr>
      <vt:lpstr>В протокол поручений:</vt:lpstr>
      <vt:lpstr>Приглашаем Вас к членству  в Хабаровском региональном отделении  Российского общества «Знание»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проектов в I квартале 2024 года  7 февраля 2024 г.</dc:title>
  <dc:creator>Володькин Евгений Геннадьевич</dc:creator>
  <cp:lastModifiedBy>Юлия Александровна Ярошенко</cp:lastModifiedBy>
  <cp:revision>61</cp:revision>
  <dcterms:created xsi:type="dcterms:W3CDTF">2024-02-07T04:42:00Z</dcterms:created>
  <dcterms:modified xsi:type="dcterms:W3CDTF">2024-04-05T01:42:14Z</dcterms:modified>
</cp:coreProperties>
</file>