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41" r:id="rId3"/>
    <p:sldId id="360" r:id="rId4"/>
    <p:sldId id="361" r:id="rId5"/>
    <p:sldId id="269" r:id="rId6"/>
    <p:sldId id="356" r:id="rId7"/>
    <p:sldId id="354" r:id="rId8"/>
    <p:sldId id="346" r:id="rId9"/>
    <p:sldId id="362" r:id="rId10"/>
    <p:sldId id="364" r:id="rId11"/>
    <p:sldId id="344" r:id="rId12"/>
    <p:sldId id="353" r:id="rId13"/>
    <p:sldId id="35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6730" autoAdjust="0"/>
  </p:normalViewPr>
  <p:slideViewPr>
    <p:cSldViewPr snapToGrid="0">
      <p:cViewPr varScale="1">
        <p:scale>
          <a:sx n="116" d="100"/>
          <a:sy n="116" d="100"/>
        </p:scale>
        <p:origin x="4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1DC2D-71C7-49C9-9979-063D7CD9216B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75A92-1292-466A-869C-78968C32A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185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75A92-1292-466A-869C-78968C32A38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35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EBBABC-4F36-4ADF-9FC3-DAEF04B17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D44586F-FED5-41D6-886D-3DF91BFA9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F474A1-1582-44C0-BC3A-6F496F6BA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F8827B-1E9B-4D1C-B072-4C2EA56B9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F40944-8DBE-44FE-9877-8F8D5E42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00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616690-6009-4FC9-8D63-0D6A22DA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C3FC101-DD2E-46AB-9882-68E229EE9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626996-6923-4F09-AAF0-9A4858265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C04F79-148D-466A-B95F-30E9EAB6D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878C42F-32EE-4741-B26A-18D97A30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19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C5D3386-6541-4583-9EC1-D99353B07A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D947B49-1107-47DA-9C57-983EAD417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DA9A89-0AB6-4125-B2A5-87A518198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0E9963-8AC2-4D7F-A181-C11AF6F8B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322E2F-478D-457B-83AA-766EA2461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215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2_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" name="Изображение"/>
          <p:cNvSpPr>
            <a:spLocks noGrp="1"/>
          </p:cNvSpPr>
          <p:nvPr>
            <p:ph type="pic" idx="21"/>
          </p:nvPr>
        </p:nvSpPr>
        <p:spPr bwMode="auto">
          <a:xfrm>
            <a:off x="4959384" y="0"/>
            <a:ext cx="7232616" cy="6858000"/>
          </a:xfrm>
          <a:prstGeom prst="rect">
            <a:avLst/>
          </a:prstGeom>
        </p:spPr>
        <p:txBody>
          <a:bodyPr tIns="45719" bIns="45719"/>
          <a:lstStyle/>
          <a:p>
            <a:pPr>
              <a:defRPr/>
            </a:pPr>
            <a:endParaRPr/>
          </a:p>
        </p:txBody>
      </p:sp>
      <p:sp>
        <p:nvSpPr>
          <p:cNvPr id="36" name="Изображение"/>
          <p:cNvSpPr>
            <a:spLocks noGrp="1"/>
          </p:cNvSpPr>
          <p:nvPr>
            <p:ph type="pic" sz="quarter" idx="22"/>
          </p:nvPr>
        </p:nvSpPr>
        <p:spPr bwMode="auto">
          <a:xfrm>
            <a:off x="-1" y="1851102"/>
            <a:ext cx="2605266" cy="3155797"/>
          </a:xfrm>
          <a:prstGeom prst="rect">
            <a:avLst/>
          </a:prstGeom>
        </p:spPr>
        <p:txBody>
          <a:bodyPr tIns="45719" bIns="45719"/>
          <a:lstStyle/>
          <a:p>
            <a:pPr>
              <a:defRPr/>
            </a:pPr>
            <a:endParaRPr/>
          </a:p>
        </p:txBody>
      </p:sp>
      <p:sp>
        <p:nvSpPr>
          <p:cNvPr id="37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8470296" y="6218556"/>
            <a:ext cx="267305" cy="275590"/>
          </a:xfrm>
          <a:prstGeom prst="rect">
            <a:avLst/>
          </a:prstGeom>
        </p:spPr>
        <p:txBody>
          <a:bodyPr lIns="91438" tIns="91438" rIns="91438" bIns="91438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158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56724B-43A4-445B-B091-A7BCAD3E7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711D0B0-2443-41F8-B7D5-25EBB784E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51E339-2B66-43BE-A25F-180C31494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20C610-C3C4-469A-8B8F-E5EB8C623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AE1E0B-A130-4F2E-ABB6-5BA3504FD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36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99D74D-5D6C-4E9D-8BD0-F18AABFDC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9E1B46E-C8ED-48EA-BFAE-70FFFB727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D66047-1079-48DD-A3F2-3B591F172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C7D1CC-202C-42BD-BC2E-0A772DFD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CDA6C9-300C-41FC-B828-737D5901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79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236F37-3630-4C92-AB69-7330275E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22BCBC-8086-45D5-8251-73CA52948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8CB021A-4D25-4F68-A750-329D3BA7B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7237AF3-3AE1-4C68-9352-8627AFDAE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BBB556C-83F9-4105-8051-6147AA1DB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39107D-0106-4AF5-BD55-7AFF2B3D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12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46AA26-B08D-4D09-ACFC-F714AFB60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C3CF8EE-FBAA-4C2F-9D89-9B2317F69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9D71793-89D8-49CB-9253-A89EED102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BF11023-3554-411D-9C4A-B4F77D1DD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99908D0-8656-440E-8BD9-C2E15FA6C0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CD3F853-8F95-4D92-8256-70BD3746B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2532C69-B19F-4126-96D4-F6B67BAF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90693E5-0B70-4F15-9E7F-CD505D26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F10EDB-40AA-411C-B4E0-DEDF399A9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C46E6FE-9C06-4955-A380-C0BFD0A51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3A3F859-D472-443D-AC3C-50F419B93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A6D1BA1-22C2-48ED-AA24-A6C574DA5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409174A-77F0-46CB-9C08-89BDE62CA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962A8A1-E2C6-4A10-9452-BB6E464A3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BC73B0D-FEE0-42E6-AF83-EEE1D0B7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39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540FDA-783E-41A9-ADAC-775A82D0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7DC725B-F0AA-49CB-B9DD-2AF4CF335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7DDA158-28D2-46E9-9107-B7CB98AD8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A919C5-19F8-4010-BEA0-0D124416A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52FA51A-4347-452C-BE66-8EB03DDD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7C0C0D3-44BC-4746-835D-3BFBD2CB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12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520ACC-3331-4B83-A3CF-DF2216D61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9A25E9D-4F6B-4780-B8E1-A8091FBCB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4C6D7C9-28D0-4ADF-B3BD-A90644FB4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20A91F5-EF5B-452A-9569-0CC61EA8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B37400D-3E5E-4310-BE63-F479C9364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D120E71-6414-47BF-8283-CCC6D6BA1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5CE529-4974-4972-92AF-CD0F79B04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3F92A0B-4BFC-47B5-BB9B-E176BAC0B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4681DC-E9EB-4DE2-85E6-09C47EF410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CA9E3-F935-4014-B336-819ABA2ADD3E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DE3C83B-23D4-4F01-8F66-0D8B8CF98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F31002-147F-4539-BF98-B5E5B5FAA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79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yH_lIKMul8mO1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hyperlink" Target="https://forms.yandex.ru/u/65a7560284227c239bef37b7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yandex.ru/u/65a7560284227c239bef37b7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.me/+_oUPfSViGtlmY2Zi" TargetMode="External"/><Relationship Id="rId4" Type="http://schemas.openxmlformats.org/officeDocument/2006/relationships/hyperlink" Target="https://sferum.ru/?call_link=0EF5Ak4yAIBQB7b_AzQOLYgZgtHUJIb-QK4goUiM1s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znanierussia.ru/become-member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ferum.ru/?call_link=0EF5Ak4yAIBQB7b_AzQOLYgZgtHUJIb-QK4goUiM1s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_rG7PNW0sQ2sr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_rG7PNW0sQ2sr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_rG7PNW0sQ2sr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3E265C-CC8E-4860-A676-D6D4574D5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441042"/>
            <a:ext cx="12192001" cy="3444937"/>
          </a:xfrm>
        </p:spPr>
        <p:txBody>
          <a:bodyPr>
            <a:normAutofit/>
          </a:bodyPr>
          <a:lstStyle/>
          <a:p>
            <a:r>
              <a:rPr lang="ru-RU" sz="4800" dirty="0"/>
              <a:t>Проекты Российского общества "Знание", посвящённые Дню Победы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000" b="1" dirty="0"/>
              <a:t>6 мая 2024 г.</a:t>
            </a: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284E8CC-2270-45A9-962D-D84628612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9575" y="4979941"/>
            <a:ext cx="9144000" cy="1655762"/>
          </a:xfrm>
        </p:spPr>
        <p:txBody>
          <a:bodyPr>
            <a:normAutofit fontScale="85000" lnSpcReduction="20000"/>
          </a:bodyPr>
          <a:lstStyle/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r>
              <a:rPr lang="ru-RU" dirty="0"/>
              <a:t>Директор филиала Российского общества «Знание» в Хабаровском крае</a:t>
            </a:r>
            <a:br>
              <a:rPr lang="ru-RU" dirty="0"/>
            </a:br>
            <a:r>
              <a:rPr lang="ru-RU" dirty="0"/>
              <a:t>Володькин Евгений Геннадьевич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5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A6912E48-7023-479D-AB2B-8F566E09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388" y="1902124"/>
            <a:ext cx="10737716" cy="3053752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Проекты «Знание» </a:t>
            </a:r>
            <a:br>
              <a:rPr lang="ru-RU" sz="3600" b="1" dirty="0"/>
            </a:br>
            <a:r>
              <a:rPr lang="ru-RU" sz="3600" b="1" dirty="0"/>
              <a:t>в воспитательных программах летних лагерей:</a:t>
            </a:r>
            <a:br>
              <a:rPr lang="ru-RU" sz="3600" b="1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	- просим включить в план работы летних 	оздоровительных лагерей мероприятия в рамках 	проектов «Знаний»: кинопоказы, лектории </a:t>
            </a:r>
            <a:br>
              <a:rPr lang="ru-RU" sz="3600" dirty="0"/>
            </a:br>
            <a:r>
              <a:rPr lang="ru-RU" sz="3600" dirty="0"/>
              <a:t>	(в т.ч. приглашённых гостей);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C7A635A-87A7-43A8-8516-9F4C0E0C2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8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2970" y="129541"/>
            <a:ext cx="10515600" cy="714914"/>
          </a:xfrm>
        </p:spPr>
        <p:txBody>
          <a:bodyPr>
            <a:normAutofit/>
          </a:bodyPr>
          <a:lstStyle/>
          <a:p>
            <a:r>
              <a:rPr lang="ru-RU" sz="3600" dirty="0"/>
              <a:t>Развитие тематических стендов «Знаний» в школах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987" y="1634347"/>
            <a:ext cx="6934200" cy="4175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Материалы для стендов представлены по ссылке: </a:t>
            </a:r>
            <a:br>
              <a:rPr lang="ru-RU" dirty="0"/>
            </a:br>
            <a:r>
              <a:rPr lang="ru-RU" dirty="0">
                <a:hlinkClick r:id="rId3"/>
              </a:rPr>
              <a:t>https://disk.yandex.ru/d/yH_lIKMul8mO1A</a:t>
            </a:r>
            <a:r>
              <a:rPr lang="ru-RU" dirty="0"/>
              <a:t>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Информацию о размещённых стендах или статусе их подготовки необходимо разместить в форме: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https://forms.yandex.ru/u/65a7560284227c239bef37b7/</a:t>
            </a:r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4187" y="2120084"/>
            <a:ext cx="4549538" cy="25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10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9775" y="160021"/>
            <a:ext cx="10283380" cy="685800"/>
          </a:xfrm>
        </p:spPr>
        <p:txBody>
          <a:bodyPr>
            <a:normAutofit/>
          </a:bodyPr>
          <a:lstStyle/>
          <a:p>
            <a:r>
              <a:rPr lang="ru-RU" sz="3600" b="1" dirty="0"/>
              <a:t>В протокол поручений: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834965" y="785004"/>
            <a:ext cx="10692557" cy="5274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</a:rPr>
              <a:t>Муниципальным координаторам:		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1800" b="1" dirty="0"/>
              <a:t>Запланировать ежемесячное проведение мероприятий в рамках Марафона лекций </a:t>
            </a:r>
            <a:br>
              <a:rPr lang="ru-RU" sz="1800" b="1" dirty="0"/>
            </a:br>
            <a:r>
              <a:rPr lang="ru-RU" sz="1800" b="1" dirty="0"/>
              <a:t>в количестве 30% от количества школ муниципалитета.</a:t>
            </a:r>
            <a:br>
              <a:rPr lang="ru-RU" sz="1800" b="1" dirty="0"/>
            </a:br>
            <a:r>
              <a:rPr lang="ru-RU" sz="1800" b="1" dirty="0"/>
              <a:t>Разместить заявки в план лекций по установленной форме.</a:t>
            </a:r>
          </a:p>
          <a:p>
            <a:pPr marL="0" indent="0">
              <a:buNone/>
            </a:pPr>
            <a:r>
              <a:rPr lang="ru-RU" sz="1800" b="1" dirty="0"/>
              <a:t>	Срок: в текущем порядке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ru-RU" sz="1800" b="1" dirty="0"/>
              <a:t>Принимать участие в проекте тематических кинопоказов </a:t>
            </a:r>
            <a:r>
              <a:rPr lang="ru-RU" sz="1800" b="1" dirty="0" err="1"/>
              <a:t>Знание.Кино</a:t>
            </a:r>
            <a:r>
              <a:rPr lang="ru-RU" sz="1800" b="1" dirty="0"/>
              <a:t> не менее 2 кинопоказов </a:t>
            </a:r>
            <a:br>
              <a:rPr lang="ru-RU" sz="1800" b="1" dirty="0"/>
            </a:br>
            <a:r>
              <a:rPr lang="ru-RU" sz="1800" b="1" dirty="0"/>
              <a:t>от одного учреждения</a:t>
            </a:r>
            <a:br>
              <a:rPr lang="ru-RU" sz="1800" b="1" dirty="0"/>
            </a:br>
            <a:r>
              <a:rPr lang="ru-RU" sz="1800" b="1" dirty="0"/>
              <a:t>	Срок: в текущем порядке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ru-RU" sz="1800" b="1" dirty="0"/>
              <a:t>Принимать участие в информационной поддержке реализации проектов Российского общества «Знание» (размещение информации на официальном сайте и соц. сети школы)</a:t>
            </a:r>
          </a:p>
          <a:p>
            <a:pPr marL="0" indent="0">
              <a:buNone/>
            </a:pPr>
            <a:r>
              <a:rPr lang="ru-RU" sz="1800" b="1" dirty="0"/>
              <a:t>	Срок: в текущем порядке</a:t>
            </a:r>
          </a:p>
          <a:p>
            <a:pPr marL="447675" indent="-447675">
              <a:buFont typeface="+mj-lt"/>
              <a:buAutoNum type="arabicPeriod" startAt="4"/>
            </a:pPr>
            <a:r>
              <a:rPr lang="ru-RU" sz="1800" b="1" dirty="0"/>
              <a:t>Продолжать работу по размещению тематических стендов «Знаний».</a:t>
            </a:r>
            <a:br>
              <a:rPr lang="ru-RU" sz="1800" b="1" dirty="0"/>
            </a:br>
            <a:r>
              <a:rPr lang="ru-RU" sz="1800" b="1" dirty="0"/>
              <a:t>Информацию о статусе размещать в форме: </a:t>
            </a:r>
            <a:r>
              <a:rPr lang="en-US" sz="1800" b="1" dirty="0">
                <a:hlinkClick r:id="rId3"/>
              </a:rPr>
              <a:t>https://forms.yandex.ru/u/65a7560284227c239bef37b7/</a:t>
            </a:r>
            <a:endParaRPr lang="ru-RU" sz="1800" b="1" dirty="0"/>
          </a:p>
          <a:p>
            <a:pPr marL="0" indent="0">
              <a:buNone/>
            </a:pPr>
            <a:r>
              <a:rPr lang="ru-RU" sz="1800" dirty="0"/>
              <a:t>	</a:t>
            </a:r>
            <a:r>
              <a:rPr lang="ru-RU" sz="1800" b="1" dirty="0"/>
              <a:t>Срок: в текущем порядке</a:t>
            </a:r>
          </a:p>
          <a:p>
            <a:pPr marL="447675" indent="-447675">
              <a:buFont typeface="+mj-lt"/>
              <a:buAutoNum type="arabicPeriod" startAt="5"/>
            </a:pPr>
            <a:r>
              <a:rPr lang="ru-RU" sz="1800" b="1" dirty="0"/>
              <a:t>Принять участие в ВКС «Об организации работы в мае 2024 г.»</a:t>
            </a:r>
            <a:br>
              <a:rPr lang="ru-RU" sz="1800" b="1" dirty="0"/>
            </a:br>
            <a:r>
              <a:rPr lang="ru-RU" sz="1800" b="1" dirty="0"/>
              <a:t>Ссылка на ВКС: </a:t>
            </a:r>
            <a:r>
              <a:rPr lang="en-US" sz="1800" b="1" dirty="0">
                <a:hlinkClick r:id="rId4"/>
              </a:rPr>
              <a:t>https://sferum.ru/?call_link=0EF5Ak4yAIBQB7b_AzQOLYgZgtHUJIb-QK4goUiM1ss</a:t>
            </a:r>
            <a:r>
              <a:rPr lang="ru-RU" sz="1800" b="1" dirty="0"/>
              <a:t> 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ru-RU" sz="1800" dirty="0"/>
              <a:t>	</a:t>
            </a:r>
            <a:r>
              <a:rPr lang="ru-RU" sz="1800" b="1" dirty="0">
                <a:solidFill>
                  <a:srgbClr val="FF0000"/>
                </a:solidFill>
              </a:rPr>
              <a:t>Дата: 11 мая в 14:00</a:t>
            </a:r>
          </a:p>
          <a:p>
            <a:pPr marL="457200" indent="-457200">
              <a:buAutoNum type="arabicPeriod" startAt="4"/>
            </a:pPr>
            <a:endParaRPr lang="ru-RU" sz="1800" b="1" dirty="0">
              <a:solidFill>
                <a:srgbClr val="FF0000"/>
              </a:solidFill>
            </a:endParaRPr>
          </a:p>
          <a:p>
            <a:pPr marL="457200" indent="-457200">
              <a:buAutoNum type="arabicPeriod" startAt="4"/>
            </a:pPr>
            <a:endParaRPr lang="ru-RU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C7C94E8-DDE3-499B-AAF3-66406948813F}"/>
              </a:ext>
            </a:extLst>
          </p:cNvPr>
          <p:cNvSpPr/>
          <p:nvPr/>
        </p:nvSpPr>
        <p:spPr>
          <a:xfrm>
            <a:off x="6096000" y="370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rgbClr val="FF0000"/>
                </a:solidFill>
              </a:rPr>
              <a:t>Включиться в группу муниципальных координаторов: </a:t>
            </a:r>
            <a:r>
              <a:rPr lang="en-US" b="1" dirty="0">
                <a:solidFill>
                  <a:srgbClr val="FF0000"/>
                </a:solidFill>
                <a:hlinkClick r:id="rId5"/>
              </a:rPr>
              <a:t>https://t.me/+_oUPfSViGtlmY2Zi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3437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74608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Приглашаем Вас к членству </a:t>
            </a:r>
            <a:br>
              <a:rPr lang="ru-RU" dirty="0"/>
            </a:br>
            <a:r>
              <a:rPr lang="ru-RU" dirty="0"/>
              <a:t>в Хабаровском региональном отделении </a:t>
            </a:r>
            <a:br>
              <a:rPr lang="ru-RU" dirty="0"/>
            </a:br>
            <a:r>
              <a:rPr lang="ru-RU" dirty="0"/>
              <a:t>Российского общества «Знание»</a:t>
            </a:r>
          </a:p>
        </p:txBody>
      </p:sp>
      <p:pic>
        <p:nvPicPr>
          <p:cNvPr id="9218" name="Picture 2" descr="https://oonikifobr.68edu.ru/wp-content/uploads/2022/04/7d4d2df07ad13351ff308337941a4e71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32" y="495300"/>
            <a:ext cx="4968875" cy="331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5532437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hlinkClick r:id="rId3"/>
              </a:rPr>
              <a:t>Подать заявку «Стать членом Российского общества «Знание»</a:t>
            </a:r>
            <a:endParaRPr lang="ru-RU" sz="2000" dirty="0"/>
          </a:p>
          <a:p>
            <a:pPr algn="ctr"/>
            <a:r>
              <a:rPr lang="en-US" sz="2000" b="1" dirty="0">
                <a:hlinkClick r:id="rId3"/>
              </a:rPr>
              <a:t>https://znanierussia.ru/become-member</a:t>
            </a:r>
            <a:r>
              <a:rPr lang="ru-RU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347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555" y="169078"/>
            <a:ext cx="10219956" cy="685800"/>
          </a:xfrm>
        </p:spPr>
        <p:txBody>
          <a:bodyPr>
            <a:normAutofit/>
          </a:bodyPr>
          <a:lstStyle/>
          <a:p>
            <a:r>
              <a:rPr lang="ru-RU" sz="3600" b="1" dirty="0"/>
              <a:t>Основные направления проектов: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1670977" y="1234989"/>
            <a:ext cx="9926853" cy="3809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/>
              <a:t>Марафон лекций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Тематические показы </a:t>
            </a:r>
            <a:r>
              <a:rPr lang="ru-RU" b="1" dirty="0" err="1"/>
              <a:t>Знание.Кино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Проекты в воспитательных программах летних лагерей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Выездные мероприятия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Размещение информационных стендов «Знание» в школах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274"/>
          <a:stretch/>
        </p:blipFill>
        <p:spPr>
          <a:xfrm>
            <a:off x="777627" y="2087202"/>
            <a:ext cx="660325" cy="685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274"/>
          <a:stretch/>
        </p:blipFill>
        <p:spPr>
          <a:xfrm>
            <a:off x="777627" y="1075824"/>
            <a:ext cx="660325" cy="6858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274"/>
          <a:stretch/>
        </p:blipFill>
        <p:spPr>
          <a:xfrm>
            <a:off x="777627" y="3140150"/>
            <a:ext cx="660325" cy="6858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16A1E42-3B7F-4C6F-8C84-C4376568B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274"/>
          <a:stretch/>
        </p:blipFill>
        <p:spPr>
          <a:xfrm>
            <a:off x="777626" y="4121709"/>
            <a:ext cx="660325" cy="685800"/>
          </a:xfrm>
          <a:prstGeom prst="rect">
            <a:avLst/>
          </a:prstGeom>
        </p:spPr>
      </p:pic>
      <p:pic>
        <p:nvPicPr>
          <p:cNvPr id="3074" name="Picture 2" descr="https://782329.selcdn.ru/leonardo/uploadsForSiteId/202155/content/8bbbafc9-1752-4858-b3e9-a4216dd84820.png">
            <a:extLst>
              <a:ext uri="{FF2B5EF4-FFF2-40B4-BE49-F238E27FC236}">
                <a16:creationId xmlns:a16="http://schemas.microsoft.com/office/drawing/2014/main" xmlns="" id="{2B5FF4D5-F0A7-42DF-931A-3E43462C6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429" y="554379"/>
            <a:ext cx="949628" cy="68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1E2B895-914C-4E13-BFEC-E020E581346E}"/>
              </a:ext>
            </a:extLst>
          </p:cNvPr>
          <p:cNvSpPr/>
          <p:nvPr/>
        </p:nvSpPr>
        <p:spPr>
          <a:xfrm>
            <a:off x="8635408" y="554827"/>
            <a:ext cx="36211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ВКС «Об организации </a:t>
            </a:r>
            <a:br>
              <a:rPr lang="ru-RU" b="1" dirty="0"/>
            </a:br>
            <a:r>
              <a:rPr lang="ru-RU" b="1" dirty="0"/>
              <a:t>работы в мае 2024 г.»</a:t>
            </a:r>
          </a:p>
          <a:p>
            <a:r>
              <a:rPr lang="ru-RU" b="1" dirty="0">
                <a:solidFill>
                  <a:srgbClr val="FF0000"/>
                </a:solidFill>
              </a:rPr>
              <a:t>11 мая в 14:00 </a:t>
            </a:r>
          </a:p>
          <a:p>
            <a:r>
              <a:rPr lang="ru-RU" b="1" dirty="0"/>
              <a:t>Ссылка на ВКС: </a:t>
            </a:r>
            <a:r>
              <a:rPr lang="en-US" b="1" dirty="0">
                <a:hlinkClick r:id="rId4"/>
              </a:rPr>
              <a:t>https://sferum.ru/?call_link=0EF5Ak4yAIBQB7b_AzQOLYgZgtHUJIb-QK4goUiM1ss</a:t>
            </a:r>
            <a:endParaRPr lang="ru-RU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5F5EC09-9204-4C50-890A-FD11545CD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274"/>
          <a:stretch/>
        </p:blipFill>
        <p:spPr>
          <a:xfrm>
            <a:off x="777626" y="5269860"/>
            <a:ext cx="66032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5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CB85C017-99A1-46F7-A4B9-74198B27EC70}"/>
              </a:ext>
            </a:extLst>
          </p:cNvPr>
          <p:cNvSpPr txBox="1">
            <a:spLocks/>
          </p:cNvSpPr>
          <p:nvPr/>
        </p:nvSpPr>
        <p:spPr>
          <a:xfrm>
            <a:off x="1777555" y="169078"/>
            <a:ext cx="10219956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/>
              <a:t>Освещение участия в проектах  в СМИ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CDB6CF7-7B61-4D43-8610-B5F6D4696611}"/>
              </a:ext>
            </a:extLst>
          </p:cNvPr>
          <p:cNvPicPr/>
          <p:nvPr/>
        </p:nvPicPr>
        <p:blipFill rotWithShape="1">
          <a:blip r:embed="rId3"/>
          <a:srcRect r="64313" b="68322"/>
          <a:stretch/>
        </p:blipFill>
        <p:spPr bwMode="auto">
          <a:xfrm>
            <a:off x="301180" y="1046105"/>
            <a:ext cx="3711144" cy="18862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3558C67-037F-49B2-8704-D530C7D20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960" y="1267973"/>
            <a:ext cx="3633370" cy="188628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838E263A-B702-45EE-BD47-B545562A483D}"/>
              </a:ext>
            </a:extLst>
          </p:cNvPr>
          <p:cNvSpPr txBox="1">
            <a:spLocks/>
          </p:cNvSpPr>
          <p:nvPr/>
        </p:nvSpPr>
        <p:spPr>
          <a:xfrm>
            <a:off x="9052664" y="4646886"/>
            <a:ext cx="2795122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/>
              <a:t>О нас знают!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367142A-B6F9-4739-A153-93E47FE26C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9965" y="2724314"/>
            <a:ext cx="5431602" cy="384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8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755520" y="1114708"/>
            <a:ext cx="6796163" cy="2686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ru-RU" sz="1600" b="1" dirty="0">
                <a:solidFill>
                  <a:srgbClr val="00B050"/>
                </a:solidFill>
              </a:rPr>
              <a:t>Темы лекций: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ru-RU" sz="1600" b="1" dirty="0"/>
              <a:t>«Достижения Хабаровского края»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ru-RU" sz="1600" b="1" dirty="0"/>
              <a:t>«Россия в </a:t>
            </a:r>
            <a:r>
              <a:rPr lang="en-US" sz="1600" b="1" dirty="0"/>
              <a:t>XXI </a:t>
            </a:r>
            <a:r>
              <a:rPr lang="ru-RU" sz="1600" b="1" dirty="0"/>
              <a:t>веке»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ru-RU" sz="1600" b="1" dirty="0"/>
              <a:t>Лекции от учителей по праздничным и памятным датам: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ru-RU" sz="1600" b="1" dirty="0"/>
              <a:t>Мероприятия, приуроченные к 10-летию воссоединения с Крымом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ru-RU" sz="1600" b="1" dirty="0"/>
              <a:t>	В том числе – проведение мероприятия с приглашением</a:t>
            </a:r>
            <a:br>
              <a:rPr lang="ru-RU" sz="1600" b="1" dirty="0"/>
            </a:br>
            <a:r>
              <a:rPr lang="ru-RU" sz="1600" b="1" dirty="0"/>
              <a:t>		 первых лиц муниципалитета или поселения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Font typeface="+mj-lt"/>
              <a:buAutoNum type="arabicPeriod" startAt="5"/>
            </a:pPr>
            <a:r>
              <a:rPr lang="ru-RU" sz="1600" b="1" dirty="0"/>
              <a:t>Мероприятия, приуроченные ко Дню космонавтики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Font typeface="+mj-lt"/>
              <a:buAutoNum type="arabicPeriod" startAt="5"/>
            </a:pPr>
            <a:r>
              <a:rPr lang="ru-RU" sz="1600" b="1" dirty="0"/>
              <a:t>Мероприятия, приуроченные ко Дню весны и труда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Font typeface="+mj-lt"/>
              <a:buAutoNum type="arabicPeriod" startAt="5"/>
            </a:pPr>
            <a:r>
              <a:rPr lang="ru-RU" sz="1600" b="1" dirty="0">
                <a:solidFill>
                  <a:srgbClr val="FF0000"/>
                </a:solidFill>
              </a:rPr>
              <a:t>Мероприятия, приуроченные ко Дню Победы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2709B051-4290-48BA-BFFE-0F79DD565CE9}"/>
              </a:ext>
            </a:extLst>
          </p:cNvPr>
          <p:cNvSpPr txBox="1">
            <a:spLocks/>
          </p:cNvSpPr>
          <p:nvPr/>
        </p:nvSpPr>
        <p:spPr>
          <a:xfrm>
            <a:off x="2448466" y="5015093"/>
            <a:ext cx="4513811" cy="870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B050"/>
                </a:solidFill>
              </a:rPr>
              <a:t>Лекции могут проводиться как в «своих» классах, так и на других площадках</a:t>
            </a:r>
            <a:endParaRPr lang="ru-RU" sz="1800" b="1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2709B051-4290-48BA-BFFE-0F79DD565CE9}"/>
              </a:ext>
            </a:extLst>
          </p:cNvPr>
          <p:cNvSpPr txBox="1">
            <a:spLocks/>
          </p:cNvSpPr>
          <p:nvPr/>
        </p:nvSpPr>
        <p:spPr>
          <a:xfrm>
            <a:off x="755520" y="4280402"/>
            <a:ext cx="5040107" cy="328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70C0"/>
                </a:solidFill>
              </a:rPr>
              <a:t>Целевой показатель: </a:t>
            </a:r>
            <a:br>
              <a:rPr lang="ru-RU" sz="1800" b="1" dirty="0">
                <a:solidFill>
                  <a:srgbClr val="0070C0"/>
                </a:solidFill>
              </a:rPr>
            </a:br>
            <a:r>
              <a:rPr lang="ru-RU" sz="1800" b="1" dirty="0">
                <a:solidFill>
                  <a:srgbClr val="0070C0"/>
                </a:solidFill>
              </a:rPr>
              <a:t>лекции от 30% школ муниципалитета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2709B051-4290-48BA-BFFE-0F79DD565CE9}"/>
              </a:ext>
            </a:extLst>
          </p:cNvPr>
          <p:cNvSpPr txBox="1">
            <a:spLocks/>
          </p:cNvSpPr>
          <p:nvPr/>
        </p:nvSpPr>
        <p:spPr>
          <a:xfrm>
            <a:off x="1409375" y="5885142"/>
            <a:ext cx="5552902" cy="603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B050"/>
                </a:solidFill>
              </a:rPr>
              <a:t>Приветствуется организация лекций на «открытую» аудиторию (ДК, библиотеки и пр.)</a:t>
            </a:r>
            <a:endParaRPr lang="ru-RU" sz="1800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0191" t="14590" r="59968" b="19956"/>
          <a:stretch/>
        </p:blipFill>
        <p:spPr>
          <a:xfrm>
            <a:off x="262863" y="4325938"/>
            <a:ext cx="440575" cy="4488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0191" t="14590" r="59968" b="19956"/>
          <a:stretch/>
        </p:blipFill>
        <p:spPr>
          <a:xfrm>
            <a:off x="2007891" y="5087807"/>
            <a:ext cx="440575" cy="44888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0191" t="14590" r="59968" b="19956"/>
          <a:stretch/>
        </p:blipFill>
        <p:spPr>
          <a:xfrm>
            <a:off x="968799" y="5954102"/>
            <a:ext cx="440575" cy="448887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777555" y="175103"/>
            <a:ext cx="10515600" cy="655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/>
              <a:t>Марафон лекций</a:t>
            </a:r>
            <a:endParaRPr lang="ru-RU" sz="36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8A6F9DB-570F-4DBD-9F80-DA204C434BF8}"/>
              </a:ext>
            </a:extLst>
          </p:cNvPr>
          <p:cNvSpPr/>
          <p:nvPr/>
        </p:nvSpPr>
        <p:spPr>
          <a:xfrm>
            <a:off x="7151893" y="5473736"/>
            <a:ext cx="48963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000000"/>
                </a:solidFill>
                <a:latin typeface="Roboto"/>
              </a:rPr>
              <a:t>Материалы для лекций </a:t>
            </a:r>
            <a:br>
              <a:rPr lang="ru-RU" dirty="0">
                <a:solidFill>
                  <a:srgbClr val="000000"/>
                </a:solidFill>
                <a:latin typeface="Roboto"/>
              </a:rPr>
            </a:br>
            <a:r>
              <a:rPr lang="ru-RU" dirty="0">
                <a:solidFill>
                  <a:srgbClr val="000000"/>
                </a:solidFill>
                <a:latin typeface="Roboto"/>
              </a:rPr>
              <a:t>к праздничным и памятным датам:</a:t>
            </a:r>
          </a:p>
          <a:p>
            <a:pPr algn="r"/>
            <a:r>
              <a:rPr lang="en-US" u="sng" dirty="0">
                <a:hlinkClick r:id="rId3" tooltip="https://disk.yandex.ru/d/_rG7PNW0sQ2srw"/>
              </a:rPr>
              <a:t>https://disk.yandex.ru/d/_rG7PNW0sQ2srw</a:t>
            </a:r>
            <a:r>
              <a:rPr lang="ru-RU" u="sng" dirty="0"/>
              <a:t>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0B4CDFD-FB04-4272-9FD1-5D78DF706F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0191" t="14590" r="59968" b="19956"/>
          <a:stretch/>
        </p:blipFill>
        <p:spPr>
          <a:xfrm>
            <a:off x="7608409" y="5343146"/>
            <a:ext cx="440575" cy="4488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02B2AE2-4968-4D16-9AEF-8CC4FDCA1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629" y="2897127"/>
            <a:ext cx="3003918" cy="2250642"/>
          </a:xfrm>
          <a:prstGeom prst="rect">
            <a:avLst/>
          </a:prstGeom>
        </p:spPr>
      </p:pic>
      <p:sp>
        <p:nvSpPr>
          <p:cNvPr id="17" name="Стрелка: вправо с вырезом 16">
            <a:extLst>
              <a:ext uri="{FF2B5EF4-FFF2-40B4-BE49-F238E27FC236}">
                <a16:creationId xmlns:a16="http://schemas.microsoft.com/office/drawing/2014/main" xmlns="" id="{3556FD50-B64B-44A7-BAE3-542211E008A0}"/>
              </a:ext>
            </a:extLst>
          </p:cNvPr>
          <p:cNvSpPr/>
          <p:nvPr/>
        </p:nvSpPr>
        <p:spPr>
          <a:xfrm>
            <a:off x="5415455" y="3682498"/>
            <a:ext cx="2806262" cy="249758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право с вырезом 17">
            <a:extLst>
              <a:ext uri="{FF2B5EF4-FFF2-40B4-BE49-F238E27FC236}">
                <a16:creationId xmlns:a16="http://schemas.microsoft.com/office/drawing/2014/main" xmlns="" id="{BEB76A20-3F87-4A8E-B7D6-583ED73C4E80}"/>
              </a:ext>
            </a:extLst>
          </p:cNvPr>
          <p:cNvSpPr/>
          <p:nvPr/>
        </p:nvSpPr>
        <p:spPr>
          <a:xfrm rot="16200000">
            <a:off x="10045641" y="5006517"/>
            <a:ext cx="778932" cy="249758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194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44" name="Vector.png" descr="Vector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22157" y="224858"/>
            <a:ext cx="507709" cy="507299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TextBox 47"/>
          <p:cNvSpPr txBox="1"/>
          <p:nvPr/>
        </p:nvSpPr>
        <p:spPr bwMode="auto">
          <a:xfrm>
            <a:off x="4202100" y="475222"/>
            <a:ext cx="33665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69">
              <a:defRPr sz="6400">
                <a:solidFill>
                  <a:srgbClr val="8060F6"/>
                </a:solidFill>
                <a:latin typeface="Gilroy-Bold"/>
                <a:ea typeface="Gilroy-Bold"/>
                <a:cs typeface="Gilroy-Bold"/>
              </a:defRPr>
            </a:pPr>
            <a:r>
              <a:rPr lang="ru-RU" sz="2400" dirty="0">
                <a:solidFill>
                  <a:srgbClr val="8060F6"/>
                </a:solidFill>
                <a:latin typeface="Gilroy-Bold"/>
              </a:rPr>
              <a:t>Календарь памятных дат</a:t>
            </a:r>
            <a:endParaRPr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080257"/>
              </p:ext>
            </p:extLst>
          </p:nvPr>
        </p:nvGraphicFramePr>
        <p:xfrm>
          <a:off x="1125415" y="1260351"/>
          <a:ext cx="3366583" cy="1210028"/>
        </p:xfrm>
        <a:graphic>
          <a:graphicData uri="http://schemas.openxmlformats.org/drawingml/2006/table">
            <a:tbl>
              <a:tblPr/>
              <a:tblGrid>
                <a:gridCol w="7457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08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98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>
                          <a:latin typeface="Times New Roman"/>
                        </a:rPr>
                        <a:t>Дата </a:t>
                      </a:r>
                      <a:endParaRPr sz="900" dirty="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latin typeface="Times New Roman"/>
                        </a:rPr>
                        <a:t>Наименование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384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1 мая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Праздник весны и труда</a:t>
                      </a:r>
                      <a:endParaRPr sz="900" dirty="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460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9 мая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Победы</a:t>
                      </a:r>
                      <a:endParaRPr sz="900" dirty="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23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15 мая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Международный день семей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063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18 мая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Международный день музеев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261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24 мая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День славянской письменности и культуры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559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27 мая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Всемирный день библиотек</a:t>
                      </a:r>
                      <a:endParaRPr sz="900" dirty="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955342"/>
              </p:ext>
            </p:extLst>
          </p:nvPr>
        </p:nvGraphicFramePr>
        <p:xfrm>
          <a:off x="5885392" y="1260350"/>
          <a:ext cx="4281496" cy="1074731"/>
        </p:xfrm>
        <a:graphic>
          <a:graphicData uri="http://schemas.openxmlformats.org/drawingml/2006/table">
            <a:tbl>
              <a:tblPr/>
              <a:tblGrid>
                <a:gridCol w="9692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2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6061">
                <a:tc>
                  <a:txBody>
                    <a:bodyPr/>
                    <a:lstStyle/>
                    <a:p>
                      <a:pPr marL="0" marR="0" indent="0" algn="ctr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i="0" u="none" strike="noStrike" cap="none" spc="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Дата</a:t>
                      </a:r>
                      <a:endParaRPr sz="900" dirty="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Наименование</a:t>
                      </a:r>
                      <a:endParaRPr sz="90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911">
                <a:tc>
                  <a:txBody>
                    <a:bodyPr/>
                    <a:lstStyle/>
                    <a:p>
                      <a:pPr marL="0" marR="0" indent="0" algn="ctr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 июня</a:t>
                      </a:r>
                      <a:endParaRPr sz="90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Международный день защиты детей.</a:t>
                      </a:r>
                      <a:endParaRPr sz="90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9117">
                <a:tc>
                  <a:txBody>
                    <a:bodyPr/>
                    <a:lstStyle/>
                    <a:p>
                      <a:pPr marL="0" marR="0" indent="0" algn="ctr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6 июня</a:t>
                      </a:r>
                      <a:endParaRPr sz="90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День русского языка, 225-летие со дня рождения А.С. Пушкина</a:t>
                      </a:r>
                      <a:endParaRPr sz="900" dirty="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5750">
                <a:tc>
                  <a:txBody>
                    <a:bodyPr/>
                    <a:lstStyle/>
                    <a:p>
                      <a:pPr marL="0" marR="0" indent="0" algn="ctr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12 июня</a:t>
                      </a:r>
                      <a:endParaRPr sz="90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День России</a:t>
                      </a:r>
                      <a:endParaRPr sz="900" dirty="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7142">
                <a:tc>
                  <a:txBody>
                    <a:bodyPr/>
                    <a:lstStyle/>
                    <a:p>
                      <a:pPr marL="0" marR="0" indent="0" algn="ctr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22 июня</a:t>
                      </a:r>
                      <a:endParaRPr sz="90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День памяти и скорби </a:t>
                      </a:r>
                      <a:endParaRPr sz="90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5750">
                <a:tc>
                  <a:txBody>
                    <a:bodyPr/>
                    <a:lstStyle/>
                    <a:p>
                      <a:pPr marL="0" marR="0" indent="0" algn="ctr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27 июня</a:t>
                      </a:r>
                      <a:endParaRPr sz="90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День молодёжи</a:t>
                      </a:r>
                      <a:endParaRPr sz="900" dirty="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9" name="Квартальный…"/>
          <p:cNvSpPr txBox="1"/>
          <p:nvPr/>
        </p:nvSpPr>
        <p:spPr bwMode="auto">
          <a:xfrm>
            <a:off x="1123172" y="937638"/>
            <a:ext cx="3290394" cy="2667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1219169">
              <a:defRPr sz="3400">
                <a:solidFill>
                  <a:srgbClr val="373838"/>
                </a:solidFill>
                <a:latin typeface="Gilroy-SemiBold"/>
                <a:ea typeface="Gilroy-SemiBold"/>
                <a:cs typeface="Gilroy-SemiBold"/>
              </a:defRPr>
            </a:pPr>
            <a:r>
              <a:rPr lang="ru-RU" sz="1400">
                <a:solidFill>
                  <a:srgbClr val="8060F6"/>
                </a:solidFill>
                <a:latin typeface="Montserrat Bold"/>
              </a:rPr>
              <a:t>Май</a:t>
            </a:r>
            <a:endParaRPr sz="1400">
              <a:solidFill>
                <a:srgbClr val="8060F6"/>
              </a:solidFill>
              <a:latin typeface="Montserrat Bold"/>
            </a:endParaRPr>
          </a:p>
        </p:txBody>
      </p:sp>
      <p:sp>
        <p:nvSpPr>
          <p:cNvPr id="50" name="Квартальный…"/>
          <p:cNvSpPr txBox="1"/>
          <p:nvPr/>
        </p:nvSpPr>
        <p:spPr bwMode="auto">
          <a:xfrm>
            <a:off x="5885392" y="985416"/>
            <a:ext cx="3290394" cy="2667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1219169">
              <a:defRPr sz="3400">
                <a:solidFill>
                  <a:srgbClr val="373838"/>
                </a:solidFill>
                <a:latin typeface="Gilroy-SemiBold"/>
                <a:ea typeface="Gilroy-SemiBold"/>
                <a:cs typeface="Gilroy-SemiBold"/>
              </a:defRPr>
            </a:pPr>
            <a:r>
              <a:rPr lang="ru-RU" sz="1400">
                <a:solidFill>
                  <a:srgbClr val="8060F6"/>
                </a:solidFill>
                <a:latin typeface="Montserrat Bold"/>
              </a:rPr>
              <a:t>Июнь</a:t>
            </a:r>
            <a:endParaRPr sz="1400">
              <a:solidFill>
                <a:srgbClr val="8060F6"/>
              </a:solidFill>
              <a:latin typeface="Montserrat Bold"/>
            </a:endParaRPr>
          </a:p>
        </p:txBody>
      </p:sp>
      <p:sp>
        <p:nvSpPr>
          <p:cNvPr id="51" name="Квартальный…"/>
          <p:cNvSpPr txBox="1"/>
          <p:nvPr/>
        </p:nvSpPr>
        <p:spPr bwMode="auto">
          <a:xfrm>
            <a:off x="1123172" y="2838043"/>
            <a:ext cx="3290394" cy="2667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1219169">
              <a:defRPr sz="3400">
                <a:solidFill>
                  <a:srgbClr val="373838"/>
                </a:solidFill>
                <a:latin typeface="Gilroy-SemiBold"/>
                <a:ea typeface="Gilroy-SemiBold"/>
                <a:cs typeface="Gilroy-SemiBold"/>
              </a:defRPr>
            </a:pPr>
            <a:r>
              <a:rPr lang="ru-RU" sz="1400">
                <a:solidFill>
                  <a:srgbClr val="8060F6"/>
                </a:solidFill>
                <a:latin typeface="Montserrat Bold"/>
              </a:rPr>
              <a:t>Июль</a:t>
            </a:r>
            <a:endParaRPr sz="1400">
              <a:solidFill>
                <a:srgbClr val="8060F6"/>
              </a:solidFill>
              <a:latin typeface="Montserrat Bold"/>
            </a:endParaRPr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889947"/>
              </p:ext>
            </p:extLst>
          </p:nvPr>
        </p:nvGraphicFramePr>
        <p:xfrm>
          <a:off x="1123171" y="3192553"/>
          <a:ext cx="3366582" cy="719074"/>
        </p:xfrm>
        <a:graphic>
          <a:graphicData uri="http://schemas.openxmlformats.org/drawingml/2006/table">
            <a:tbl>
              <a:tblPr/>
              <a:tblGrid>
                <a:gridCol w="7498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67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031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>
                          <a:latin typeface="Times New Roman"/>
                        </a:rPr>
                        <a:t>Дата </a:t>
                      </a:r>
                      <a:endParaRPr sz="900" dirty="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latin typeface="Times New Roman"/>
                        </a:rPr>
                        <a:t>Наименование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59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8 июля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семьи, любви и верности</a:t>
                      </a:r>
                      <a:endParaRPr sz="900" dirty="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17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28 июля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военно-морского флота</a:t>
                      </a:r>
                      <a:endParaRPr sz="900" dirty="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46124"/>
              </p:ext>
            </p:extLst>
          </p:nvPr>
        </p:nvGraphicFramePr>
        <p:xfrm>
          <a:off x="5885391" y="3173268"/>
          <a:ext cx="4281497" cy="964779"/>
        </p:xfrm>
        <a:graphic>
          <a:graphicData uri="http://schemas.openxmlformats.org/drawingml/2006/table">
            <a:tbl>
              <a:tblPr/>
              <a:tblGrid>
                <a:gridCol w="9648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66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935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>
                          <a:latin typeface="Times New Roman"/>
                        </a:rPr>
                        <a:t>Дата 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>
                          <a:latin typeface="Times New Roman"/>
                        </a:rPr>
                        <a:t>Наименование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36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10 августа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День физкультурника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85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21 августа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День лектора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65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22 августа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День Государственного флага Российской Федерации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155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27 августа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российского кино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3" name="Квартальный…"/>
          <p:cNvSpPr txBox="1"/>
          <p:nvPr/>
        </p:nvSpPr>
        <p:spPr bwMode="auto">
          <a:xfrm>
            <a:off x="5869247" y="2870112"/>
            <a:ext cx="3290394" cy="2667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1219169">
              <a:defRPr sz="3400">
                <a:solidFill>
                  <a:srgbClr val="373838"/>
                </a:solidFill>
                <a:latin typeface="Gilroy-SemiBold"/>
                <a:ea typeface="Gilroy-SemiBold"/>
                <a:cs typeface="Gilroy-SemiBold"/>
              </a:defRPr>
            </a:pPr>
            <a:r>
              <a:rPr lang="ru-RU" sz="1400">
                <a:solidFill>
                  <a:srgbClr val="8060F6"/>
                </a:solidFill>
                <a:latin typeface="Montserrat Bold"/>
              </a:rPr>
              <a:t>Август</a:t>
            </a:r>
            <a:endParaRPr sz="1400">
              <a:solidFill>
                <a:srgbClr val="8060F6"/>
              </a:solidFill>
              <a:latin typeface="Montserrat Bold"/>
            </a:endParaRPr>
          </a:p>
        </p:txBody>
      </p:sp>
      <p:sp>
        <p:nvSpPr>
          <p:cNvPr id="55" name="Квартальный…"/>
          <p:cNvSpPr txBox="1"/>
          <p:nvPr/>
        </p:nvSpPr>
        <p:spPr bwMode="auto">
          <a:xfrm>
            <a:off x="1123171" y="4285714"/>
            <a:ext cx="3290394" cy="2667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1219169">
              <a:defRPr sz="3400">
                <a:solidFill>
                  <a:srgbClr val="373838"/>
                </a:solidFill>
                <a:latin typeface="Gilroy-SemiBold"/>
                <a:ea typeface="Gilroy-SemiBold"/>
                <a:cs typeface="Gilroy-SemiBold"/>
              </a:defRPr>
            </a:pPr>
            <a:r>
              <a:rPr lang="ru-RU" sz="1400">
                <a:solidFill>
                  <a:srgbClr val="8060F6"/>
                </a:solidFill>
                <a:latin typeface="Montserrat Bold"/>
              </a:rPr>
              <a:t>Сентябрь</a:t>
            </a:r>
            <a:endParaRPr sz="1400">
              <a:solidFill>
                <a:srgbClr val="8060F6"/>
              </a:solidFill>
              <a:latin typeface="Montserrat Bold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719965"/>
              </p:ext>
            </p:extLst>
          </p:nvPr>
        </p:nvGraphicFramePr>
        <p:xfrm>
          <a:off x="1123170" y="4615056"/>
          <a:ext cx="3366583" cy="746760"/>
        </p:xfrm>
        <a:graphic>
          <a:graphicData uri="http://schemas.openxmlformats.org/drawingml/2006/table">
            <a:tbl>
              <a:tblPr/>
              <a:tblGrid>
                <a:gridCol w="750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64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>
                          <a:latin typeface="Times New Roman"/>
                        </a:rPr>
                        <a:t>Дата 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latin typeface="Times New Roman"/>
                        </a:rPr>
                        <a:t>Наименование 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1 сентября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День знаний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3 сентября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солидарности в борьбе с терроризмом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30 сентября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воссоединения России и ДНР, ЛНР, Запорожской и Херсонской областей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7" name="Квартальный…"/>
          <p:cNvSpPr txBox="1"/>
          <p:nvPr/>
        </p:nvSpPr>
        <p:spPr bwMode="auto">
          <a:xfrm>
            <a:off x="5869247" y="4340621"/>
            <a:ext cx="3249771" cy="2667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1219169">
              <a:defRPr sz="3400">
                <a:solidFill>
                  <a:srgbClr val="373838"/>
                </a:solidFill>
                <a:latin typeface="Gilroy-SemiBold"/>
                <a:ea typeface="Gilroy-SemiBold"/>
                <a:cs typeface="Gilroy-SemiBold"/>
              </a:defRPr>
            </a:pPr>
            <a:r>
              <a:rPr lang="ru-RU" sz="1400">
                <a:solidFill>
                  <a:srgbClr val="8060F6"/>
                </a:solidFill>
                <a:latin typeface="Montserrat Bold"/>
              </a:rPr>
              <a:t>Октябрь</a:t>
            </a:r>
            <a:endParaRPr sz="1400">
              <a:solidFill>
                <a:srgbClr val="8060F6"/>
              </a:solidFill>
              <a:latin typeface="Montserrat Bold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711471"/>
              </p:ext>
            </p:extLst>
          </p:nvPr>
        </p:nvGraphicFramePr>
        <p:xfrm>
          <a:off x="5885392" y="4615056"/>
          <a:ext cx="4281496" cy="659541"/>
        </p:xfrm>
        <a:graphic>
          <a:graphicData uri="http://schemas.openxmlformats.org/drawingml/2006/table">
            <a:tbl>
              <a:tblPr/>
              <a:tblGrid>
                <a:gridCol w="972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088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896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>
                          <a:latin typeface="Times New Roman"/>
                        </a:rPr>
                        <a:t>Дата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latin typeface="Times New Roman"/>
                        </a:rPr>
                        <a:t>Наименование 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96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5 октября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учителя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161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20 октября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отца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8" name="Квартальный…"/>
          <p:cNvSpPr txBox="1"/>
          <p:nvPr/>
        </p:nvSpPr>
        <p:spPr bwMode="auto">
          <a:xfrm>
            <a:off x="1123171" y="5466900"/>
            <a:ext cx="3290394" cy="28212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1219169">
              <a:defRPr sz="3400">
                <a:solidFill>
                  <a:srgbClr val="373838"/>
                </a:solidFill>
                <a:latin typeface="Gilroy-SemiBold"/>
                <a:ea typeface="Gilroy-SemiBold"/>
                <a:cs typeface="Gilroy-SemiBold"/>
              </a:defRPr>
            </a:pPr>
            <a:r>
              <a:rPr lang="ru-RU" sz="1500">
                <a:solidFill>
                  <a:srgbClr val="8060F6"/>
                </a:solidFill>
                <a:latin typeface="Montserrat Bold"/>
              </a:rPr>
              <a:t>Ноябрь </a:t>
            </a:r>
            <a:endParaRPr sz="1500">
              <a:solidFill>
                <a:srgbClr val="8060F6"/>
              </a:solidFill>
              <a:latin typeface="Montserrat Bold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885466"/>
              </p:ext>
            </p:extLst>
          </p:nvPr>
        </p:nvGraphicFramePr>
        <p:xfrm>
          <a:off x="1123171" y="5785989"/>
          <a:ext cx="3366582" cy="609600"/>
        </p:xfrm>
        <a:graphic>
          <a:graphicData uri="http://schemas.openxmlformats.org/drawingml/2006/table">
            <a:tbl>
              <a:tblPr/>
              <a:tblGrid>
                <a:gridCol w="6994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71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>
                          <a:latin typeface="Times New Roman"/>
                        </a:rPr>
                        <a:t>Дата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latin typeface="Times New Roman"/>
                        </a:rPr>
                        <a:t>Наименование 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4 ноября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народного единства 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20 ноября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Всемирный день ребенка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24 ноября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матери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9" name="Квартальный…"/>
          <p:cNvSpPr txBox="1"/>
          <p:nvPr/>
        </p:nvSpPr>
        <p:spPr bwMode="auto">
          <a:xfrm>
            <a:off x="5885392" y="5511555"/>
            <a:ext cx="3249771" cy="2667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1219169">
              <a:defRPr sz="3400">
                <a:solidFill>
                  <a:srgbClr val="373838"/>
                </a:solidFill>
                <a:latin typeface="Gilroy-SemiBold"/>
                <a:ea typeface="Gilroy-SemiBold"/>
                <a:cs typeface="Gilroy-SemiBold"/>
              </a:defRPr>
            </a:pPr>
            <a:r>
              <a:rPr lang="ru-RU" sz="1400">
                <a:solidFill>
                  <a:srgbClr val="8060F6"/>
                </a:solidFill>
                <a:latin typeface="Montserrat Bold"/>
              </a:rPr>
              <a:t>Декабрь  </a:t>
            </a:r>
            <a:endParaRPr sz="1400">
              <a:solidFill>
                <a:srgbClr val="8060F6"/>
              </a:solidFill>
              <a:latin typeface="Montserrat Bold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868693"/>
              </p:ext>
            </p:extLst>
          </p:nvPr>
        </p:nvGraphicFramePr>
        <p:xfrm>
          <a:off x="5885393" y="5785989"/>
          <a:ext cx="4281495" cy="914400"/>
        </p:xfrm>
        <a:graphic>
          <a:graphicData uri="http://schemas.openxmlformats.org/drawingml/2006/table">
            <a:tbl>
              <a:tblPr/>
              <a:tblGrid>
                <a:gridCol w="964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66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>
                          <a:latin typeface="Times New Roman"/>
                        </a:rPr>
                        <a:t>Дата 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latin typeface="Times New Roman"/>
                        </a:rPr>
                        <a:t>Наименование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3 декабря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День Неизвестного Солдата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3 декабря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юриста 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5 декабря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волонтера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9 декабря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День Героев Отечества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12 декабря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Конституции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:w="http://schemas.openxmlformats.org/wordprocessingml/2006/main" xmlns:m="http://schemas.openxmlformats.org/officeDocument/2006/math" xmlns="">
      <p:transition spd="slow" advClick="1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555" y="175103"/>
            <a:ext cx="10515600" cy="655634"/>
          </a:xfrm>
        </p:spPr>
        <p:txBody>
          <a:bodyPr>
            <a:normAutofit/>
          </a:bodyPr>
          <a:lstStyle/>
          <a:p>
            <a:r>
              <a:rPr lang="ru-RU" sz="3600" b="1" dirty="0"/>
              <a:t>Марафон лекций.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6752BA8B-62F6-44AE-B2FC-A6CD0D7A08D8}"/>
              </a:ext>
            </a:extLst>
          </p:cNvPr>
          <p:cNvSpPr txBox="1">
            <a:spLocks/>
          </p:cNvSpPr>
          <p:nvPr/>
        </p:nvSpPr>
        <p:spPr>
          <a:xfrm>
            <a:off x="7778864" y="123445"/>
            <a:ext cx="4308867" cy="328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70C0"/>
                </a:solidFill>
              </a:rPr>
              <a:t>Целевой показатель: </a:t>
            </a:r>
            <a:br>
              <a:rPr lang="ru-RU" sz="1800" b="1" dirty="0">
                <a:solidFill>
                  <a:srgbClr val="0070C0"/>
                </a:solidFill>
              </a:rPr>
            </a:br>
            <a:r>
              <a:rPr lang="ru-RU" sz="1800" b="1" dirty="0">
                <a:solidFill>
                  <a:srgbClr val="0070C0"/>
                </a:solidFill>
              </a:rPr>
              <a:t>мероприятия в количестве от 30% </a:t>
            </a:r>
            <a:br>
              <a:rPr lang="ru-RU" sz="1800" b="1" dirty="0">
                <a:solidFill>
                  <a:srgbClr val="0070C0"/>
                </a:solidFill>
              </a:rPr>
            </a:br>
            <a:r>
              <a:rPr lang="ru-RU" sz="1800" b="1" dirty="0">
                <a:solidFill>
                  <a:srgbClr val="0070C0"/>
                </a:solidFill>
              </a:rPr>
              <a:t>от количества школ муниципалитета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C602962-2A75-4C20-96FD-F77D7D850C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0191" t="14590" r="59968" b="19956"/>
          <a:stretch/>
        </p:blipFill>
        <p:spPr>
          <a:xfrm>
            <a:off x="11532889" y="160020"/>
            <a:ext cx="440575" cy="448887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AF96410-C923-45F9-B8A4-3DB6079BA85A}"/>
              </a:ext>
            </a:extLst>
          </p:cNvPr>
          <p:cNvSpPr/>
          <p:nvPr/>
        </p:nvSpPr>
        <p:spPr>
          <a:xfrm>
            <a:off x="9212613" y="2432048"/>
            <a:ext cx="27608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000000"/>
                </a:solidFill>
                <a:latin typeface="Roboto"/>
              </a:rPr>
              <a:t>Материалы для лекций </a:t>
            </a:r>
            <a:br>
              <a:rPr lang="ru-RU" dirty="0">
                <a:solidFill>
                  <a:srgbClr val="000000"/>
                </a:solidFill>
                <a:latin typeface="Roboto"/>
              </a:rPr>
            </a:br>
            <a:r>
              <a:rPr lang="ru-RU" dirty="0">
                <a:solidFill>
                  <a:srgbClr val="000000"/>
                </a:solidFill>
                <a:latin typeface="Roboto"/>
              </a:rPr>
              <a:t>к праздничным и памятным датам:</a:t>
            </a:r>
          </a:p>
          <a:p>
            <a:pPr algn="r"/>
            <a:r>
              <a:rPr lang="en-US" u="sng" dirty="0">
                <a:hlinkClick r:id="rId3" tooltip="https://disk.yandex.ru/d/_rG7PNW0sQ2srw"/>
              </a:rPr>
              <a:t>https://disk.yandex.ru/d/_rG7PNW0sQ2srw</a:t>
            </a:r>
            <a:r>
              <a:rPr lang="ru-RU" u="sng" dirty="0"/>
              <a:t>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B0FB7223-6CCC-4921-B2C5-F25080F4BB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0191" t="14590" r="59968" b="19956"/>
          <a:stretch/>
        </p:blipFill>
        <p:spPr>
          <a:xfrm>
            <a:off x="11532888" y="1941229"/>
            <a:ext cx="440575" cy="448887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434807"/>
              </p:ext>
            </p:extLst>
          </p:nvPr>
        </p:nvGraphicFramePr>
        <p:xfrm>
          <a:off x="178973" y="1035643"/>
          <a:ext cx="9033640" cy="55283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3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3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60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63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729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179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674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700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084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5179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2273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1485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4097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8042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effectLst/>
                        </a:rPr>
                        <a:t>№ п/п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Муниципальный район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Январь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Февраль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Март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Апрель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Май 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(на 06.05)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Май 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(в плане)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Итого: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Из них о Крыме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Из них о космосе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Из них о «1 мая»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Из них ко Дню Победы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00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Город Комсомольск-на-Амуре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8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8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18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25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69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9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9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97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Солнечный район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18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10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47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97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Район им. Лазо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23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32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9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00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Тугуро-Чумиканский</a:t>
                      </a:r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 район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8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9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22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00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Район им. П. Осипенко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19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97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Ванинский</a:t>
                      </a:r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 район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8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17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97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8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Город Хабаровск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13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00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7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Верхнебуреинский</a:t>
                      </a:r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 район‎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6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8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97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9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Николаевский район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97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10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Хабаровский район 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97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u="none" strike="noStrike">
                          <a:effectLst/>
                        </a:rPr>
                        <a:t>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effectLst/>
                        </a:rPr>
                        <a:t>Вяземский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97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u="none" strike="noStrike">
                          <a:effectLst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 err="1">
                          <a:effectLst/>
                        </a:rPr>
                        <a:t>Бикинский</a:t>
                      </a:r>
                      <a:r>
                        <a:rPr lang="ru-RU" sz="1200" b="0" u="none" strike="noStrike" dirty="0">
                          <a:effectLst/>
                        </a:rPr>
                        <a:t> район‎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97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u="none" strike="noStrike">
                          <a:solidFill>
                            <a:srgbClr val="FF0000"/>
                          </a:solidFill>
                          <a:effectLst/>
                        </a:rPr>
                        <a:t>13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Амурский район‎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97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u="none" strike="noStrike">
                          <a:solidFill>
                            <a:srgbClr val="FF0000"/>
                          </a:solidFill>
                          <a:effectLst/>
                        </a:rPr>
                        <a:t>14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Аяно</a:t>
                      </a:r>
                      <a:r>
                        <a:rPr lang="ru-RU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-Майский район‎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97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u="none" strike="noStrike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Комсомольский район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97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u="none" strike="noStrike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Нанайский район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97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u="none" strike="noStrike">
                          <a:solidFill>
                            <a:srgbClr val="FF0000"/>
                          </a:solidFill>
                          <a:effectLst/>
                        </a:rPr>
                        <a:t>17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Охотский район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600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u="none" strike="noStrike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Советско-Гаванский район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497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u="none" strike="noStrike">
                          <a:solidFill>
                            <a:srgbClr val="FF0000"/>
                          </a:solidFill>
                          <a:effectLst/>
                        </a:rPr>
                        <a:t>19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Ульчский</a:t>
                      </a:r>
                      <a:r>
                        <a:rPr lang="ru-RU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717550" fontAlgn="ctr">
                        <a:tabLst/>
                      </a:pPr>
                      <a:r>
                        <a:rPr lang="ru-RU" sz="1200" b="1" u="none" strike="noStrike" dirty="0">
                          <a:effectLst/>
                        </a:rPr>
                        <a:t>Итого: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43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88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60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22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245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38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417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555" y="175103"/>
            <a:ext cx="10515600" cy="655634"/>
          </a:xfrm>
        </p:spPr>
        <p:txBody>
          <a:bodyPr>
            <a:normAutofit/>
          </a:bodyPr>
          <a:lstStyle/>
          <a:p>
            <a:r>
              <a:rPr lang="ru-RU" sz="3600" b="1" dirty="0"/>
              <a:t>Марафон лекций. План на месяц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7DCBF4BD-67C5-4C2C-A491-B909961B2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96910"/>
              </p:ext>
            </p:extLst>
          </p:nvPr>
        </p:nvGraphicFramePr>
        <p:xfrm>
          <a:off x="702294" y="1029713"/>
          <a:ext cx="5848350" cy="555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575">
                  <a:extLst>
                    <a:ext uri="{9D8B030D-6E8A-4147-A177-3AD203B41FA5}">
                      <a16:colId xmlns:a16="http://schemas.microsoft.com/office/drawing/2014/main" xmlns="" val="2582656177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xmlns="" val="183941247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xmlns="" val="1608509288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xmlns="" val="2862482212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Муниципалитет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школ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 в месяц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81677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Амурский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92434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Аяно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-Майский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98589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Бикинский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66841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Ванинский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56361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Верхнебуреинский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45869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Вяземский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45793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Комсомольский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47993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 имени Лазо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46629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Нанайский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6122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Николаевский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21610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Охотский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15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 имени Полины Осипенко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57805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Советско-Гаванский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58607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Солнечный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14464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Тугуро-Чумиканский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00493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Ульчский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88598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Хабаровский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96308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Комсомольск-на-Амуре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2155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Хабаровск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34715974"/>
                  </a:ext>
                </a:extLst>
              </a:tr>
            </a:tbl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39CF2F6-C31C-423F-B311-11095CDA91EF}"/>
              </a:ext>
            </a:extLst>
          </p:cNvPr>
          <p:cNvSpPr/>
          <p:nvPr/>
        </p:nvSpPr>
        <p:spPr>
          <a:xfrm>
            <a:off x="6771769" y="3491155"/>
            <a:ext cx="48963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000000"/>
                </a:solidFill>
                <a:latin typeface="Roboto"/>
              </a:rPr>
              <a:t>Материалы для лекций </a:t>
            </a:r>
            <a:br>
              <a:rPr lang="ru-RU" dirty="0">
                <a:solidFill>
                  <a:srgbClr val="000000"/>
                </a:solidFill>
                <a:latin typeface="Roboto"/>
              </a:rPr>
            </a:br>
            <a:r>
              <a:rPr lang="ru-RU" dirty="0">
                <a:solidFill>
                  <a:srgbClr val="000000"/>
                </a:solidFill>
                <a:latin typeface="Roboto"/>
              </a:rPr>
              <a:t>к праздничным и памятным датам:</a:t>
            </a:r>
          </a:p>
          <a:p>
            <a:pPr algn="r"/>
            <a:r>
              <a:rPr lang="en-US" u="sng" dirty="0">
                <a:hlinkClick r:id="rId3" tooltip="https://disk.yandex.ru/d/_rG7PNW0sQ2srw"/>
              </a:rPr>
              <a:t>https://disk.yandex.ru/d/_rG7PNW0sQ2srw</a:t>
            </a:r>
            <a:r>
              <a:rPr lang="ru-RU" u="sng" dirty="0"/>
              <a:t>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39F18FD-DFDE-4871-9B9E-BECACE1978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0191" t="14590" r="59968" b="19956"/>
          <a:stretch/>
        </p:blipFill>
        <p:spPr>
          <a:xfrm>
            <a:off x="7294275" y="3503933"/>
            <a:ext cx="440575" cy="448887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054A7548-42A2-431E-A8CE-F73B477945B3}"/>
              </a:ext>
            </a:extLst>
          </p:cNvPr>
          <p:cNvSpPr txBox="1">
            <a:spLocks/>
          </p:cNvSpPr>
          <p:nvPr/>
        </p:nvSpPr>
        <p:spPr>
          <a:xfrm>
            <a:off x="7180839" y="1882763"/>
            <a:ext cx="4308867" cy="328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70C0"/>
                </a:solidFill>
              </a:rPr>
              <a:t>Целевой показатель: </a:t>
            </a:r>
            <a:br>
              <a:rPr lang="ru-RU" sz="1800" b="1" dirty="0">
                <a:solidFill>
                  <a:srgbClr val="0070C0"/>
                </a:solidFill>
              </a:rPr>
            </a:br>
            <a:r>
              <a:rPr lang="ru-RU" sz="1800" b="1" dirty="0">
                <a:solidFill>
                  <a:srgbClr val="0070C0"/>
                </a:solidFill>
              </a:rPr>
              <a:t>мероприятия в количестве 30% </a:t>
            </a:r>
            <a:br>
              <a:rPr lang="ru-RU" sz="1800" b="1" dirty="0">
                <a:solidFill>
                  <a:srgbClr val="0070C0"/>
                </a:solidFill>
              </a:rPr>
            </a:br>
            <a:r>
              <a:rPr lang="ru-RU" sz="1800" b="1" dirty="0">
                <a:solidFill>
                  <a:srgbClr val="0070C0"/>
                </a:solidFill>
              </a:rPr>
              <a:t>от количества школ муниципалитета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F8FBD1B-8203-4919-A20D-853ECCE253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0191" t="14590" r="59968" b="19956"/>
          <a:stretch/>
        </p:blipFill>
        <p:spPr>
          <a:xfrm>
            <a:off x="9420219" y="1581235"/>
            <a:ext cx="440575" cy="4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30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A6912E48-7023-479D-AB2B-8F566E09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555" y="452054"/>
            <a:ext cx="10386204" cy="655634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Тематические показы </a:t>
            </a:r>
            <a:r>
              <a:rPr lang="ru-RU" sz="3600" b="1" dirty="0" err="1"/>
              <a:t>Знание.Кино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>приуроченные ко Дню космонавтики </a:t>
            </a:r>
            <a:br>
              <a:rPr lang="ru-RU" sz="3600" b="1" dirty="0"/>
            </a:br>
            <a:r>
              <a:rPr lang="ru-RU" sz="3600" b="1" dirty="0"/>
              <a:t>и 90-летию со дня рождения Ю.А. Гагарина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C7A635A-87A7-43A8-8516-9F4C0E0C2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89E57F0-A7A8-45DB-896A-A557F0D5D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64" y="2402127"/>
            <a:ext cx="5545140" cy="3100038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51AFE059-912D-4D9D-822F-200FD4030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030257"/>
              </p:ext>
            </p:extLst>
          </p:nvPr>
        </p:nvGraphicFramePr>
        <p:xfrm>
          <a:off x="1235668" y="1734886"/>
          <a:ext cx="3719081" cy="4671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098">
                  <a:extLst>
                    <a:ext uri="{9D8B030D-6E8A-4147-A177-3AD203B41FA5}">
                      <a16:colId xmlns:a16="http://schemas.microsoft.com/office/drawing/2014/main" xmlns="" val="1688431940"/>
                    </a:ext>
                  </a:extLst>
                </a:gridCol>
                <a:gridCol w="2424022">
                  <a:extLst>
                    <a:ext uri="{9D8B030D-6E8A-4147-A177-3AD203B41FA5}">
                      <a16:colId xmlns:a16="http://schemas.microsoft.com/office/drawing/2014/main" xmlns="" val="949396580"/>
                    </a:ext>
                  </a:extLst>
                </a:gridCol>
                <a:gridCol w="908961">
                  <a:extLst>
                    <a:ext uri="{9D8B030D-6E8A-4147-A177-3AD203B41FA5}">
                      <a16:colId xmlns:a16="http://schemas.microsoft.com/office/drawing/2014/main" xmlns="" val="230526857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№ п/п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Муниципалитет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Итог по космосу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00134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Николаевский район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10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905299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Хабаровский район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14099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Советско-Гаванский район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960442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Тугуро-Чумиканский</a:t>
                      </a:r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 район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92483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Город Хабаровск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68379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6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Комсомольский район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013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7</a:t>
                      </a:r>
                      <a:endParaRPr lang="ru-RU" sz="14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Район имени Лазо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4449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8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Район имени </a:t>
                      </a:r>
                      <a:r>
                        <a:rPr lang="ru-RU" sz="1400" b="1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П.Осипенко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53341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Город Комсомольск-на-Амуре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94603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</a:rPr>
                        <a:t>Бикинский</a:t>
                      </a:r>
                      <a:r>
                        <a:rPr lang="ru-RU" sz="1400" u="none" strike="noStrike" dirty="0">
                          <a:effectLst/>
                        </a:rPr>
                        <a:t> район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30127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Солнечный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17767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rgbClr val="FF0000"/>
                          </a:solidFill>
                          <a:effectLst/>
                        </a:rPr>
                        <a:t>Вяземский район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97638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rgbClr val="FF0000"/>
                          </a:solidFill>
                          <a:effectLst/>
                        </a:rPr>
                        <a:t>Амурский район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1097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rgbClr val="FF0000"/>
                          </a:solidFill>
                          <a:effectLst/>
                        </a:rPr>
                        <a:t>Аяно-Майский район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59279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rgbClr val="FF0000"/>
                          </a:solidFill>
                          <a:effectLst/>
                        </a:rPr>
                        <a:t>Ванинский район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45381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rgbClr val="FF0000"/>
                          </a:solidFill>
                          <a:effectLst/>
                        </a:rPr>
                        <a:t>Верхнебуреинский район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4352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rgbClr val="FF0000"/>
                          </a:solidFill>
                          <a:effectLst/>
                        </a:rPr>
                        <a:t>Нанайский район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82512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rgbClr val="FF0000"/>
                          </a:solidFill>
                          <a:effectLst/>
                        </a:rPr>
                        <a:t>Охотский район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969403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rgbClr val="FF0000"/>
                          </a:solidFill>
                          <a:effectLst/>
                        </a:rPr>
                        <a:t>Ульчский район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2326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988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A6912E48-7023-479D-AB2B-8F566E09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796" y="160020"/>
            <a:ext cx="10386204" cy="624984"/>
          </a:xfrm>
        </p:spPr>
        <p:txBody>
          <a:bodyPr>
            <a:normAutofit/>
          </a:bodyPr>
          <a:lstStyle/>
          <a:p>
            <a:r>
              <a:rPr lang="ru-RU" sz="3600" b="1" dirty="0"/>
              <a:t>Тематические показы </a:t>
            </a:r>
            <a:r>
              <a:rPr lang="ru-RU" sz="3600" b="1" dirty="0" err="1"/>
              <a:t>Знание.Кино</a:t>
            </a:r>
            <a:endParaRPr lang="ru-RU" sz="3600" b="1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C7A635A-87A7-43A8-8516-9F4C0E0C2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D70BAC66-D051-4C90-9A0A-B755FBE4B261}"/>
              </a:ext>
            </a:extLst>
          </p:cNvPr>
          <p:cNvSpPr txBox="1">
            <a:spLocks/>
          </p:cNvSpPr>
          <p:nvPr/>
        </p:nvSpPr>
        <p:spPr>
          <a:xfrm>
            <a:off x="204157" y="3833216"/>
            <a:ext cx="5480651" cy="1340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/>
              <a:t>Время проведения: </a:t>
            </a:r>
            <a:br>
              <a:rPr lang="ru-RU" sz="3600" b="1" dirty="0"/>
            </a:br>
            <a:r>
              <a:rPr lang="ru-RU" sz="3600" b="1" dirty="0"/>
              <a:t>с 6 мая – 1 июня 2024 г.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16CE8C37-1E51-441A-8101-E70F7372834B}"/>
              </a:ext>
            </a:extLst>
          </p:cNvPr>
          <p:cNvSpPr txBox="1">
            <a:spLocks/>
          </p:cNvSpPr>
          <p:nvPr/>
        </p:nvSpPr>
        <p:spPr>
          <a:xfrm>
            <a:off x="5316232" y="1470575"/>
            <a:ext cx="6144884" cy="960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/>
              <a:t>Приуроченные ко Дню Победы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DF3B2B2-C988-4357-BB58-FA519A3DF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102" y="1045359"/>
            <a:ext cx="3150349" cy="2772307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0EE0DE1C-0A1D-477C-9A6C-DDD8E72C510E}"/>
              </a:ext>
            </a:extLst>
          </p:cNvPr>
          <p:cNvSpPr txBox="1">
            <a:spLocks/>
          </p:cNvSpPr>
          <p:nvPr/>
        </p:nvSpPr>
        <p:spPr>
          <a:xfrm>
            <a:off x="5799826" y="4978579"/>
            <a:ext cx="5480651" cy="1340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/>
              <a:t>Предоставлено 9 фильмов для всех возрастов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B4994BDA-D1E8-4122-910A-0D50BD21D605}"/>
              </a:ext>
            </a:extLst>
          </p:cNvPr>
          <p:cNvSpPr txBox="1">
            <a:spLocks/>
          </p:cNvSpPr>
          <p:nvPr/>
        </p:nvSpPr>
        <p:spPr>
          <a:xfrm>
            <a:off x="7455392" y="3532861"/>
            <a:ext cx="4308867" cy="787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70C0"/>
                </a:solidFill>
              </a:rPr>
              <a:t>Целевой показатель: </a:t>
            </a:r>
            <a:br>
              <a:rPr lang="ru-RU" sz="1800" b="1" dirty="0">
                <a:solidFill>
                  <a:srgbClr val="0070C0"/>
                </a:solidFill>
              </a:rPr>
            </a:br>
            <a:r>
              <a:rPr lang="ru-RU" sz="1800" b="1" dirty="0">
                <a:solidFill>
                  <a:srgbClr val="0070C0"/>
                </a:solidFill>
              </a:rPr>
              <a:t>не менее </a:t>
            </a:r>
            <a:r>
              <a:rPr lang="ru-RU" sz="1800" b="1" dirty="0">
                <a:solidFill>
                  <a:srgbClr val="00B050"/>
                </a:solidFill>
              </a:rPr>
              <a:t>двух</a:t>
            </a:r>
            <a:r>
              <a:rPr lang="ru-RU" sz="1800" b="1" dirty="0">
                <a:solidFill>
                  <a:srgbClr val="0070C0"/>
                </a:solidFill>
              </a:rPr>
              <a:t> кинопоказов от школы 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F6EF0B5-A757-47FB-8C45-06342BD7CE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0191" t="14590" r="59968" b="19956"/>
          <a:stretch/>
        </p:blipFill>
        <p:spPr>
          <a:xfrm>
            <a:off x="9609825" y="3090190"/>
            <a:ext cx="440575" cy="4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578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933</Words>
  <Application>Microsoft Office PowerPoint</Application>
  <PresentationFormat>Широкоэкранный</PresentationFormat>
  <Paragraphs>572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Gilroy-Bold</vt:lpstr>
      <vt:lpstr>Gilroy-SemiBold</vt:lpstr>
      <vt:lpstr>Liberation Sans</vt:lpstr>
      <vt:lpstr>Montserrat Bold</vt:lpstr>
      <vt:lpstr>Roboto</vt:lpstr>
      <vt:lpstr>Times New Roman</vt:lpstr>
      <vt:lpstr>Тема Office</vt:lpstr>
      <vt:lpstr>Проекты Российского общества "Знание", посвящённые Дню Победы  6 мая 2024 г.</vt:lpstr>
      <vt:lpstr>Основные направления проектов:</vt:lpstr>
      <vt:lpstr>Презентация PowerPoint</vt:lpstr>
      <vt:lpstr>Презентация PowerPoint</vt:lpstr>
      <vt:lpstr>Презентация PowerPoint</vt:lpstr>
      <vt:lpstr>Марафон лекций. </vt:lpstr>
      <vt:lpstr>Марафон лекций. План на месяц</vt:lpstr>
      <vt:lpstr>Тематические показы Знание.Кино приуроченные ко Дню космонавтики  и 90-летию со дня рождения Ю.А. Гагарина</vt:lpstr>
      <vt:lpstr>Тематические показы Знание.Кино</vt:lpstr>
      <vt:lpstr>Проекты «Знание»  в воспитательных программах летних лагерей:   - просим включить в план работы летних  оздоровительных лагерей мероприятия в рамках  проектов «Знаний»: кинопоказы, лектории   (в т.ч. приглашённых гостей); </vt:lpstr>
      <vt:lpstr>Развитие тематических стендов «Знаний» в школах</vt:lpstr>
      <vt:lpstr>В протокол поручений:</vt:lpstr>
      <vt:lpstr>Приглашаем Вас к членству  в Хабаровском региональном отделении  Российского общества «Знание»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проектов в I квартале 2024 года  7 февраля 2024 г.</dc:title>
  <dc:creator>Володькин Евгений Геннадьевич</dc:creator>
  <cp:lastModifiedBy>Юлия Александровна Ярошенко</cp:lastModifiedBy>
  <cp:revision>96</cp:revision>
  <dcterms:created xsi:type="dcterms:W3CDTF">2024-02-07T04:42:00Z</dcterms:created>
  <dcterms:modified xsi:type="dcterms:W3CDTF">2024-05-08T06:14:24Z</dcterms:modified>
</cp:coreProperties>
</file>