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256" r:id="rId2"/>
    <p:sldId id="417" r:id="rId3"/>
    <p:sldId id="414" r:id="rId4"/>
    <p:sldId id="416" r:id="rId5"/>
    <p:sldId id="418" r:id="rId6"/>
  </p:sldIdLst>
  <p:sldSz cx="12192000" cy="6858000"/>
  <p:notesSz cx="9940925" cy="680878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94917"/>
    <a:srgbClr val="FFB03B"/>
    <a:srgbClr val="000000"/>
    <a:srgbClr val="01A4B7"/>
    <a:srgbClr val="01CFE5"/>
    <a:srgbClr val="62BCDF"/>
    <a:srgbClr val="FF960D"/>
    <a:srgbClr val="FCC300"/>
    <a:srgbClr val="55AB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5BE263C-DBD7-4A20-BB59-AAB30ACAA65A}" styleName="Средний стиль 3 — акцент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FD0F851-EC5A-4D38-B0AD-8093EC10F338}" styleName="Светлый стиль 1 — акцент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05" autoAdjust="0"/>
    <p:restoredTop sz="92865" autoAdjust="0"/>
  </p:normalViewPr>
  <p:slideViewPr>
    <p:cSldViewPr snapToGrid="0">
      <p:cViewPr varScale="1">
        <p:scale>
          <a:sx n="108" d="100"/>
          <a:sy n="108" d="100"/>
        </p:scale>
        <p:origin x="64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6" y="5"/>
            <a:ext cx="4307734" cy="341622"/>
          </a:xfrm>
          <a:prstGeom prst="rect">
            <a:avLst/>
          </a:prstGeom>
        </p:spPr>
        <p:txBody>
          <a:bodyPr vert="horz" lIns="91521" tIns="45760" rIns="91521" bIns="45760" rtlCol="0"/>
          <a:lstStyle>
            <a:lvl1pPr algn="l">
              <a:defRPr sz="1200"/>
            </a:lvl1pPr>
          </a:lstStyle>
          <a:p>
            <a:endParaRPr lang="ru-RU"/>
          </a:p>
        </p:txBody>
      </p:sp>
      <p:sp>
        <p:nvSpPr>
          <p:cNvPr id="3" name="Дата 2"/>
          <p:cNvSpPr>
            <a:spLocks noGrp="1"/>
          </p:cNvSpPr>
          <p:nvPr>
            <p:ph type="dt" sz="quarter" idx="1"/>
          </p:nvPr>
        </p:nvSpPr>
        <p:spPr>
          <a:xfrm>
            <a:off x="5630896" y="5"/>
            <a:ext cx="4307734" cy="341622"/>
          </a:xfrm>
          <a:prstGeom prst="rect">
            <a:avLst/>
          </a:prstGeom>
        </p:spPr>
        <p:txBody>
          <a:bodyPr vert="horz" lIns="91521" tIns="45760" rIns="91521" bIns="45760" rtlCol="0"/>
          <a:lstStyle>
            <a:lvl1pPr algn="r">
              <a:defRPr sz="1200"/>
            </a:lvl1pPr>
          </a:lstStyle>
          <a:p>
            <a:fld id="{DCAF9DE2-A4A3-4E0A-80F8-BA4FCC1245B0}" type="datetimeFigureOut">
              <a:rPr lang="ru-RU" smtClean="0"/>
              <a:t>27.09.2024</a:t>
            </a:fld>
            <a:endParaRPr lang="ru-RU"/>
          </a:p>
        </p:txBody>
      </p:sp>
      <p:sp>
        <p:nvSpPr>
          <p:cNvPr id="4" name="Нижний колонтитул 3"/>
          <p:cNvSpPr>
            <a:spLocks noGrp="1"/>
          </p:cNvSpPr>
          <p:nvPr>
            <p:ph type="ftr" sz="quarter" idx="2"/>
          </p:nvPr>
        </p:nvSpPr>
        <p:spPr>
          <a:xfrm>
            <a:off x="6" y="6467171"/>
            <a:ext cx="4307734" cy="341620"/>
          </a:xfrm>
          <a:prstGeom prst="rect">
            <a:avLst/>
          </a:prstGeom>
        </p:spPr>
        <p:txBody>
          <a:bodyPr vert="horz" lIns="91521" tIns="45760" rIns="91521" bIns="45760" rtlCol="0" anchor="b"/>
          <a:lstStyle>
            <a:lvl1pPr algn="l">
              <a:defRPr sz="1200"/>
            </a:lvl1pPr>
          </a:lstStyle>
          <a:p>
            <a:endParaRPr lang="ru-RU"/>
          </a:p>
        </p:txBody>
      </p:sp>
      <p:sp>
        <p:nvSpPr>
          <p:cNvPr id="5" name="Номер слайда 4"/>
          <p:cNvSpPr>
            <a:spLocks noGrp="1"/>
          </p:cNvSpPr>
          <p:nvPr>
            <p:ph type="sldNum" sz="quarter" idx="3"/>
          </p:nvPr>
        </p:nvSpPr>
        <p:spPr>
          <a:xfrm>
            <a:off x="5630896" y="6467171"/>
            <a:ext cx="4307734" cy="341620"/>
          </a:xfrm>
          <a:prstGeom prst="rect">
            <a:avLst/>
          </a:prstGeom>
        </p:spPr>
        <p:txBody>
          <a:bodyPr vert="horz" lIns="91521" tIns="45760" rIns="91521" bIns="45760" rtlCol="0" anchor="b"/>
          <a:lstStyle>
            <a:lvl1pPr algn="r">
              <a:defRPr sz="1200"/>
            </a:lvl1pPr>
          </a:lstStyle>
          <a:p>
            <a:fld id="{87F6D1B5-6CB7-43E3-A8B4-C3927BD78AC4}" type="slidenum">
              <a:rPr lang="ru-RU" smtClean="0"/>
              <a:t>‹#›</a:t>
            </a:fld>
            <a:endParaRPr lang="ru-RU"/>
          </a:p>
        </p:txBody>
      </p:sp>
    </p:spTree>
    <p:extLst>
      <p:ext uri="{BB962C8B-B14F-4D97-AF65-F5344CB8AC3E}">
        <p14:creationId xmlns:p14="http://schemas.microsoft.com/office/powerpoint/2010/main" val="4312103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6" y="5"/>
            <a:ext cx="4307734" cy="341622"/>
          </a:xfrm>
          <a:prstGeom prst="rect">
            <a:avLst/>
          </a:prstGeom>
        </p:spPr>
        <p:txBody>
          <a:bodyPr vert="horz" lIns="91521" tIns="45760" rIns="91521" bIns="45760" rtlCol="0"/>
          <a:lstStyle>
            <a:lvl1pPr algn="l">
              <a:defRPr sz="1200"/>
            </a:lvl1pPr>
          </a:lstStyle>
          <a:p>
            <a:endParaRPr lang="ru-RU"/>
          </a:p>
        </p:txBody>
      </p:sp>
      <p:sp>
        <p:nvSpPr>
          <p:cNvPr id="3" name="Дата 2"/>
          <p:cNvSpPr>
            <a:spLocks noGrp="1"/>
          </p:cNvSpPr>
          <p:nvPr>
            <p:ph type="dt" idx="1"/>
          </p:nvPr>
        </p:nvSpPr>
        <p:spPr>
          <a:xfrm>
            <a:off x="5630896" y="5"/>
            <a:ext cx="4307734" cy="341622"/>
          </a:xfrm>
          <a:prstGeom prst="rect">
            <a:avLst/>
          </a:prstGeom>
        </p:spPr>
        <p:txBody>
          <a:bodyPr vert="horz" lIns="91521" tIns="45760" rIns="91521" bIns="45760" rtlCol="0"/>
          <a:lstStyle>
            <a:lvl1pPr algn="r">
              <a:defRPr sz="1200"/>
            </a:lvl1pPr>
          </a:lstStyle>
          <a:p>
            <a:fld id="{DC0E5726-BCFA-46A2-9BDA-65EB72318172}" type="datetimeFigureOut">
              <a:rPr lang="ru-RU" smtClean="0"/>
              <a:t>27.09.2024</a:t>
            </a:fld>
            <a:endParaRPr lang="ru-RU"/>
          </a:p>
        </p:txBody>
      </p:sp>
      <p:sp>
        <p:nvSpPr>
          <p:cNvPr id="4" name="Образ слайда 3"/>
          <p:cNvSpPr>
            <a:spLocks noGrp="1" noRot="1" noChangeAspect="1"/>
          </p:cNvSpPr>
          <p:nvPr>
            <p:ph type="sldImg" idx="2"/>
          </p:nvPr>
        </p:nvSpPr>
        <p:spPr>
          <a:xfrm>
            <a:off x="2932113" y="852488"/>
            <a:ext cx="4081462" cy="2295525"/>
          </a:xfrm>
          <a:prstGeom prst="rect">
            <a:avLst/>
          </a:prstGeom>
          <a:noFill/>
          <a:ln w="12700">
            <a:solidFill>
              <a:prstClr val="black"/>
            </a:solidFill>
          </a:ln>
        </p:spPr>
        <p:txBody>
          <a:bodyPr vert="horz" lIns="91521" tIns="45760" rIns="91521" bIns="45760" rtlCol="0" anchor="ctr"/>
          <a:lstStyle/>
          <a:p>
            <a:endParaRPr lang="ru-RU"/>
          </a:p>
        </p:txBody>
      </p:sp>
      <p:sp>
        <p:nvSpPr>
          <p:cNvPr id="5" name="Заметки 4"/>
          <p:cNvSpPr>
            <a:spLocks noGrp="1"/>
          </p:cNvSpPr>
          <p:nvPr>
            <p:ph type="body" sz="quarter" idx="3"/>
          </p:nvPr>
        </p:nvSpPr>
        <p:spPr>
          <a:xfrm>
            <a:off x="994103" y="3276736"/>
            <a:ext cx="7952739" cy="2680961"/>
          </a:xfrm>
          <a:prstGeom prst="rect">
            <a:avLst/>
          </a:prstGeom>
        </p:spPr>
        <p:txBody>
          <a:bodyPr vert="horz" lIns="91521" tIns="45760" rIns="91521" bIns="4576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6" y="6467171"/>
            <a:ext cx="4307734" cy="341620"/>
          </a:xfrm>
          <a:prstGeom prst="rect">
            <a:avLst/>
          </a:prstGeom>
        </p:spPr>
        <p:txBody>
          <a:bodyPr vert="horz" lIns="91521" tIns="45760" rIns="91521" bIns="45760" rtlCol="0" anchor="b"/>
          <a:lstStyle>
            <a:lvl1pPr algn="l">
              <a:defRPr sz="1200"/>
            </a:lvl1pPr>
          </a:lstStyle>
          <a:p>
            <a:endParaRPr lang="ru-RU"/>
          </a:p>
        </p:txBody>
      </p:sp>
      <p:sp>
        <p:nvSpPr>
          <p:cNvPr id="7" name="Номер слайда 6"/>
          <p:cNvSpPr>
            <a:spLocks noGrp="1"/>
          </p:cNvSpPr>
          <p:nvPr>
            <p:ph type="sldNum" sz="quarter" idx="5"/>
          </p:nvPr>
        </p:nvSpPr>
        <p:spPr>
          <a:xfrm>
            <a:off x="5630896" y="6467171"/>
            <a:ext cx="4307734" cy="341620"/>
          </a:xfrm>
          <a:prstGeom prst="rect">
            <a:avLst/>
          </a:prstGeom>
        </p:spPr>
        <p:txBody>
          <a:bodyPr vert="horz" lIns="91521" tIns="45760" rIns="91521" bIns="45760" rtlCol="0" anchor="b"/>
          <a:lstStyle>
            <a:lvl1pPr algn="r">
              <a:defRPr sz="1200"/>
            </a:lvl1pPr>
          </a:lstStyle>
          <a:p>
            <a:fld id="{27A63244-9818-4B16-8A5D-FABC4390D64C}" type="slidenum">
              <a:rPr lang="ru-RU" smtClean="0"/>
              <a:t>‹#›</a:t>
            </a:fld>
            <a:endParaRPr lang="ru-RU"/>
          </a:p>
        </p:txBody>
      </p:sp>
    </p:spTree>
    <p:extLst>
      <p:ext uri="{BB962C8B-B14F-4D97-AF65-F5344CB8AC3E}">
        <p14:creationId xmlns:p14="http://schemas.microsoft.com/office/powerpoint/2010/main" val="33811415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7A63244-9818-4B16-8A5D-FABC4390D64C}" type="slidenum">
              <a:rPr lang="ru-RU" smtClean="0">
                <a:solidFill>
                  <a:prstClr val="black"/>
                </a:solidFill>
              </a:rPr>
              <a:pPr/>
              <a:t>2</a:t>
            </a:fld>
            <a:endParaRPr lang="ru-RU">
              <a:solidFill>
                <a:prstClr val="black"/>
              </a:solidFill>
            </a:endParaRPr>
          </a:p>
        </p:txBody>
      </p:sp>
    </p:spTree>
    <p:extLst>
      <p:ext uri="{BB962C8B-B14F-4D97-AF65-F5344CB8AC3E}">
        <p14:creationId xmlns:p14="http://schemas.microsoft.com/office/powerpoint/2010/main" val="3008585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7A63244-9818-4B16-8A5D-FABC4390D64C}" type="slidenum">
              <a:rPr lang="ru-RU" smtClean="0"/>
              <a:t>3</a:t>
            </a:fld>
            <a:endParaRPr lang="ru-RU"/>
          </a:p>
        </p:txBody>
      </p:sp>
    </p:spTree>
    <p:extLst>
      <p:ext uri="{BB962C8B-B14F-4D97-AF65-F5344CB8AC3E}">
        <p14:creationId xmlns:p14="http://schemas.microsoft.com/office/powerpoint/2010/main" val="7308733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7A63244-9818-4B16-8A5D-FABC4390D64C}" type="slidenum">
              <a:rPr lang="ru-RU" smtClean="0"/>
              <a:t>4</a:t>
            </a:fld>
            <a:endParaRPr lang="ru-RU"/>
          </a:p>
        </p:txBody>
      </p:sp>
    </p:spTree>
    <p:extLst>
      <p:ext uri="{BB962C8B-B14F-4D97-AF65-F5344CB8AC3E}">
        <p14:creationId xmlns:p14="http://schemas.microsoft.com/office/powerpoint/2010/main" val="211730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27A63244-9818-4B16-8A5D-FABC4390D64C}" type="slidenum">
              <a:rPr lang="ru-RU" smtClean="0">
                <a:solidFill>
                  <a:prstClr val="black"/>
                </a:solidFill>
              </a:rPr>
              <a:pPr/>
              <a:t>5</a:t>
            </a:fld>
            <a:endParaRPr lang="ru-RU">
              <a:solidFill>
                <a:prstClr val="black"/>
              </a:solidFill>
            </a:endParaRPr>
          </a:p>
        </p:txBody>
      </p:sp>
    </p:spTree>
    <p:extLst>
      <p:ext uri="{BB962C8B-B14F-4D97-AF65-F5344CB8AC3E}">
        <p14:creationId xmlns:p14="http://schemas.microsoft.com/office/powerpoint/2010/main" val="18500034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38708BB1-A686-440C-BCE6-37CB7C451C76}" type="datetimeFigureOut">
              <a:rPr lang="ru-RU" smtClean="0"/>
              <a:t>27.09.2024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820010-07F9-45BF-B9A2-817934F507A1}" type="slidenum">
              <a:rPr lang="ru-RU" smtClean="0"/>
              <a:t>‹#›</a:t>
            </a:fld>
            <a:endParaRPr lang="ru-RU"/>
          </a:p>
        </p:txBody>
      </p:sp>
    </p:spTree>
    <p:extLst>
      <p:ext uri="{BB962C8B-B14F-4D97-AF65-F5344CB8AC3E}">
        <p14:creationId xmlns:p14="http://schemas.microsoft.com/office/powerpoint/2010/main" val="257918213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8708BB1-A686-440C-BCE6-37CB7C451C76}" type="datetimeFigureOut">
              <a:rPr lang="ru-RU" smtClean="0"/>
              <a:t>27.09.2024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820010-07F9-45BF-B9A2-817934F507A1}" type="slidenum">
              <a:rPr lang="ru-RU" smtClean="0"/>
              <a:t>‹#›</a:t>
            </a:fld>
            <a:endParaRPr lang="ru-RU"/>
          </a:p>
        </p:txBody>
      </p:sp>
    </p:spTree>
    <p:extLst>
      <p:ext uri="{BB962C8B-B14F-4D97-AF65-F5344CB8AC3E}">
        <p14:creationId xmlns:p14="http://schemas.microsoft.com/office/powerpoint/2010/main" val="875114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8708BB1-A686-440C-BCE6-37CB7C451C76}" type="datetimeFigureOut">
              <a:rPr lang="ru-RU" smtClean="0"/>
              <a:t>27.09.2024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820010-07F9-45BF-B9A2-817934F507A1}" type="slidenum">
              <a:rPr lang="ru-RU" smtClean="0"/>
              <a:t>‹#›</a:t>
            </a:fld>
            <a:endParaRPr lang="ru-RU"/>
          </a:p>
        </p:txBody>
      </p:sp>
    </p:spTree>
    <p:extLst>
      <p:ext uri="{BB962C8B-B14F-4D97-AF65-F5344CB8AC3E}">
        <p14:creationId xmlns:p14="http://schemas.microsoft.com/office/powerpoint/2010/main" val="2939718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38708BB1-A686-440C-BCE6-37CB7C451C76}" type="datetimeFigureOut">
              <a:rPr lang="ru-RU" smtClean="0"/>
              <a:t>27.09.2024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820010-07F9-45BF-B9A2-817934F507A1}" type="slidenum">
              <a:rPr lang="ru-RU" smtClean="0"/>
              <a:t>‹#›</a:t>
            </a:fld>
            <a:endParaRPr lang="ru-RU"/>
          </a:p>
        </p:txBody>
      </p:sp>
    </p:spTree>
    <p:extLst>
      <p:ext uri="{BB962C8B-B14F-4D97-AF65-F5344CB8AC3E}">
        <p14:creationId xmlns:p14="http://schemas.microsoft.com/office/powerpoint/2010/main" val="2809955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38708BB1-A686-440C-BCE6-37CB7C451C76}" type="datetimeFigureOut">
              <a:rPr lang="ru-RU" smtClean="0"/>
              <a:t>27.09.2024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1820010-07F9-45BF-B9A2-817934F507A1}" type="slidenum">
              <a:rPr lang="ru-RU" smtClean="0"/>
              <a:t>‹#›</a:t>
            </a:fld>
            <a:endParaRPr lang="ru-RU"/>
          </a:p>
        </p:txBody>
      </p:sp>
    </p:spTree>
    <p:extLst>
      <p:ext uri="{BB962C8B-B14F-4D97-AF65-F5344CB8AC3E}">
        <p14:creationId xmlns:p14="http://schemas.microsoft.com/office/powerpoint/2010/main" val="490278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38708BB1-A686-440C-BCE6-37CB7C451C76}" type="datetimeFigureOut">
              <a:rPr lang="ru-RU" smtClean="0"/>
              <a:t>27.09.2024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1820010-07F9-45BF-B9A2-817934F507A1}" type="slidenum">
              <a:rPr lang="ru-RU" smtClean="0"/>
              <a:t>‹#›</a:t>
            </a:fld>
            <a:endParaRPr lang="ru-RU"/>
          </a:p>
        </p:txBody>
      </p:sp>
    </p:spTree>
    <p:extLst>
      <p:ext uri="{BB962C8B-B14F-4D97-AF65-F5344CB8AC3E}">
        <p14:creationId xmlns:p14="http://schemas.microsoft.com/office/powerpoint/2010/main" val="3793120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38708BB1-A686-440C-BCE6-37CB7C451C76}" type="datetimeFigureOut">
              <a:rPr lang="ru-RU" smtClean="0"/>
              <a:t>27.09.2024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1820010-07F9-45BF-B9A2-817934F507A1}" type="slidenum">
              <a:rPr lang="ru-RU" smtClean="0"/>
              <a:t>‹#›</a:t>
            </a:fld>
            <a:endParaRPr lang="ru-RU"/>
          </a:p>
        </p:txBody>
      </p:sp>
    </p:spTree>
    <p:extLst>
      <p:ext uri="{BB962C8B-B14F-4D97-AF65-F5344CB8AC3E}">
        <p14:creationId xmlns:p14="http://schemas.microsoft.com/office/powerpoint/2010/main" val="3434895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38708BB1-A686-440C-BCE6-37CB7C451C76}" type="datetimeFigureOut">
              <a:rPr lang="ru-RU" smtClean="0"/>
              <a:t>27.09.2024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1820010-07F9-45BF-B9A2-817934F507A1}" type="slidenum">
              <a:rPr lang="ru-RU" smtClean="0"/>
              <a:t>‹#›</a:t>
            </a:fld>
            <a:endParaRPr lang="ru-RU"/>
          </a:p>
        </p:txBody>
      </p:sp>
    </p:spTree>
    <p:extLst>
      <p:ext uri="{BB962C8B-B14F-4D97-AF65-F5344CB8AC3E}">
        <p14:creationId xmlns:p14="http://schemas.microsoft.com/office/powerpoint/2010/main" val="3757956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8708BB1-A686-440C-BCE6-37CB7C451C76}" type="datetimeFigureOut">
              <a:rPr lang="ru-RU" smtClean="0"/>
              <a:t>27.09.2024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1820010-07F9-45BF-B9A2-817934F507A1}" type="slidenum">
              <a:rPr lang="ru-RU" smtClean="0"/>
              <a:t>‹#›</a:t>
            </a:fld>
            <a:endParaRPr lang="ru-RU"/>
          </a:p>
        </p:txBody>
      </p:sp>
    </p:spTree>
    <p:extLst>
      <p:ext uri="{BB962C8B-B14F-4D97-AF65-F5344CB8AC3E}">
        <p14:creationId xmlns:p14="http://schemas.microsoft.com/office/powerpoint/2010/main" val="5120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8708BB1-A686-440C-BCE6-37CB7C451C76}" type="datetimeFigureOut">
              <a:rPr lang="ru-RU" smtClean="0"/>
              <a:t>27.09.2024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1820010-07F9-45BF-B9A2-817934F507A1}" type="slidenum">
              <a:rPr lang="ru-RU" smtClean="0"/>
              <a:t>‹#›</a:t>
            </a:fld>
            <a:endParaRPr lang="ru-RU"/>
          </a:p>
        </p:txBody>
      </p:sp>
    </p:spTree>
    <p:extLst>
      <p:ext uri="{BB962C8B-B14F-4D97-AF65-F5344CB8AC3E}">
        <p14:creationId xmlns:p14="http://schemas.microsoft.com/office/powerpoint/2010/main" val="2257834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38708BB1-A686-440C-BCE6-37CB7C451C76}" type="datetimeFigureOut">
              <a:rPr lang="ru-RU" smtClean="0"/>
              <a:t>27.09.2024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1820010-07F9-45BF-B9A2-817934F507A1}" type="slidenum">
              <a:rPr lang="ru-RU" smtClean="0"/>
              <a:t>‹#›</a:t>
            </a:fld>
            <a:endParaRPr lang="ru-RU"/>
          </a:p>
        </p:txBody>
      </p:sp>
    </p:spTree>
    <p:extLst>
      <p:ext uri="{BB962C8B-B14F-4D97-AF65-F5344CB8AC3E}">
        <p14:creationId xmlns:p14="http://schemas.microsoft.com/office/powerpoint/2010/main" val="3235254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708BB1-A686-440C-BCE6-37CB7C451C76}" type="datetimeFigureOut">
              <a:rPr lang="ru-RU" smtClean="0"/>
              <a:t>27.09.2024</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820010-07F9-45BF-B9A2-817934F507A1}" type="slidenum">
              <a:rPr lang="ru-RU" smtClean="0"/>
              <a:t>‹#›</a:t>
            </a:fld>
            <a:endParaRPr lang="ru-RU"/>
          </a:p>
        </p:txBody>
      </p:sp>
    </p:spTree>
    <p:extLst>
      <p:ext uri="{BB962C8B-B14F-4D97-AF65-F5344CB8AC3E}">
        <p14:creationId xmlns:p14="http://schemas.microsoft.com/office/powerpoint/2010/main" val="2935513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jpg"/><Relationship Id="rId5" Type="http://schemas.openxmlformats.org/officeDocument/2006/relationships/image" Target="../media/image3.jpeg"/><Relationship Id="rId4" Type="http://schemas.openxmlformats.org/officeDocument/2006/relationships/image" Target="../media/image2.jp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7" Type="http://schemas.microsoft.com/office/2007/relationships/hdphoto" Target="../media/hdphoto2.wdp"/><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image" Target="../media/image7.png"/><Relationship Id="rId5" Type="http://schemas.openxmlformats.org/officeDocument/2006/relationships/image" Target="../media/image6.pn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6652" y="998277"/>
            <a:ext cx="10501745" cy="2659129"/>
          </a:xfrm>
        </p:spPr>
        <p:txBody>
          <a:bodyPr>
            <a:noAutofit/>
          </a:bodyPr>
          <a:lstStyle/>
          <a:p>
            <a:r>
              <a:rPr lang="ru-RU" sz="4400" dirty="0" smtClean="0">
                <a:solidFill>
                  <a:srgbClr val="002060"/>
                </a:solidFill>
                <a:latin typeface="Franklin Gothic Medium Cond" panose="020B0606030402020204" pitchFamily="34" charset="0"/>
              </a:rPr>
              <a:t>ОБ ОТДЕЛЬНЫХ ВОПРОСАХ </a:t>
            </a:r>
            <a:br>
              <a:rPr lang="ru-RU" sz="4400" dirty="0" smtClean="0">
                <a:solidFill>
                  <a:srgbClr val="002060"/>
                </a:solidFill>
                <a:latin typeface="Franklin Gothic Medium Cond" panose="020B0606030402020204" pitchFamily="34" charset="0"/>
              </a:rPr>
            </a:br>
            <a:r>
              <a:rPr lang="ru-RU" sz="4400" dirty="0" smtClean="0">
                <a:solidFill>
                  <a:srgbClr val="002060"/>
                </a:solidFill>
                <a:latin typeface="Franklin Gothic Medium Cond" panose="020B0606030402020204" pitchFamily="34" charset="0"/>
              </a:rPr>
              <a:t>РАЗВИТИЯ ИНФРАСТРУКТУРЫ </a:t>
            </a:r>
            <a:br>
              <a:rPr lang="ru-RU" sz="4400" dirty="0" smtClean="0">
                <a:solidFill>
                  <a:srgbClr val="002060"/>
                </a:solidFill>
                <a:latin typeface="Franklin Gothic Medium Cond" panose="020B0606030402020204" pitchFamily="34" charset="0"/>
              </a:rPr>
            </a:br>
            <a:r>
              <a:rPr lang="ru-RU" sz="4400" dirty="0" smtClean="0">
                <a:solidFill>
                  <a:srgbClr val="002060"/>
                </a:solidFill>
                <a:latin typeface="Franklin Gothic Medium Cond" panose="020B0606030402020204" pitchFamily="34" charset="0"/>
              </a:rPr>
              <a:t>И ОБЕСПЕЧЕНИЯ БЕЗОПАСНОСТИ ОБРАЗОВАТЕЛЬНЫХ ОРГАНИЗАЦИЙ КРАЯ </a:t>
            </a:r>
            <a:endParaRPr lang="ru-RU" sz="4400" dirty="0">
              <a:solidFill>
                <a:srgbClr val="002060"/>
              </a:solidFill>
              <a:latin typeface="Franklin Gothic Medium Cond" panose="020B0606030402020204" pitchFamily="34" charset="0"/>
            </a:endParaRPr>
          </a:p>
        </p:txBody>
      </p:sp>
      <p:cxnSp>
        <p:nvCxnSpPr>
          <p:cNvPr id="5" name="Прямая соединительная линия 4"/>
          <p:cNvCxnSpPr/>
          <p:nvPr/>
        </p:nvCxnSpPr>
        <p:spPr>
          <a:xfrm flipV="1">
            <a:off x="1373079" y="3796814"/>
            <a:ext cx="9144000" cy="0"/>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6" name="Прямая соединительная линия 5"/>
          <p:cNvCxnSpPr/>
          <p:nvPr/>
        </p:nvCxnSpPr>
        <p:spPr>
          <a:xfrm flipV="1">
            <a:off x="1373079" y="3862163"/>
            <a:ext cx="9144000" cy="0"/>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7" name="Подзаголовок 2"/>
          <p:cNvSpPr>
            <a:spLocks noGrp="1"/>
          </p:cNvSpPr>
          <p:nvPr>
            <p:ph type="subTitle" idx="1"/>
          </p:nvPr>
        </p:nvSpPr>
        <p:spPr>
          <a:xfrm>
            <a:off x="1505524" y="4077714"/>
            <a:ext cx="9144000" cy="1394695"/>
          </a:xfrm>
        </p:spPr>
        <p:txBody>
          <a:bodyPr>
            <a:normAutofit lnSpcReduction="10000"/>
          </a:bodyPr>
          <a:lstStyle/>
          <a:p>
            <a:pPr>
              <a:spcBef>
                <a:spcPts val="0"/>
              </a:spcBef>
            </a:pPr>
            <a:r>
              <a:rPr lang="ru-RU" sz="3600" dirty="0" smtClean="0">
                <a:solidFill>
                  <a:srgbClr val="002060"/>
                </a:solidFill>
              </a:rPr>
              <a:t>Бруцкий Виталий Анатольевич</a:t>
            </a:r>
            <a:r>
              <a:rPr lang="ru-RU" sz="2800" dirty="0" smtClean="0">
                <a:solidFill>
                  <a:srgbClr val="002060"/>
                </a:solidFill>
              </a:rPr>
              <a:t>,</a:t>
            </a:r>
          </a:p>
          <a:p>
            <a:pPr>
              <a:lnSpc>
                <a:spcPct val="75000"/>
              </a:lnSpc>
              <a:spcBef>
                <a:spcPts val="0"/>
              </a:spcBef>
            </a:pPr>
            <a:r>
              <a:rPr lang="ru-RU" sz="2800" dirty="0">
                <a:solidFill>
                  <a:srgbClr val="002060"/>
                </a:solidFill>
              </a:rPr>
              <a:t>з</a:t>
            </a:r>
            <a:r>
              <a:rPr lang="ru-RU" sz="2800" dirty="0" smtClean="0">
                <a:solidFill>
                  <a:srgbClr val="002060"/>
                </a:solidFill>
              </a:rPr>
              <a:t>аместитель министра – начальник управления инфраструктуры, имущественного комплекса и информатизации образования, председатель краевого оперативного штаба</a:t>
            </a:r>
            <a:endParaRPr lang="ru-RU" dirty="0">
              <a:solidFill>
                <a:srgbClr val="002060"/>
              </a:solidFill>
            </a:endParaRPr>
          </a:p>
        </p:txBody>
      </p:sp>
    </p:spTree>
    <p:extLst>
      <p:ext uri="{BB962C8B-B14F-4D97-AF65-F5344CB8AC3E}">
        <p14:creationId xmlns:p14="http://schemas.microsoft.com/office/powerpoint/2010/main" val="37293802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461328"/>
            <a:ext cx="10878496" cy="883446"/>
          </a:xfrm>
        </p:spPr>
        <p:txBody>
          <a:bodyPr vert="horz" lIns="91440" tIns="45720" rIns="91440" bIns="45720" rtlCol="0" anchor="ctr">
            <a:noAutofit/>
          </a:bodyPr>
          <a:lstStyle/>
          <a:p>
            <a:pPr>
              <a:lnSpc>
                <a:spcPct val="75000"/>
              </a:lnSpc>
            </a:pPr>
            <a:r>
              <a:rPr lang="ru-RU" sz="3200" dirty="0" smtClean="0">
                <a:latin typeface="Franklin Gothic Medium" panose="020B0603020102020204" pitchFamily="34" charset="0"/>
                <a:ea typeface="Calibri" panose="020F0502020204030204" pitchFamily="34" charset="0"/>
              </a:rPr>
              <a:t>НЕДОСТАТКИ, </a:t>
            </a:r>
            <a:r>
              <a:rPr lang="ru-RU" sz="3200" dirty="0">
                <a:latin typeface="Franklin Gothic Medium" panose="020B0603020102020204" pitchFamily="34" charset="0"/>
                <a:ea typeface="Calibri" panose="020F0502020204030204" pitchFamily="34" charset="0"/>
              </a:rPr>
              <a:t>ВЫЯВЛЕННЫЕ ПРИ </a:t>
            </a:r>
            <a:r>
              <a:rPr lang="ru-RU" sz="3200" dirty="0" smtClean="0">
                <a:latin typeface="Franklin Gothic Medium" panose="020B0603020102020204" pitchFamily="34" charset="0"/>
                <a:ea typeface="Calibri" panose="020F0502020204030204" pitchFamily="34" charset="0"/>
              </a:rPr>
              <a:t>ПРОВЕДЕНИИ ВСЕРОССИЙСКОГО УЧЕНИЯ в августе 2024 года</a:t>
            </a:r>
            <a:endParaRPr lang="ru-RU" sz="3200" dirty="0">
              <a:latin typeface="Franklin Gothic Medium" panose="020B0603020102020204" pitchFamily="34" charset="0"/>
              <a:ea typeface="Calibri" panose="020F0502020204030204" pitchFamily="34" charset="0"/>
            </a:endParaRPr>
          </a:p>
        </p:txBody>
      </p:sp>
      <p:cxnSp>
        <p:nvCxnSpPr>
          <p:cNvPr id="45" name="Прямая соединительная линия 44"/>
          <p:cNvCxnSpPr/>
          <p:nvPr/>
        </p:nvCxnSpPr>
        <p:spPr>
          <a:xfrm flipV="1">
            <a:off x="838199" y="1367822"/>
            <a:ext cx="10512000" cy="0"/>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flipV="1">
            <a:off x="838199" y="1416660"/>
            <a:ext cx="10512000" cy="0"/>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pic>
        <p:nvPicPr>
          <p:cNvPr id="4" name="Рисунок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991" y="4648759"/>
            <a:ext cx="2857500" cy="1905000"/>
          </a:xfrm>
          <a:prstGeom prst="rect">
            <a:avLst/>
          </a:prstGeom>
        </p:spPr>
      </p:pic>
      <p:pic>
        <p:nvPicPr>
          <p:cNvPr id="5" name="Рисунок 4"/>
          <p:cNvPicPr>
            <a:picLocks noChangeAspect="1"/>
          </p:cNvPicPr>
          <p:nvPr/>
        </p:nvPicPr>
        <p:blipFill rotWithShape="1">
          <a:blip r:embed="rId4">
            <a:extLst>
              <a:ext uri="{28A0092B-C50C-407E-A947-70E740481C1C}">
                <a14:useLocalDpi xmlns:a14="http://schemas.microsoft.com/office/drawing/2010/main" val="0"/>
              </a:ext>
            </a:extLst>
          </a:blip>
          <a:srcRect l="19365" t="31263" r="31800" b="33535"/>
          <a:stretch/>
        </p:blipFill>
        <p:spPr>
          <a:xfrm>
            <a:off x="897909" y="2810498"/>
            <a:ext cx="2143663" cy="1026029"/>
          </a:xfrm>
          <a:prstGeom prst="rect">
            <a:avLst/>
          </a:prstGeom>
        </p:spPr>
      </p:pic>
      <p:pic>
        <p:nvPicPr>
          <p:cNvPr id="6" name="Рисунок 5"/>
          <p:cNvPicPr>
            <a:picLocks noChangeAspect="1"/>
          </p:cNvPicPr>
          <p:nvPr/>
        </p:nvPicPr>
        <p:blipFill rotWithShape="1">
          <a:blip r:embed="rId5" cstate="print">
            <a:extLst>
              <a:ext uri="{28A0092B-C50C-407E-A947-70E740481C1C}">
                <a14:useLocalDpi xmlns:a14="http://schemas.microsoft.com/office/drawing/2010/main" val="0"/>
              </a:ext>
            </a:extLst>
          </a:blip>
          <a:srcRect l="23739" t="17131" r="26870" b="26290"/>
          <a:stretch/>
        </p:blipFill>
        <p:spPr>
          <a:xfrm>
            <a:off x="9429264" y="3900630"/>
            <a:ext cx="1524892" cy="1335508"/>
          </a:xfrm>
          <a:prstGeom prst="rect">
            <a:avLst/>
          </a:prstGeom>
        </p:spPr>
      </p:pic>
      <p:pic>
        <p:nvPicPr>
          <p:cNvPr id="7" name="Рисунок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429264" y="1539722"/>
            <a:ext cx="1524892" cy="1524892"/>
          </a:xfrm>
          <a:prstGeom prst="rect">
            <a:avLst/>
          </a:prstGeom>
        </p:spPr>
      </p:pic>
      <p:sp>
        <p:nvSpPr>
          <p:cNvPr id="8" name="Прямоугольник 7"/>
          <p:cNvSpPr/>
          <p:nvPr/>
        </p:nvSpPr>
        <p:spPr>
          <a:xfrm>
            <a:off x="836398" y="1827864"/>
            <a:ext cx="8406468" cy="523220"/>
          </a:xfrm>
          <a:prstGeom prst="rect">
            <a:avLst/>
          </a:prstGeom>
        </p:spPr>
        <p:txBody>
          <a:bodyPr wrap="none">
            <a:spAutoFit/>
          </a:bodyPr>
          <a:lstStyle/>
          <a:p>
            <a:r>
              <a:rPr lang="ru-RU" sz="2800" dirty="0" smtClean="0"/>
              <a:t>1. Отсутствие </a:t>
            </a:r>
            <a:r>
              <a:rPr lang="ru-RU" sz="2800" dirty="0"/>
              <a:t>систем оповещения и управления эвакуацией </a:t>
            </a:r>
          </a:p>
        </p:txBody>
      </p:sp>
      <p:sp>
        <p:nvSpPr>
          <p:cNvPr id="9" name="Прямоугольник 8"/>
          <p:cNvSpPr/>
          <p:nvPr/>
        </p:nvSpPr>
        <p:spPr>
          <a:xfrm>
            <a:off x="3279267" y="3126320"/>
            <a:ext cx="8292463" cy="523220"/>
          </a:xfrm>
          <a:prstGeom prst="rect">
            <a:avLst/>
          </a:prstGeom>
        </p:spPr>
        <p:txBody>
          <a:bodyPr wrap="none">
            <a:spAutoFit/>
          </a:bodyPr>
          <a:lstStyle/>
          <a:p>
            <a:r>
              <a:rPr lang="ru-RU" sz="2800" dirty="0" smtClean="0"/>
              <a:t>2. Отсутствие </a:t>
            </a:r>
            <a:r>
              <a:rPr lang="ru-RU" sz="2800" dirty="0"/>
              <a:t>защитных и иных сооружений на </a:t>
            </a:r>
            <a:r>
              <a:rPr lang="ru-RU" sz="2800" dirty="0" smtClean="0"/>
              <a:t>территории </a:t>
            </a:r>
            <a:endParaRPr lang="ru-RU" sz="2800" dirty="0"/>
          </a:p>
        </p:txBody>
      </p:sp>
      <p:sp>
        <p:nvSpPr>
          <p:cNvPr id="10" name="Прямоугольник 9"/>
          <p:cNvSpPr/>
          <p:nvPr/>
        </p:nvSpPr>
        <p:spPr>
          <a:xfrm>
            <a:off x="836398" y="3959588"/>
            <a:ext cx="7487478" cy="954107"/>
          </a:xfrm>
          <a:prstGeom prst="rect">
            <a:avLst/>
          </a:prstGeom>
        </p:spPr>
        <p:txBody>
          <a:bodyPr wrap="square">
            <a:spAutoFit/>
          </a:bodyPr>
          <a:lstStyle/>
          <a:p>
            <a:r>
              <a:rPr lang="ru-RU" sz="2800" dirty="0" smtClean="0"/>
              <a:t>3. Игнорирование обязательного выключения света при отработке вопроса гражданской обороны </a:t>
            </a:r>
            <a:endParaRPr lang="ru-RU" sz="2800" dirty="0"/>
          </a:p>
        </p:txBody>
      </p:sp>
      <p:sp>
        <p:nvSpPr>
          <p:cNvPr id="11" name="Прямоугольник 10"/>
          <p:cNvSpPr/>
          <p:nvPr/>
        </p:nvSpPr>
        <p:spPr>
          <a:xfrm>
            <a:off x="3279267" y="5359199"/>
            <a:ext cx="7899920" cy="523220"/>
          </a:xfrm>
          <a:prstGeom prst="rect">
            <a:avLst/>
          </a:prstGeom>
        </p:spPr>
        <p:txBody>
          <a:bodyPr wrap="none">
            <a:spAutoFit/>
          </a:bodyPr>
          <a:lstStyle/>
          <a:p>
            <a:r>
              <a:rPr lang="ru-RU" sz="2800" dirty="0" smtClean="0"/>
              <a:t>4. Формальный </a:t>
            </a:r>
            <a:r>
              <a:rPr lang="ru-RU" sz="2800" dirty="0"/>
              <a:t>подход при отработке учебных вопросов</a:t>
            </a:r>
          </a:p>
        </p:txBody>
      </p:sp>
    </p:spTree>
    <p:extLst>
      <p:ext uri="{BB962C8B-B14F-4D97-AF65-F5344CB8AC3E}">
        <p14:creationId xmlns:p14="http://schemas.microsoft.com/office/powerpoint/2010/main" val="40805441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461328"/>
            <a:ext cx="10878496" cy="715530"/>
          </a:xfrm>
        </p:spPr>
        <p:txBody>
          <a:bodyPr vert="horz" lIns="91440" tIns="45720" rIns="91440" bIns="45720" rtlCol="0" anchor="ctr">
            <a:noAutofit/>
          </a:bodyPr>
          <a:lstStyle/>
          <a:p>
            <a:pPr>
              <a:lnSpc>
                <a:spcPct val="75000"/>
              </a:lnSpc>
            </a:pPr>
            <a:r>
              <a:rPr lang="ru-RU" sz="3200" dirty="0" smtClean="0">
                <a:solidFill>
                  <a:srgbClr val="002060"/>
                </a:solidFill>
              </a:rPr>
              <a:t>Действия при поступлении информации о совершении, </a:t>
            </a:r>
            <a:br>
              <a:rPr lang="ru-RU" sz="3200" dirty="0" smtClean="0">
                <a:solidFill>
                  <a:srgbClr val="002060"/>
                </a:solidFill>
              </a:rPr>
            </a:br>
            <a:r>
              <a:rPr lang="ru-RU" sz="3200" dirty="0" smtClean="0">
                <a:solidFill>
                  <a:srgbClr val="002060"/>
                </a:solidFill>
              </a:rPr>
              <a:t>угрозе совершения террористического акта </a:t>
            </a:r>
            <a:endParaRPr lang="ru-RU" sz="3200" dirty="0">
              <a:solidFill>
                <a:srgbClr val="002060"/>
              </a:solidFill>
            </a:endParaRPr>
          </a:p>
        </p:txBody>
      </p:sp>
      <p:cxnSp>
        <p:nvCxnSpPr>
          <p:cNvPr id="45" name="Прямая соединительная линия 44"/>
          <p:cNvCxnSpPr/>
          <p:nvPr/>
        </p:nvCxnSpPr>
        <p:spPr>
          <a:xfrm flipV="1">
            <a:off x="838199" y="1367822"/>
            <a:ext cx="10512000" cy="0"/>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flipV="1">
            <a:off x="838199" y="1455607"/>
            <a:ext cx="10512000" cy="0"/>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838199" y="3946087"/>
            <a:ext cx="10512000" cy="1364476"/>
          </a:xfrm>
          <a:prstGeom prst="rect">
            <a:avLst/>
          </a:prstGeom>
        </p:spPr>
        <p:txBody>
          <a:bodyPr wrap="square">
            <a:spAutoFit/>
          </a:bodyPr>
          <a:lstStyle/>
          <a:p>
            <a:pPr>
              <a:lnSpc>
                <a:spcPct val="75000"/>
              </a:lnSpc>
              <a:spcAft>
                <a:spcPts val="1000"/>
              </a:spcAft>
            </a:pPr>
            <a:r>
              <a:rPr lang="ru-RU" sz="2200" dirty="0" smtClean="0">
                <a:solidFill>
                  <a:srgbClr val="FF0000"/>
                </a:solidFill>
              </a:rPr>
              <a:t>НЕОБХОДИМО:</a:t>
            </a:r>
            <a:endParaRPr lang="ru-RU" sz="2200" dirty="0">
              <a:solidFill>
                <a:srgbClr val="FF0000"/>
              </a:solidFill>
            </a:endParaRPr>
          </a:p>
          <a:p>
            <a:pPr marL="285750" indent="-285750">
              <a:lnSpc>
                <a:spcPct val="75000"/>
              </a:lnSpc>
              <a:spcAft>
                <a:spcPts val="1000"/>
              </a:spcAft>
              <a:buFont typeface="Wingdings" panose="05000000000000000000" pitchFamily="2" charset="2"/>
              <a:buChar char="ü"/>
            </a:pPr>
            <a:r>
              <a:rPr lang="ru-RU" sz="2200" dirty="0">
                <a:solidFill>
                  <a:srgbClr val="002060"/>
                </a:solidFill>
              </a:rPr>
              <a:t>П</a:t>
            </a:r>
            <a:r>
              <a:rPr lang="ru-RU" sz="2200" dirty="0" smtClean="0">
                <a:solidFill>
                  <a:srgbClr val="002060"/>
                </a:solidFill>
              </a:rPr>
              <a:t>овторно провести ознакомление сотрудников объектов образования с документами, утверждёнными протоколом </a:t>
            </a:r>
            <a:r>
              <a:rPr lang="ru-RU" sz="2200" dirty="0">
                <a:solidFill>
                  <a:srgbClr val="002060"/>
                </a:solidFill>
              </a:rPr>
              <a:t>АТК </a:t>
            </a:r>
            <a:r>
              <a:rPr lang="ru-RU" sz="2200" dirty="0" smtClean="0">
                <a:solidFill>
                  <a:srgbClr val="002060"/>
                </a:solidFill>
              </a:rPr>
              <a:t>края </a:t>
            </a:r>
            <a:r>
              <a:rPr lang="ru-RU" sz="2200" dirty="0">
                <a:solidFill>
                  <a:srgbClr val="002060"/>
                </a:solidFill>
              </a:rPr>
              <a:t>№4 </a:t>
            </a:r>
            <a:r>
              <a:rPr lang="ru-RU" sz="2200" dirty="0" smtClean="0">
                <a:solidFill>
                  <a:srgbClr val="002060"/>
                </a:solidFill>
              </a:rPr>
              <a:t>от </a:t>
            </a:r>
            <a:r>
              <a:rPr lang="ru-RU" sz="2200" dirty="0">
                <a:solidFill>
                  <a:srgbClr val="002060"/>
                </a:solidFill>
              </a:rPr>
              <a:t>11 </a:t>
            </a:r>
            <a:r>
              <a:rPr lang="ru-RU" sz="2200" dirty="0" smtClean="0">
                <a:solidFill>
                  <a:srgbClr val="002060"/>
                </a:solidFill>
              </a:rPr>
              <a:t>ноября </a:t>
            </a:r>
            <a:r>
              <a:rPr lang="ru-RU" sz="2200" dirty="0">
                <a:solidFill>
                  <a:srgbClr val="002060"/>
                </a:solidFill>
              </a:rPr>
              <a:t>2022 </a:t>
            </a:r>
            <a:r>
              <a:rPr lang="ru-RU" sz="2200" dirty="0" smtClean="0">
                <a:solidFill>
                  <a:srgbClr val="002060"/>
                </a:solidFill>
              </a:rPr>
              <a:t>г. </a:t>
            </a:r>
            <a:endParaRPr lang="ru-RU" sz="2200" dirty="0">
              <a:solidFill>
                <a:srgbClr val="002060"/>
              </a:solidFill>
            </a:endParaRPr>
          </a:p>
          <a:p>
            <a:pPr marL="285750" indent="-285750">
              <a:lnSpc>
                <a:spcPct val="75000"/>
              </a:lnSpc>
              <a:spcAft>
                <a:spcPts val="1000"/>
              </a:spcAft>
              <a:buFont typeface="Wingdings" panose="05000000000000000000" pitchFamily="2" charset="2"/>
              <a:buChar char="ü"/>
            </a:pPr>
            <a:r>
              <a:rPr lang="ru-RU" sz="2200" dirty="0">
                <a:solidFill>
                  <a:srgbClr val="002060"/>
                </a:solidFill>
              </a:rPr>
              <a:t>Д</a:t>
            </a:r>
            <a:r>
              <a:rPr lang="ru-RU" sz="2200" dirty="0" smtClean="0">
                <a:solidFill>
                  <a:srgbClr val="002060"/>
                </a:solidFill>
              </a:rPr>
              <a:t>ействовать строго в соответствии с утвержденным порядком</a:t>
            </a:r>
            <a:endParaRPr lang="ru-RU" sz="2200" dirty="0">
              <a:solidFill>
                <a:srgbClr val="002060"/>
              </a:solidFill>
            </a:endParaRPr>
          </a:p>
        </p:txBody>
      </p:sp>
      <p:sp>
        <p:nvSpPr>
          <p:cNvPr id="4" name="Прямоугольник 3"/>
          <p:cNvSpPr/>
          <p:nvPr/>
        </p:nvSpPr>
        <p:spPr>
          <a:xfrm>
            <a:off x="838199" y="1819864"/>
            <a:ext cx="10633365" cy="2126223"/>
          </a:xfrm>
          <a:prstGeom prst="rect">
            <a:avLst/>
          </a:prstGeom>
        </p:spPr>
        <p:txBody>
          <a:bodyPr wrap="square">
            <a:spAutoFit/>
          </a:bodyPr>
          <a:lstStyle/>
          <a:p>
            <a:pPr marL="285750" indent="-285750">
              <a:lnSpc>
                <a:spcPct val="75000"/>
              </a:lnSpc>
              <a:spcAft>
                <a:spcPts val="1000"/>
              </a:spcAft>
              <a:buFont typeface="Wingdings" panose="05000000000000000000" pitchFamily="2" charset="2"/>
              <a:buChar char="ü"/>
            </a:pPr>
            <a:r>
              <a:rPr lang="ru-RU" sz="2200" dirty="0">
                <a:solidFill>
                  <a:srgbClr val="002060"/>
                </a:solidFill>
              </a:rPr>
              <a:t>Порядок действий руководителей и персонала объектов образования при распространении массовых сообщений с ложными угрозами террористического характера</a:t>
            </a:r>
            <a:endParaRPr lang="ru-RU" sz="2200" dirty="0" smtClean="0">
              <a:solidFill>
                <a:srgbClr val="002060"/>
              </a:solidFill>
            </a:endParaRPr>
          </a:p>
          <a:p>
            <a:pPr marL="285750" indent="-285750">
              <a:lnSpc>
                <a:spcPct val="75000"/>
              </a:lnSpc>
              <a:spcAft>
                <a:spcPts val="1000"/>
              </a:spcAft>
              <a:buFont typeface="Wingdings" panose="05000000000000000000" pitchFamily="2" charset="2"/>
              <a:buChar char="ü"/>
            </a:pPr>
            <a:r>
              <a:rPr lang="ru-RU" sz="2200" dirty="0" smtClean="0">
                <a:solidFill>
                  <a:srgbClr val="002060"/>
                </a:solidFill>
              </a:rPr>
              <a:t>Образец доклада </a:t>
            </a:r>
            <a:r>
              <a:rPr lang="ru-RU" sz="2200" dirty="0">
                <a:solidFill>
                  <a:srgbClr val="002060"/>
                </a:solidFill>
              </a:rPr>
              <a:t>руководителя объекта о поступлении сообщения с угрозами террористического характера </a:t>
            </a:r>
          </a:p>
          <a:p>
            <a:pPr marL="285750" indent="-285750">
              <a:lnSpc>
                <a:spcPct val="75000"/>
              </a:lnSpc>
              <a:spcAft>
                <a:spcPts val="1000"/>
              </a:spcAft>
              <a:buFont typeface="Wingdings" panose="05000000000000000000" pitchFamily="2" charset="2"/>
              <a:buChar char="ü"/>
            </a:pPr>
            <a:r>
              <a:rPr lang="ru-RU" sz="2200" dirty="0">
                <a:solidFill>
                  <a:srgbClr val="002060"/>
                </a:solidFill>
              </a:rPr>
              <a:t>Решение </a:t>
            </a:r>
            <a:r>
              <a:rPr lang="ru-RU" sz="2200" dirty="0" smtClean="0">
                <a:solidFill>
                  <a:srgbClr val="002060"/>
                </a:solidFill>
              </a:rPr>
              <a:t>о </a:t>
            </a:r>
            <a:r>
              <a:rPr lang="ru-RU" sz="2200" dirty="0">
                <a:solidFill>
                  <a:srgbClr val="002060"/>
                </a:solidFill>
              </a:rPr>
              <a:t>(не) проведении эвакуационных мероприятий на объектах образования, находящихся в ведении министерства образования и науки края и органов местного самоуправления</a:t>
            </a:r>
          </a:p>
        </p:txBody>
      </p:sp>
      <p:sp>
        <p:nvSpPr>
          <p:cNvPr id="5" name="Прямоугольник 4"/>
          <p:cNvSpPr/>
          <p:nvPr/>
        </p:nvSpPr>
        <p:spPr>
          <a:xfrm>
            <a:off x="838199" y="1472205"/>
            <a:ext cx="7224414" cy="347659"/>
          </a:xfrm>
          <a:prstGeom prst="rect">
            <a:avLst/>
          </a:prstGeom>
        </p:spPr>
        <p:txBody>
          <a:bodyPr wrap="none">
            <a:spAutoFit/>
          </a:bodyPr>
          <a:lstStyle/>
          <a:p>
            <a:pPr>
              <a:lnSpc>
                <a:spcPct val="75000"/>
              </a:lnSpc>
              <a:spcAft>
                <a:spcPts val="1000"/>
              </a:spcAft>
            </a:pPr>
            <a:r>
              <a:rPr lang="ru-RU" sz="2200" dirty="0" smtClean="0">
                <a:solidFill>
                  <a:srgbClr val="FF0000"/>
                </a:solidFill>
              </a:rPr>
              <a:t>ПРОТОКОЛОМ АТК КРАЯ № 4 ОТ 11 НОЯБРЯ 2022 г. УТВЕРЖДЕНЫ:</a:t>
            </a:r>
            <a:endParaRPr lang="ru-RU" sz="2200" dirty="0">
              <a:solidFill>
                <a:srgbClr val="FF0000"/>
              </a:solidFill>
            </a:endParaRPr>
          </a:p>
        </p:txBody>
      </p:sp>
    </p:spTree>
    <p:extLst>
      <p:ext uri="{BB962C8B-B14F-4D97-AF65-F5344CB8AC3E}">
        <p14:creationId xmlns:p14="http://schemas.microsoft.com/office/powerpoint/2010/main" val="21017145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514057"/>
            <a:ext cx="10878496" cy="715530"/>
          </a:xfrm>
          <a:ln>
            <a:noFill/>
          </a:ln>
        </p:spPr>
        <p:txBody>
          <a:bodyPr vert="horz" lIns="91440" tIns="45720" rIns="91440" bIns="45720" rtlCol="0" anchor="ctr">
            <a:noAutofit/>
          </a:bodyPr>
          <a:lstStyle/>
          <a:p>
            <a:pPr algn="ctr">
              <a:lnSpc>
                <a:spcPct val="75000"/>
              </a:lnSpc>
              <a:spcAft>
                <a:spcPts val="1000"/>
              </a:spcAft>
            </a:pPr>
            <a:r>
              <a:rPr lang="ru-RU" sz="3200" dirty="0">
                <a:solidFill>
                  <a:srgbClr val="002060"/>
                </a:solidFill>
              </a:rPr>
              <a:t>Порядок действий руководителей </a:t>
            </a:r>
            <a:r>
              <a:rPr lang="ru-RU" sz="3200" dirty="0" smtClean="0">
                <a:solidFill>
                  <a:srgbClr val="002060"/>
                </a:solidFill>
              </a:rPr>
              <a:t>объектов </a:t>
            </a:r>
            <a:r>
              <a:rPr lang="ru-RU" sz="3200" dirty="0">
                <a:solidFill>
                  <a:srgbClr val="002060"/>
                </a:solidFill>
              </a:rPr>
              <a:t>образования при распространении массовых сообщений с ложными угрозами террористического характера</a:t>
            </a:r>
          </a:p>
        </p:txBody>
      </p:sp>
      <p:cxnSp>
        <p:nvCxnSpPr>
          <p:cNvPr id="45" name="Прямая соединительная линия 44"/>
          <p:cNvCxnSpPr/>
          <p:nvPr/>
        </p:nvCxnSpPr>
        <p:spPr>
          <a:xfrm flipV="1">
            <a:off x="838199" y="1367822"/>
            <a:ext cx="10512000" cy="0"/>
          </a:xfrm>
          <a:prstGeom prst="line">
            <a:avLst/>
          </a:prstGeom>
          <a:ln w="38100">
            <a:noFill/>
          </a:ln>
        </p:spPr>
        <p:style>
          <a:lnRef idx="1">
            <a:schemeClr val="accent1"/>
          </a:lnRef>
          <a:fillRef idx="0">
            <a:schemeClr val="accent1"/>
          </a:fillRef>
          <a:effectRef idx="0">
            <a:schemeClr val="accent1"/>
          </a:effectRef>
          <a:fontRef idx="minor">
            <a:schemeClr val="tx1"/>
          </a:fontRef>
        </p:style>
      </p:cxnSp>
      <p:cxnSp>
        <p:nvCxnSpPr>
          <p:cNvPr id="46" name="Прямая соединительная линия 45"/>
          <p:cNvCxnSpPr/>
          <p:nvPr/>
        </p:nvCxnSpPr>
        <p:spPr>
          <a:xfrm flipV="1">
            <a:off x="838199" y="1455607"/>
            <a:ext cx="10512000" cy="0"/>
          </a:xfrm>
          <a:prstGeom prst="line">
            <a:avLst/>
          </a:prstGeom>
          <a:ln w="38100">
            <a:noFill/>
          </a:ln>
        </p:spPr>
        <p:style>
          <a:lnRef idx="1">
            <a:schemeClr val="accent1"/>
          </a:lnRef>
          <a:fillRef idx="0">
            <a:schemeClr val="accent1"/>
          </a:fillRef>
          <a:effectRef idx="0">
            <a:schemeClr val="accent1"/>
          </a:effectRef>
          <a:fontRef idx="minor">
            <a:schemeClr val="tx1"/>
          </a:fontRef>
        </p:style>
      </p:cxnSp>
      <p:sp>
        <p:nvSpPr>
          <p:cNvPr id="3" name="Прямоугольник 2"/>
          <p:cNvSpPr/>
          <p:nvPr/>
        </p:nvSpPr>
        <p:spPr>
          <a:xfrm>
            <a:off x="444992" y="1640976"/>
            <a:ext cx="1496628" cy="967666"/>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Информация о возможном теракте</a:t>
            </a:r>
            <a:endParaRPr lang="ru-RU" dirty="0"/>
          </a:p>
        </p:txBody>
      </p:sp>
      <p:sp>
        <p:nvSpPr>
          <p:cNvPr id="7" name="Прямоугольник 6"/>
          <p:cNvSpPr/>
          <p:nvPr/>
        </p:nvSpPr>
        <p:spPr>
          <a:xfrm>
            <a:off x="3865114" y="3257775"/>
            <a:ext cx="1496628" cy="1145220"/>
          </a:xfrm>
          <a:prstGeom prst="rect">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Управление образования</a:t>
            </a:r>
            <a:endParaRPr lang="ru-RU" dirty="0"/>
          </a:p>
        </p:txBody>
      </p:sp>
      <p:sp>
        <p:nvSpPr>
          <p:cNvPr id="8" name="Прямоугольник 7"/>
          <p:cNvSpPr/>
          <p:nvPr/>
        </p:nvSpPr>
        <p:spPr>
          <a:xfrm>
            <a:off x="6895037" y="3269037"/>
            <a:ext cx="1496628" cy="1145220"/>
          </a:xfrm>
          <a:prstGeom prst="rect">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Министерство</a:t>
            </a:r>
            <a:endParaRPr lang="ru-RU" dirty="0"/>
          </a:p>
        </p:txBody>
      </p:sp>
      <p:sp>
        <p:nvSpPr>
          <p:cNvPr id="9" name="Прямоугольник 8"/>
          <p:cNvSpPr/>
          <p:nvPr/>
        </p:nvSpPr>
        <p:spPr>
          <a:xfrm>
            <a:off x="9924960" y="3269037"/>
            <a:ext cx="1496628" cy="1145220"/>
          </a:xfrm>
          <a:prstGeom prst="rect">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Межведомственная рабочая группа (МРГ)</a:t>
            </a:r>
            <a:endParaRPr lang="ru-RU" dirty="0"/>
          </a:p>
        </p:txBody>
      </p:sp>
      <p:sp>
        <p:nvSpPr>
          <p:cNvPr id="10" name="Прямоугольник 9"/>
          <p:cNvSpPr/>
          <p:nvPr/>
        </p:nvSpPr>
        <p:spPr>
          <a:xfrm>
            <a:off x="9924960" y="5223660"/>
            <a:ext cx="1496628" cy="967666"/>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Решение МРГ </a:t>
            </a:r>
            <a:endParaRPr lang="ru-RU" dirty="0"/>
          </a:p>
        </p:txBody>
      </p:sp>
      <p:sp>
        <p:nvSpPr>
          <p:cNvPr id="11" name="Прямоугольник 10"/>
          <p:cNvSpPr/>
          <p:nvPr/>
        </p:nvSpPr>
        <p:spPr>
          <a:xfrm>
            <a:off x="1193306" y="3255390"/>
            <a:ext cx="1496628" cy="1145220"/>
          </a:xfrm>
          <a:prstGeom prst="rect">
            <a:avLst/>
          </a:prstGeom>
          <a:solidFill>
            <a:schemeClr val="tx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Образовательная организация (ОО)</a:t>
            </a:r>
            <a:endParaRPr lang="ru-RU" dirty="0"/>
          </a:p>
        </p:txBody>
      </p:sp>
      <p:sp>
        <p:nvSpPr>
          <p:cNvPr id="12" name="Прямоугольник 11"/>
          <p:cNvSpPr/>
          <p:nvPr/>
        </p:nvSpPr>
        <p:spPr>
          <a:xfrm>
            <a:off x="1202148" y="4957864"/>
            <a:ext cx="1496628" cy="96766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Доклад ОО </a:t>
            </a:r>
            <a:endParaRPr lang="ru-RU" dirty="0"/>
          </a:p>
        </p:txBody>
      </p:sp>
      <p:sp>
        <p:nvSpPr>
          <p:cNvPr id="14" name="Прямоугольник 13"/>
          <p:cNvSpPr/>
          <p:nvPr/>
        </p:nvSpPr>
        <p:spPr>
          <a:xfrm>
            <a:off x="10454196" y="1561077"/>
            <a:ext cx="1496628" cy="967666"/>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lumMod val="75000"/>
                  </a:schemeClr>
                </a:solidFill>
              </a:rPr>
              <a:t>Информация силовых структур</a:t>
            </a:r>
            <a:endParaRPr lang="ru-RU" dirty="0">
              <a:solidFill>
                <a:schemeClr val="tx1">
                  <a:lumMod val="75000"/>
                </a:schemeClr>
              </a:solidFill>
            </a:endParaRPr>
          </a:p>
        </p:txBody>
      </p:sp>
      <p:sp>
        <p:nvSpPr>
          <p:cNvPr id="15" name="Выгнутая влево стрелка 14"/>
          <p:cNvSpPr/>
          <p:nvPr/>
        </p:nvSpPr>
        <p:spPr>
          <a:xfrm>
            <a:off x="642026" y="2626463"/>
            <a:ext cx="551280" cy="1313239"/>
          </a:xfrm>
          <a:prstGeom prst="curved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6" name="Стрелка вправо 15"/>
          <p:cNvSpPr/>
          <p:nvPr/>
        </p:nvSpPr>
        <p:spPr>
          <a:xfrm>
            <a:off x="2698774" y="3318304"/>
            <a:ext cx="1175180" cy="301463"/>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17" name="Выгнутая вправо стрелка 16"/>
          <p:cNvSpPr/>
          <p:nvPr/>
        </p:nvSpPr>
        <p:spPr>
          <a:xfrm>
            <a:off x="11421588" y="2542688"/>
            <a:ext cx="442660" cy="1517514"/>
          </a:xfrm>
          <a:prstGeom prst="curvedLeftArrow">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22" name="Выгнутая вправо стрелка 21"/>
          <p:cNvSpPr/>
          <p:nvPr/>
        </p:nvSpPr>
        <p:spPr>
          <a:xfrm>
            <a:off x="11430430" y="4199107"/>
            <a:ext cx="442660" cy="1517514"/>
          </a:xfrm>
          <a:prstGeom prst="curvedLef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18" name="Выгнутая влево стрелка 17"/>
          <p:cNvSpPr/>
          <p:nvPr/>
        </p:nvSpPr>
        <p:spPr>
          <a:xfrm>
            <a:off x="642026" y="4157554"/>
            <a:ext cx="551280" cy="1517514"/>
          </a:xfrm>
          <a:prstGeom prst="curved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solidFill>
                <a:schemeClr val="tx1"/>
              </a:solidFill>
            </a:endParaRPr>
          </a:p>
        </p:txBody>
      </p:sp>
      <p:sp>
        <p:nvSpPr>
          <p:cNvPr id="24" name="Стрелка вправо 23"/>
          <p:cNvSpPr/>
          <p:nvPr/>
        </p:nvSpPr>
        <p:spPr>
          <a:xfrm rot="20282250">
            <a:off x="2651920" y="4524194"/>
            <a:ext cx="1435837" cy="428017"/>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25" name="Стрелка вправо 24"/>
          <p:cNvSpPr/>
          <p:nvPr/>
        </p:nvSpPr>
        <p:spPr>
          <a:xfrm rot="12228618">
            <a:off x="8311298" y="4637159"/>
            <a:ext cx="1716779" cy="327564"/>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Стрелка вправо 25"/>
          <p:cNvSpPr/>
          <p:nvPr/>
        </p:nvSpPr>
        <p:spPr>
          <a:xfrm rot="10800000">
            <a:off x="5356829" y="4157553"/>
            <a:ext cx="1552120" cy="294014"/>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7" name="Стрелка вправо 26"/>
          <p:cNvSpPr/>
          <p:nvPr/>
        </p:nvSpPr>
        <p:spPr>
          <a:xfrm rot="10800000">
            <a:off x="2698774" y="4060201"/>
            <a:ext cx="1157496" cy="311518"/>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9" name="Стрелка вправо 28"/>
          <p:cNvSpPr/>
          <p:nvPr/>
        </p:nvSpPr>
        <p:spPr>
          <a:xfrm>
            <a:off x="5379581" y="3349535"/>
            <a:ext cx="1524296" cy="301463"/>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0" name="Стрелка вправо 29"/>
          <p:cNvSpPr/>
          <p:nvPr/>
        </p:nvSpPr>
        <p:spPr>
          <a:xfrm>
            <a:off x="5356828" y="3716078"/>
            <a:ext cx="1524296" cy="269842"/>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1" name="Стрелка вправо 30"/>
          <p:cNvSpPr/>
          <p:nvPr/>
        </p:nvSpPr>
        <p:spPr>
          <a:xfrm>
            <a:off x="8409504" y="3349535"/>
            <a:ext cx="1524296" cy="301463"/>
          </a:xfrm>
          <a:prstGeom prst="rightArrow">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32" name="Стрелка вправо 31"/>
          <p:cNvSpPr/>
          <p:nvPr/>
        </p:nvSpPr>
        <p:spPr>
          <a:xfrm>
            <a:off x="8386751" y="3716078"/>
            <a:ext cx="1524296" cy="269842"/>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Tree>
    <p:extLst>
      <p:ext uri="{BB962C8B-B14F-4D97-AF65-F5344CB8AC3E}">
        <p14:creationId xmlns:p14="http://schemas.microsoft.com/office/powerpoint/2010/main" val="7849865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365125"/>
            <a:ext cx="10511999" cy="1002697"/>
          </a:xfrm>
        </p:spPr>
        <p:txBody>
          <a:bodyPr vert="horz" lIns="91440" tIns="45720" rIns="91440" bIns="45720" rtlCol="0" anchor="ctr">
            <a:noAutofit/>
          </a:bodyPr>
          <a:lstStyle/>
          <a:p>
            <a:pPr>
              <a:lnSpc>
                <a:spcPct val="70000"/>
              </a:lnSpc>
            </a:pPr>
            <a:r>
              <a:rPr lang="ru-RU" sz="2800" b="1" dirty="0" smtClean="0"/>
              <a:t>ПЕРЕАДРЕСАЦИЯ СООБЩЕНИЙ ЭЛЕКТРОННОЙ ПОЧТЫ, </a:t>
            </a:r>
            <a:br>
              <a:rPr lang="ru-RU" sz="2800" b="1" dirty="0" smtClean="0"/>
            </a:br>
            <a:r>
              <a:rPr lang="ru-RU" sz="2800" b="1" dirty="0" smtClean="0"/>
              <a:t>СОДЕРЖАЩИХ ИНФОРМАЦИЮ ОБ АНОНИМНЫХ УГРОЗАХ </a:t>
            </a:r>
            <a:br>
              <a:rPr lang="ru-RU" sz="2800" b="1" dirty="0" smtClean="0"/>
            </a:br>
            <a:r>
              <a:rPr lang="ru-RU" sz="2800" b="1" dirty="0" smtClean="0"/>
              <a:t>ТЕРРОРИСТИЧЕСКОГО ХАРАКТЕРА</a:t>
            </a:r>
            <a:endParaRPr lang="ru-RU" sz="2800" b="1" dirty="0"/>
          </a:p>
        </p:txBody>
      </p:sp>
      <p:cxnSp>
        <p:nvCxnSpPr>
          <p:cNvPr id="13" name="Прямая соединительная линия 12"/>
          <p:cNvCxnSpPr/>
          <p:nvPr/>
        </p:nvCxnSpPr>
        <p:spPr>
          <a:xfrm flipV="1">
            <a:off x="838199" y="1367822"/>
            <a:ext cx="7920000" cy="0"/>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p:nvCxnSpPr>
        <p:spPr>
          <a:xfrm flipV="1">
            <a:off x="838199" y="1455607"/>
            <a:ext cx="7920000" cy="0"/>
          </a:xfrm>
          <a:prstGeom prst="line">
            <a:avLst/>
          </a:prstGeom>
          <a:ln w="381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6" name="Прямоугольник 5"/>
          <p:cNvSpPr/>
          <p:nvPr/>
        </p:nvSpPr>
        <p:spPr>
          <a:xfrm>
            <a:off x="838198" y="1543392"/>
            <a:ext cx="9525002" cy="855491"/>
          </a:xfrm>
          <a:prstGeom prst="rect">
            <a:avLst/>
          </a:prstGeom>
          <a:solidFill>
            <a:schemeClr val="bg1"/>
          </a:solidFill>
        </p:spPr>
        <p:txBody>
          <a:bodyPr wrap="square">
            <a:spAutoFit/>
          </a:bodyPr>
          <a:lstStyle/>
          <a:p>
            <a:pPr>
              <a:lnSpc>
                <a:spcPct val="75000"/>
              </a:lnSpc>
            </a:pPr>
            <a:r>
              <a:rPr lang="ru-RU" sz="2200" dirty="0">
                <a:solidFill>
                  <a:srgbClr val="004270"/>
                </a:solidFill>
              </a:rPr>
              <a:t>В </a:t>
            </a:r>
            <a:r>
              <a:rPr lang="ru-RU" sz="2200" dirty="0" smtClean="0">
                <a:solidFill>
                  <a:srgbClr val="004270"/>
                </a:solidFill>
              </a:rPr>
              <a:t>соответствии с письмом министерства от 09.01.2023 № 06.2-10-16 в 2023 </a:t>
            </a:r>
            <a:r>
              <a:rPr lang="ru-RU" sz="2200" dirty="0">
                <a:solidFill>
                  <a:srgbClr val="004270"/>
                </a:solidFill>
              </a:rPr>
              <a:t>году </a:t>
            </a:r>
            <a:endParaRPr lang="ru-RU" sz="2200" dirty="0" smtClean="0">
              <a:solidFill>
                <a:srgbClr val="004270"/>
              </a:solidFill>
            </a:endParaRPr>
          </a:p>
          <a:p>
            <a:pPr>
              <a:lnSpc>
                <a:spcPct val="75000"/>
              </a:lnSpc>
            </a:pPr>
            <a:r>
              <a:rPr lang="ru-RU" sz="2200" dirty="0" smtClean="0">
                <a:solidFill>
                  <a:srgbClr val="004270"/>
                </a:solidFill>
              </a:rPr>
              <a:t>на </a:t>
            </a:r>
            <a:r>
              <a:rPr lang="ru-RU" sz="2200" dirty="0">
                <a:solidFill>
                  <a:srgbClr val="004270"/>
                </a:solidFill>
              </a:rPr>
              <a:t>серверах электронной почты организаций и/или на каждом почтовом ящике  </a:t>
            </a:r>
            <a:endParaRPr lang="ru-RU" sz="2200" dirty="0" smtClean="0">
              <a:solidFill>
                <a:srgbClr val="004270"/>
              </a:solidFill>
            </a:endParaRPr>
          </a:p>
          <a:p>
            <a:pPr>
              <a:lnSpc>
                <a:spcPct val="75000"/>
              </a:lnSpc>
            </a:pPr>
            <a:r>
              <a:rPr lang="ru-RU" sz="2200" dirty="0" smtClean="0">
                <a:solidFill>
                  <a:srgbClr val="004270"/>
                </a:solidFill>
              </a:rPr>
              <a:t>были </a:t>
            </a:r>
            <a:r>
              <a:rPr lang="ru-RU" sz="2200" dirty="0">
                <a:solidFill>
                  <a:srgbClr val="004270"/>
                </a:solidFill>
              </a:rPr>
              <a:t>созданы </a:t>
            </a:r>
            <a:r>
              <a:rPr lang="ru-RU" sz="2200" u="sng" dirty="0" smtClean="0">
                <a:solidFill>
                  <a:srgbClr val="004270"/>
                </a:solidFill>
              </a:rPr>
              <a:t>"правила" фильтрации (ограничений) входящих сообщений </a:t>
            </a:r>
            <a:r>
              <a:rPr lang="ru-RU" sz="2200" dirty="0" smtClean="0">
                <a:solidFill>
                  <a:srgbClr val="004270"/>
                </a:solidFill>
              </a:rPr>
              <a:t>:</a:t>
            </a:r>
            <a:endParaRPr lang="ru-RU" sz="2200" dirty="0">
              <a:solidFill>
                <a:srgbClr val="004270"/>
              </a:solidFill>
            </a:endParaRPr>
          </a:p>
        </p:txBody>
      </p:sp>
      <p:sp>
        <p:nvSpPr>
          <p:cNvPr id="3" name="Прямоугольник 2"/>
          <p:cNvSpPr/>
          <p:nvPr/>
        </p:nvSpPr>
        <p:spPr>
          <a:xfrm>
            <a:off x="838198" y="2362995"/>
            <a:ext cx="8131631" cy="1231106"/>
          </a:xfrm>
          <a:prstGeom prst="rect">
            <a:avLst/>
          </a:prstGeom>
        </p:spPr>
        <p:txBody>
          <a:bodyPr wrap="square">
            <a:spAutoFit/>
          </a:bodyPr>
          <a:lstStyle/>
          <a:p>
            <a:pPr marL="285750" indent="-285750">
              <a:lnSpc>
                <a:spcPct val="80000"/>
              </a:lnSpc>
              <a:spcBef>
                <a:spcPts val="600"/>
              </a:spcBef>
              <a:buFont typeface="Wingdings" panose="05000000000000000000" pitchFamily="2" charset="2"/>
              <a:buChar char="§"/>
            </a:pPr>
            <a:r>
              <a:rPr lang="ru-RU" sz="2000" dirty="0" smtClean="0">
                <a:solidFill>
                  <a:schemeClr val="tx1">
                    <a:lumMod val="50000"/>
                  </a:schemeClr>
                </a:solidFill>
              </a:rPr>
              <a:t>АВТОМАТИЧЕСКИЕ ПРОВЕРЯЕТСЯ – тема и текст сообщения (ключевые слова) и адрес (домен) с которого оно направлено</a:t>
            </a:r>
          </a:p>
          <a:p>
            <a:pPr marL="285750" indent="-285750">
              <a:lnSpc>
                <a:spcPct val="80000"/>
              </a:lnSpc>
              <a:spcBef>
                <a:spcPts val="600"/>
              </a:spcBef>
              <a:buFont typeface="Wingdings" panose="05000000000000000000" pitchFamily="2" charset="2"/>
              <a:buChar char="§"/>
            </a:pPr>
            <a:r>
              <a:rPr lang="ru-RU" sz="2000" dirty="0" smtClean="0">
                <a:solidFill>
                  <a:schemeClr val="tx1">
                    <a:lumMod val="50000"/>
                  </a:schemeClr>
                </a:solidFill>
              </a:rPr>
              <a:t>АВТОМАТИЧЕСКИЕ ПЕРЕСЫЛАЕТСЯ в УФСБ России (anonim@fss.vth.ru)</a:t>
            </a:r>
          </a:p>
          <a:p>
            <a:pPr marL="285750" indent="-285750">
              <a:lnSpc>
                <a:spcPct val="80000"/>
              </a:lnSpc>
              <a:spcBef>
                <a:spcPts val="600"/>
              </a:spcBef>
              <a:buFont typeface="Wingdings" panose="05000000000000000000" pitchFamily="2" charset="2"/>
              <a:buChar char="§"/>
            </a:pPr>
            <a:r>
              <a:rPr lang="ru-RU" sz="2000" dirty="0" smtClean="0">
                <a:solidFill>
                  <a:schemeClr val="tx1">
                    <a:lumMod val="50000"/>
                  </a:schemeClr>
                </a:solidFill>
              </a:rPr>
              <a:t>АВТОМАТИЧЕСКИЕ ПЕРЕМЕЩАЕТСЯ в папку "СПАМ"</a:t>
            </a:r>
          </a:p>
        </p:txBody>
      </p:sp>
      <p:sp>
        <p:nvSpPr>
          <p:cNvPr id="7" name="Прямоугольник 6"/>
          <p:cNvSpPr/>
          <p:nvPr/>
        </p:nvSpPr>
        <p:spPr>
          <a:xfrm>
            <a:off x="8795233" y="96842"/>
            <a:ext cx="3344878" cy="1446550"/>
          </a:xfrm>
          <a:prstGeom prst="rect">
            <a:avLst/>
          </a:prstGeom>
        </p:spPr>
        <p:txBody>
          <a:bodyPr wrap="square">
            <a:spAutoFit/>
          </a:bodyPr>
          <a:lstStyle/>
          <a:p>
            <a:pPr algn="ctr">
              <a:lnSpc>
                <a:spcPct val="80000"/>
              </a:lnSpc>
            </a:pPr>
            <a:r>
              <a:rPr lang="ru-RU" sz="1000" dirty="0" smtClean="0">
                <a:solidFill>
                  <a:srgbClr val="0198A7"/>
                </a:solidFill>
              </a:rPr>
              <a:t>ТЕРАКТ, ТЕРРОРИСТИЧЕСКИЙ АКТ, ТЕРРОРИСТИЧЕСКАЯ АТАКА, ЗАЛОЖНИК, ТЕРРОРИСТИЧЕСКАЯ УГРОЗА, ТЕРРОРИСТ, СМЕРТНИК, ШАХИД, АЛЛАХУ АКБАР, ВЗРЫВ, ЯДЕРНЫЙ ВЗРЫВ, ВЗОРВАТЬ, ВЗОРВЕТСЯ, ПОДРЫВ, ПОДОРВАТЬ, ЗАЛОЖЕНО, ЗАЛОЖИТЬ, ЗАЛОЖИЛИ, ЗАМИНИРОВАНИЕ, ЗАМИНИРОВАН, БОМБА, ГРАНАТА, ВЗРЫВНОЕ УСТРОЙСТВО, САМОДЕЛЬНОЕ ВЗРЫВНОЕ УСТРОЙСТВО, СВУ, МИНА, АВТОМАТ, ПУЛЕМЕТ, ГРАНАТОМЕТ, ВЗРЫВЧАТЫЕ ВЕЩЕСТВА, ВЗРЫВЧАТКА, ДЕТОНАТОР, ТРОТИЛ, ПЛАСТИД, СИ 4, ФЕЙЕРВЕРК, БАЛЛОН, УБИЙСТВО, УБИВАТЬ, ВОЙНА, ВОССТАНИЕ, МЯТЕЖ, ОРУЖИЕ, ВООРУЖЕННЫЙ И ДР. </a:t>
            </a:r>
            <a:endParaRPr lang="ru-RU" sz="1000" dirty="0">
              <a:solidFill>
                <a:srgbClr val="0198A7"/>
              </a:solidFill>
            </a:endParaRPr>
          </a:p>
        </p:txBody>
      </p:sp>
      <p:pic>
        <p:nvPicPr>
          <p:cNvPr id="19" name="Рисунок 18"/>
          <p:cNvPicPr>
            <a:picLocks noChangeAspect="1"/>
          </p:cNvPicPr>
          <p:nvPr/>
        </p:nvPicPr>
        <p:blipFill rotWithShape="1">
          <a:blip r:embed="rId3" cstate="screen">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a:ext>
            </a:extLst>
          </a:blip>
          <a:srcRect/>
          <a:stretch/>
        </p:blipFill>
        <p:spPr>
          <a:xfrm>
            <a:off x="375744" y="3594101"/>
            <a:ext cx="7026118" cy="3086947"/>
          </a:xfrm>
          <a:prstGeom prst="rect">
            <a:avLst/>
          </a:prstGeom>
          <a:ln>
            <a:noFill/>
          </a:ln>
          <a:effectLst>
            <a:outerShdw blurRad="190500" algn="tl" rotWithShape="0">
              <a:srgbClr val="000000">
                <a:alpha val="70000"/>
              </a:srgbClr>
            </a:outerShdw>
          </a:effectLst>
        </p:spPr>
      </p:pic>
      <p:sp>
        <p:nvSpPr>
          <p:cNvPr id="16" name="Прямоугольник 15"/>
          <p:cNvSpPr/>
          <p:nvPr/>
        </p:nvSpPr>
        <p:spPr>
          <a:xfrm>
            <a:off x="9025272" y="2415817"/>
            <a:ext cx="2767362" cy="1274195"/>
          </a:xfrm>
          <a:prstGeom prst="rect">
            <a:avLst/>
          </a:prstGeom>
          <a:ln w="28575">
            <a:solidFill>
              <a:srgbClr val="C00000"/>
            </a:solidFill>
          </a:ln>
        </p:spPr>
        <p:txBody>
          <a:bodyPr wrap="square">
            <a:spAutoFit/>
          </a:bodyPr>
          <a:lstStyle/>
          <a:p>
            <a:pPr algn="ctr">
              <a:lnSpc>
                <a:spcPct val="80000"/>
              </a:lnSpc>
            </a:pPr>
            <a:r>
              <a:rPr lang="ru-RU" sz="2400" dirty="0" smtClean="0">
                <a:solidFill>
                  <a:srgbClr val="C00000"/>
                </a:solidFill>
              </a:rPr>
              <a:t>Письма (сообщения) </a:t>
            </a:r>
          </a:p>
          <a:p>
            <a:pPr algn="ctr">
              <a:lnSpc>
                <a:spcPct val="80000"/>
              </a:lnSpc>
            </a:pPr>
            <a:r>
              <a:rPr lang="ru-RU" sz="2400" dirty="0" smtClean="0">
                <a:solidFill>
                  <a:srgbClr val="C00000"/>
                </a:solidFill>
              </a:rPr>
              <a:t>из папки "СПАМ"</a:t>
            </a:r>
            <a:r>
              <a:rPr lang="en-US" sz="2400" dirty="0" smtClean="0">
                <a:solidFill>
                  <a:srgbClr val="C00000"/>
                </a:solidFill>
              </a:rPr>
              <a:t> </a:t>
            </a:r>
            <a:r>
              <a:rPr lang="ru-RU" sz="2400" dirty="0" smtClean="0">
                <a:solidFill>
                  <a:srgbClr val="C00000"/>
                </a:solidFill>
              </a:rPr>
              <a:t>необходимо удалять </a:t>
            </a:r>
          </a:p>
          <a:p>
            <a:pPr algn="ctr">
              <a:lnSpc>
                <a:spcPct val="80000"/>
              </a:lnSpc>
            </a:pPr>
            <a:r>
              <a:rPr lang="ru-RU" sz="2400" dirty="0" smtClean="0">
                <a:solidFill>
                  <a:srgbClr val="C00000"/>
                </a:solidFill>
              </a:rPr>
              <a:t>не открывая! </a:t>
            </a:r>
          </a:p>
        </p:txBody>
      </p:sp>
      <p:pic>
        <p:nvPicPr>
          <p:cNvPr id="25" name="Рисунок 24"/>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6825636" y="3905838"/>
            <a:ext cx="4966998" cy="2582840"/>
          </a:xfrm>
          <a:prstGeom prst="rect">
            <a:avLst/>
          </a:prstGeom>
          <a:ln>
            <a:noFill/>
          </a:ln>
          <a:effectLst>
            <a:outerShdw blurRad="190500" algn="tl" rotWithShape="0">
              <a:srgbClr val="000000">
                <a:alpha val="70000"/>
              </a:srgbClr>
            </a:outerShdw>
          </a:effectLst>
        </p:spPr>
      </p:pic>
      <p:pic>
        <p:nvPicPr>
          <p:cNvPr id="17" name="Рисунок 16"/>
          <p:cNvPicPr>
            <a:picLocks noChangeAspect="1"/>
          </p:cNvPicPr>
          <p:nvPr/>
        </p:nvPicPr>
        <p:blipFill rotWithShape="1">
          <a:blip r:embed="rId6" cstate="screen">
            <a:extLst>
              <a:ext uri="{BEBA8EAE-BF5A-486C-A8C5-ECC9F3942E4B}">
                <a14:imgProps xmlns:a14="http://schemas.microsoft.com/office/drawing/2010/main">
                  <a14:imgLayer r:embed="rId7">
                    <a14:imgEffect>
                      <a14:brightnessContrast contrast="-40000"/>
                    </a14:imgEffect>
                  </a14:imgLayer>
                </a14:imgProps>
              </a:ext>
              <a:ext uri="{28A0092B-C50C-407E-A947-70E740481C1C}">
                <a14:useLocalDpi xmlns:a14="http://schemas.microsoft.com/office/drawing/2010/main"/>
              </a:ext>
            </a:extLst>
          </a:blip>
          <a:srcRect l="8499" r="5362"/>
          <a:stretch/>
        </p:blipFill>
        <p:spPr>
          <a:xfrm>
            <a:off x="4140199" y="4413705"/>
            <a:ext cx="4546601" cy="1868562"/>
          </a:xfrm>
          <a:prstGeom prst="rect">
            <a:avLst/>
          </a:prstGeom>
        </p:spPr>
      </p:pic>
      <p:sp>
        <p:nvSpPr>
          <p:cNvPr id="18" name="Скругленный прямоугольник 17"/>
          <p:cNvSpPr/>
          <p:nvPr/>
        </p:nvSpPr>
        <p:spPr>
          <a:xfrm>
            <a:off x="4268698" y="5331844"/>
            <a:ext cx="4291101" cy="400749"/>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26" name="Прямая со стрелкой 25"/>
          <p:cNvCxnSpPr/>
          <p:nvPr/>
        </p:nvCxnSpPr>
        <p:spPr>
          <a:xfrm flipH="1" flipV="1">
            <a:off x="8559799" y="5523895"/>
            <a:ext cx="612000" cy="0"/>
          </a:xfrm>
          <a:prstGeom prst="straightConnector1">
            <a:avLst/>
          </a:prstGeom>
          <a:ln w="28575">
            <a:solidFill>
              <a:srgbClr val="C0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p:nvPr/>
        </p:nvCxnSpPr>
        <p:spPr>
          <a:xfrm flipH="1" flipV="1">
            <a:off x="10671930" y="4787552"/>
            <a:ext cx="612000" cy="0"/>
          </a:xfrm>
          <a:prstGeom prst="straightConnector1">
            <a:avLst/>
          </a:prstGeom>
          <a:ln w="28575">
            <a:solidFill>
              <a:srgbClr val="C00000"/>
            </a:solidFill>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30" name="Скругленный прямоугольник 29"/>
          <p:cNvSpPr/>
          <p:nvPr/>
        </p:nvSpPr>
        <p:spPr>
          <a:xfrm>
            <a:off x="717735" y="4510151"/>
            <a:ext cx="972000" cy="171915"/>
          </a:xfrm>
          <a:prstGeom prst="roundRect">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784250185"/>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Августовка_2021">
      <a:dk1>
        <a:srgbClr val="004270"/>
      </a:dk1>
      <a:lt1>
        <a:srgbClr val="FFFFFF"/>
      </a:lt1>
      <a:dk2>
        <a:srgbClr val="0E9650"/>
      </a:dk2>
      <a:lt2>
        <a:srgbClr val="CCFFFF"/>
      </a:lt2>
      <a:accent1>
        <a:srgbClr val="55B847"/>
      </a:accent1>
      <a:accent2>
        <a:srgbClr val="01CBDF"/>
      </a:accent2>
      <a:accent3>
        <a:srgbClr val="3EC5E7"/>
      </a:accent3>
      <a:accent4>
        <a:srgbClr val="FF5050"/>
      </a:accent4>
      <a:accent5>
        <a:srgbClr val="0099FF"/>
      </a:accent5>
      <a:accent6>
        <a:srgbClr val="FFCC00"/>
      </a:accent6>
      <a:hlink>
        <a:srgbClr val="6B9F25"/>
      </a:hlink>
      <a:folHlink>
        <a:srgbClr val="CCEAFF"/>
      </a:folHlink>
    </a:clrScheme>
    <a:fontScheme name="Другая 1">
      <a:majorFont>
        <a:latin typeface="Franklin Gothic Medium Cond"/>
        <a:ea typeface=""/>
        <a:cs typeface=""/>
      </a:majorFont>
      <a:minorFont>
        <a:latin typeface="Franklin Gothic Medium Cond"/>
        <a:ea typeface=""/>
        <a:cs typeface=""/>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7339</TotalTime>
  <Words>403</Words>
  <Application>Microsoft Office PowerPoint</Application>
  <PresentationFormat>Широкоэкранный</PresentationFormat>
  <Paragraphs>40</Paragraphs>
  <Slides>5</Slides>
  <Notes>4</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5</vt:i4>
      </vt:variant>
    </vt:vector>
  </HeadingPairs>
  <TitlesOfParts>
    <vt:vector size="11" baseType="lpstr">
      <vt:lpstr>Arial</vt:lpstr>
      <vt:lpstr>Calibri</vt:lpstr>
      <vt:lpstr>Franklin Gothic Medium</vt:lpstr>
      <vt:lpstr>Franklin Gothic Medium Cond</vt:lpstr>
      <vt:lpstr>Wingdings</vt:lpstr>
      <vt:lpstr>Тема Office</vt:lpstr>
      <vt:lpstr>ОБ ОТДЕЛЬНЫХ ВОПРОСАХ  РАЗВИТИЯ ИНФРАСТРУКТУРЫ  И ОБЕСПЕЧЕНИЯ БЕЗОПАСНОСТИ ОБРАЗОВАТЕЛЬНЫХ ОРГАНИЗАЦИЙ КРАЯ </vt:lpstr>
      <vt:lpstr>НЕДОСТАТКИ, ВЫЯВЛЕННЫЕ ПРИ ПРОВЕДЕНИИ ВСЕРОССИЙСКОГО УЧЕНИЯ в августе 2024 года</vt:lpstr>
      <vt:lpstr>Действия при поступлении информации о совершении,  угрозе совершения террористического акта </vt:lpstr>
      <vt:lpstr>Порядок действий руководителей объектов образования при распространении массовых сообщений с ложными угрозами террористического характера</vt:lpstr>
      <vt:lpstr>ПЕРЕАДРЕСАЦИЯ СООБЩЕНИЙ ЭЛЕКТРОННОЙ ПОЧТЫ,  СОДЕРЖАЩИХ ИНФОРМАЦИЮ ОБ АНОНИМНЫХ УГРОЗАХ  ТЕРРОРИСТИЧЕСКОГО ХАРАКТЕРА</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Светлана Игоревна Мерзлякова</dc:creator>
  <cp:lastModifiedBy>Юлия Александровна Ярошенко</cp:lastModifiedBy>
  <cp:revision>541</cp:revision>
  <cp:lastPrinted>2023-01-10T04:15:22Z</cp:lastPrinted>
  <dcterms:created xsi:type="dcterms:W3CDTF">2021-11-10T04:50:57Z</dcterms:created>
  <dcterms:modified xsi:type="dcterms:W3CDTF">2024-09-27T04:49:44Z</dcterms:modified>
</cp:coreProperties>
</file>