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44" r:id="rId2"/>
    <p:sldId id="450" r:id="rId3"/>
    <p:sldId id="448" r:id="rId4"/>
    <p:sldId id="451" r:id="rId5"/>
    <p:sldId id="447" r:id="rId6"/>
    <p:sldId id="445" r:id="rId7"/>
    <p:sldId id="446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CDF"/>
    <a:srgbClr val="FF9900"/>
    <a:srgbClr val="F94917"/>
    <a:srgbClr val="FFB03B"/>
    <a:srgbClr val="000000"/>
    <a:srgbClr val="01A4B7"/>
    <a:srgbClr val="01CFE5"/>
    <a:srgbClr val="FF960D"/>
    <a:srgbClr val="FCC300"/>
    <a:srgbClr val="55A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 autoAdjust="0"/>
    <p:restoredTop sz="92865" autoAdjust="0"/>
  </p:normalViewPr>
  <p:slideViewPr>
    <p:cSldViewPr snapToGrid="0">
      <p:cViewPr varScale="1">
        <p:scale>
          <a:sx n="108" d="100"/>
          <a:sy n="108" d="100"/>
        </p:scale>
        <p:origin x="11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4307734" cy="341622"/>
          </a:xfrm>
          <a:prstGeom prst="rect">
            <a:avLst/>
          </a:prstGeom>
        </p:spPr>
        <p:txBody>
          <a:bodyPr vert="horz" lIns="91521" tIns="45760" rIns="91521" bIns="4576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6" y="5"/>
            <a:ext cx="4307734" cy="341622"/>
          </a:xfrm>
          <a:prstGeom prst="rect">
            <a:avLst/>
          </a:prstGeom>
        </p:spPr>
        <p:txBody>
          <a:bodyPr vert="horz" lIns="91521" tIns="45760" rIns="91521" bIns="45760" rtlCol="0"/>
          <a:lstStyle>
            <a:lvl1pPr algn="r">
              <a:defRPr sz="1200"/>
            </a:lvl1pPr>
          </a:lstStyle>
          <a:p>
            <a:fld id="{DCAF9DE2-A4A3-4E0A-80F8-BA4FCC1245B0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6467171"/>
            <a:ext cx="4307734" cy="341620"/>
          </a:xfrm>
          <a:prstGeom prst="rect">
            <a:avLst/>
          </a:prstGeom>
        </p:spPr>
        <p:txBody>
          <a:bodyPr vert="horz" lIns="91521" tIns="45760" rIns="91521" bIns="4576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6" y="6467171"/>
            <a:ext cx="4307734" cy="341620"/>
          </a:xfrm>
          <a:prstGeom prst="rect">
            <a:avLst/>
          </a:prstGeom>
        </p:spPr>
        <p:txBody>
          <a:bodyPr vert="horz" lIns="91521" tIns="45760" rIns="91521" bIns="45760" rtlCol="0" anchor="b"/>
          <a:lstStyle>
            <a:lvl1pPr algn="r">
              <a:defRPr sz="1200"/>
            </a:lvl1pPr>
          </a:lstStyle>
          <a:p>
            <a:fld id="{87F6D1B5-6CB7-43E3-A8B4-C3927BD7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10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4307734" cy="341622"/>
          </a:xfrm>
          <a:prstGeom prst="rect">
            <a:avLst/>
          </a:prstGeom>
        </p:spPr>
        <p:txBody>
          <a:bodyPr vert="horz" lIns="91521" tIns="45760" rIns="91521" bIns="4576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6" y="5"/>
            <a:ext cx="4307734" cy="341622"/>
          </a:xfrm>
          <a:prstGeom prst="rect">
            <a:avLst/>
          </a:prstGeom>
        </p:spPr>
        <p:txBody>
          <a:bodyPr vert="horz" lIns="91521" tIns="45760" rIns="91521" bIns="45760" rtlCol="0"/>
          <a:lstStyle>
            <a:lvl1pPr algn="r">
              <a:defRPr sz="1200"/>
            </a:lvl1pPr>
          </a:lstStyle>
          <a:p>
            <a:fld id="{DC0E5726-BCFA-46A2-9BDA-65EB7231817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2488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1" tIns="45760" rIns="91521" bIns="457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103" y="3276736"/>
            <a:ext cx="7952739" cy="2680961"/>
          </a:xfrm>
          <a:prstGeom prst="rect">
            <a:avLst/>
          </a:prstGeom>
        </p:spPr>
        <p:txBody>
          <a:bodyPr vert="horz" lIns="91521" tIns="45760" rIns="91521" bIns="4576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67171"/>
            <a:ext cx="4307734" cy="341620"/>
          </a:xfrm>
          <a:prstGeom prst="rect">
            <a:avLst/>
          </a:prstGeom>
        </p:spPr>
        <p:txBody>
          <a:bodyPr vert="horz" lIns="91521" tIns="45760" rIns="91521" bIns="4576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6" y="6467171"/>
            <a:ext cx="4307734" cy="341620"/>
          </a:xfrm>
          <a:prstGeom prst="rect">
            <a:avLst/>
          </a:prstGeom>
        </p:spPr>
        <p:txBody>
          <a:bodyPr vert="horz" lIns="91521" tIns="45760" rIns="91521" bIns="45760" rtlCol="0" anchor="b"/>
          <a:lstStyle>
            <a:lvl1pPr algn="r">
              <a:defRPr sz="1200"/>
            </a:lvl1pPr>
          </a:lstStyle>
          <a:p>
            <a:fld id="{27A63244-9818-4B16-8A5D-FABC4390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4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7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3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3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3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8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7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8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1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7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2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9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5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3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2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8BB1-A686-440C-BCE6-37CB7C451C7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5422"/>
            <a:ext cx="10512000" cy="1068354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ru-RU" sz="3200" dirty="0" smtClean="0">
                <a:latin typeface="+mn-lt"/>
              </a:rPr>
              <a:t>ФОРМИРОВАНИЕ </a:t>
            </a:r>
            <a:r>
              <a:rPr lang="ru-RU" sz="3200" dirty="0">
                <a:latin typeface="+mn-lt"/>
              </a:rPr>
              <a:t>ПЕРЕЧЕНЯ КАИП НА 2025 ГОД 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И </a:t>
            </a:r>
            <a:r>
              <a:rPr lang="ru-RU" sz="3200" dirty="0">
                <a:latin typeface="+mn-lt"/>
              </a:rPr>
              <a:t>ПЛАНОВЫЙ ПЕРИОД 2026 - 2027 ГГ.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838200" y="1451559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38200" y="1539344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838200" y="1600372"/>
            <a:ext cx="10515600" cy="9396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7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4270"/>
                </a:solidFill>
              </a:rPr>
              <a:t>В целях включения объектов социальной инфраструктуры муниципальной собственности в Перечень КАИП в соответствии с постановлением Правительства края от 05.04.2012 № 95-пр </a:t>
            </a:r>
            <a:r>
              <a:rPr lang="ru-RU" sz="2400" dirty="0" smtClean="0">
                <a:solidFill>
                  <a:srgbClr val="C00000"/>
                </a:solidFill>
              </a:rPr>
              <a:t>НЕОБХОДИМО: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711979"/>
            <a:ext cx="5177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МУНИЦИПАЛЬНЫМ ОБРАЗОВАНИЯМ КРАЯ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3030596"/>
            <a:ext cx="1009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срок до </a:t>
            </a:r>
            <a:r>
              <a:rPr lang="ru-RU" sz="2400" dirty="0"/>
              <a:t>01 марта 2024 г</a:t>
            </a:r>
            <a:r>
              <a:rPr lang="ru-RU" sz="2400" dirty="0" smtClean="0"/>
              <a:t>. </a:t>
            </a:r>
            <a:r>
              <a:rPr lang="ru-RU" sz="2400" dirty="0"/>
              <a:t>направить в министерство образования и науки </a:t>
            </a:r>
            <a:r>
              <a:rPr lang="ru-RU" sz="2400" dirty="0" smtClean="0"/>
              <a:t>края: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453922"/>
            <a:ext cx="10795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75000"/>
              </a:lnSpc>
              <a:buFont typeface="Franklin Gothic Medium Cond" panose="020B0606030402020204" pitchFamily="34" charset="0"/>
              <a:buChar char="−"/>
            </a:pPr>
            <a:r>
              <a:rPr lang="ru-RU" sz="2200" dirty="0"/>
              <a:t>заявку на включение объекта в Перечень КАИП на 2025 год и плановый период </a:t>
            </a:r>
            <a:br>
              <a:rPr lang="ru-RU" sz="2200" dirty="0"/>
            </a:br>
            <a:r>
              <a:rPr lang="ru-RU" sz="2200" dirty="0" smtClean="0"/>
              <a:t>2026 </a:t>
            </a:r>
            <a:r>
              <a:rPr lang="ru-RU" sz="2200" dirty="0"/>
              <a:t>– </a:t>
            </a:r>
            <a:r>
              <a:rPr lang="ru-RU" sz="2200" dirty="0" smtClean="0"/>
              <a:t>2027 годов</a:t>
            </a:r>
          </a:p>
          <a:p>
            <a:pPr marL="342900" indent="-342900">
              <a:lnSpc>
                <a:spcPct val="75000"/>
              </a:lnSpc>
              <a:buFont typeface="Franklin Gothic Medium Cond" panose="020B0606030402020204" pitchFamily="34" charset="0"/>
              <a:buChar char="−"/>
            </a:pPr>
            <a:r>
              <a:rPr lang="ru-RU" sz="2200" dirty="0"/>
              <a:t>заявку на включение объектов в Перечень перспективного строительства объектов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на </a:t>
            </a:r>
            <a:r>
              <a:rPr lang="ru-RU" sz="2200" dirty="0"/>
              <a:t>период 2025 – 2029 </a:t>
            </a:r>
            <a:r>
              <a:rPr lang="ru-RU" sz="2200" dirty="0" smtClean="0"/>
              <a:t>годов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767612"/>
            <a:ext cx="5715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МИНИСТЕРСТВУ ОБРАЗОВАНИЯ И НАУКИ КРАЯ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38200" y="5086229"/>
            <a:ext cx="927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срок до 01 июня 2024 </a:t>
            </a:r>
            <a:r>
              <a:rPr lang="ru-RU" sz="2400" dirty="0" smtClean="0"/>
              <a:t>г</a:t>
            </a:r>
            <a:r>
              <a:rPr lang="ru-RU" sz="2400" dirty="0"/>
              <a:t>.: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8200" y="5532892"/>
            <a:ext cx="10512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75000"/>
              </a:lnSpc>
              <a:buFont typeface="Franklin Gothic Medium Cond" panose="020B0606030402020204" pitchFamily="34" charset="0"/>
              <a:buChar char="−"/>
            </a:pPr>
            <a:r>
              <a:rPr lang="ru-RU" sz="2200" dirty="0"/>
              <a:t>сформировать отраслевой ранжированный перечень объектов</a:t>
            </a:r>
          </a:p>
          <a:p>
            <a:pPr marL="342900" indent="-342900">
              <a:lnSpc>
                <a:spcPct val="75000"/>
              </a:lnSpc>
              <a:buFont typeface="Franklin Gothic Medium Cond" panose="020B0606030402020204" pitchFamily="34" charset="0"/>
              <a:buChar char="−"/>
            </a:pPr>
            <a:r>
              <a:rPr lang="ru-RU" sz="2200" dirty="0"/>
              <a:t>актуализировать перечень перспективного строительства объектов на период до 2029 года</a:t>
            </a:r>
          </a:p>
        </p:txBody>
      </p:sp>
    </p:spTree>
    <p:extLst>
      <p:ext uri="{BB962C8B-B14F-4D97-AF65-F5344CB8AC3E}">
        <p14:creationId xmlns:p14="http://schemas.microsoft.com/office/powerpoint/2010/main" val="26946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E9F8D35-AFB1-1A37-0A0B-A5F056336AF6}"/>
              </a:ext>
            </a:extLst>
          </p:cNvPr>
          <p:cNvSpPr/>
          <p:nvPr/>
        </p:nvSpPr>
        <p:spPr>
          <a:xfrm>
            <a:off x="874" y="-35330"/>
            <a:ext cx="12192001" cy="1040346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" name="Google Shape;559;p31">
            <a:extLst>
              <a:ext uri="{FF2B5EF4-FFF2-40B4-BE49-F238E27FC236}">
                <a16:creationId xmlns:a16="http://schemas.microsoft.com/office/drawing/2014/main" xmlns="" id="{119EB0EA-2D16-FA56-53E9-844F883F6FA3}"/>
              </a:ext>
            </a:extLst>
          </p:cNvPr>
          <p:cNvSpPr txBox="1">
            <a:spLocks/>
          </p:cNvSpPr>
          <p:nvPr/>
        </p:nvSpPr>
        <p:spPr>
          <a:xfrm>
            <a:off x="74244" y="-137443"/>
            <a:ext cx="11812448" cy="13558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Использование информационно-коммуникационной образовательной платформы «Сферум»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ru-RU" sz="4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583"/>
            <a:ext cx="12192000" cy="57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5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257" y="1548880"/>
            <a:ext cx="9024422" cy="53036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E9F8D35-AFB1-1A37-0A0B-A5F056336AF6}"/>
              </a:ext>
            </a:extLst>
          </p:cNvPr>
          <p:cNvSpPr/>
          <p:nvPr/>
        </p:nvSpPr>
        <p:spPr>
          <a:xfrm>
            <a:off x="874" y="-35330"/>
            <a:ext cx="12192001" cy="1177326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" name="Google Shape;559;p31">
            <a:extLst>
              <a:ext uri="{FF2B5EF4-FFF2-40B4-BE49-F238E27FC236}">
                <a16:creationId xmlns:a16="http://schemas.microsoft.com/office/drawing/2014/main" xmlns="" id="{119EB0EA-2D16-FA56-53E9-844F883F6FA3}"/>
              </a:ext>
            </a:extLst>
          </p:cNvPr>
          <p:cNvSpPr txBox="1">
            <a:spLocks/>
          </p:cNvSpPr>
          <p:nvPr/>
        </p:nvSpPr>
        <p:spPr>
          <a:xfrm>
            <a:off x="74244" y="-124584"/>
            <a:ext cx="11812448" cy="13558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Обновление Единых функционально-технических требований (ЕФТТ) по интеграции региональных информационных систем в сфере образования с ФГИС «Моя школа» и по передаче сведений через витрины данных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ru-RU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44" y="933327"/>
            <a:ext cx="115571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 ВКС </a:t>
            </a:r>
            <a:r>
              <a:rPr lang="ru-RU" b="1" dirty="0" smtClean="0">
                <a:solidFill>
                  <a:srgbClr val="000000"/>
                </a:solidFill>
              </a:rPr>
              <a:t>Минцифры России и </a:t>
            </a:r>
            <a:r>
              <a:rPr lang="ru-RU" b="1" dirty="0" err="1" smtClean="0">
                <a:solidFill>
                  <a:srgbClr val="000000"/>
                </a:solidFill>
              </a:rPr>
              <a:t>Минпросвещения</a:t>
            </a:r>
            <a:r>
              <a:rPr lang="ru-RU" b="1" dirty="0" smtClean="0">
                <a:solidFill>
                  <a:srgbClr val="000000"/>
                </a:solidFill>
              </a:rPr>
              <a:t> России 27.02.2024</a:t>
            </a:r>
            <a:endParaRPr lang="ru-RU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24950" y="3204519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24950" y="4357816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2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E9F8D35-AFB1-1A37-0A0B-A5F056336AF6}"/>
              </a:ext>
            </a:extLst>
          </p:cNvPr>
          <p:cNvSpPr/>
          <p:nvPr/>
        </p:nvSpPr>
        <p:spPr>
          <a:xfrm>
            <a:off x="874" y="-35330"/>
            <a:ext cx="12192001" cy="1040346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" name="Google Shape;559;p31">
            <a:extLst>
              <a:ext uri="{FF2B5EF4-FFF2-40B4-BE49-F238E27FC236}">
                <a16:creationId xmlns:a16="http://schemas.microsoft.com/office/drawing/2014/main" xmlns="" id="{119EB0EA-2D16-FA56-53E9-844F883F6FA3}"/>
              </a:ext>
            </a:extLst>
          </p:cNvPr>
          <p:cNvSpPr txBox="1">
            <a:spLocks/>
          </p:cNvSpPr>
          <p:nvPr/>
        </p:nvSpPr>
        <p:spPr>
          <a:xfrm>
            <a:off x="74244" y="-137443"/>
            <a:ext cx="11812448" cy="13558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Авторизация в региональной информационной системе в сфере образования через ЕСИА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ru-RU" sz="4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86" y="1005016"/>
            <a:ext cx="1077277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43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E9F8D35-AFB1-1A37-0A0B-A5F056336AF6}"/>
              </a:ext>
            </a:extLst>
          </p:cNvPr>
          <p:cNvSpPr/>
          <p:nvPr/>
        </p:nvSpPr>
        <p:spPr>
          <a:xfrm>
            <a:off x="874" y="-35330"/>
            <a:ext cx="12192001" cy="1246292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" name="Google Shape;559;p31">
            <a:extLst>
              <a:ext uri="{FF2B5EF4-FFF2-40B4-BE49-F238E27FC236}">
                <a16:creationId xmlns:a16="http://schemas.microsoft.com/office/drawing/2014/main" xmlns="" id="{119EB0EA-2D16-FA56-53E9-844F883F6FA3}"/>
              </a:ext>
            </a:extLst>
          </p:cNvPr>
          <p:cNvSpPr txBox="1">
            <a:spLocks/>
          </p:cNvSpPr>
          <p:nvPr/>
        </p:nvSpPr>
        <p:spPr>
          <a:xfrm>
            <a:off x="264744" y="-42193"/>
            <a:ext cx="11812448" cy="10883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Задача: создание детских учетных записей ЕСИА для авторизации в региональной ИС и ФГИС «Моя школа»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ru-RU" sz="4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87" y="1311198"/>
            <a:ext cx="9884272" cy="55468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9935" y="5206314"/>
            <a:ext cx="2356588" cy="2388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8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E9F8D35-AFB1-1A37-0A0B-A5F056336AF6}"/>
              </a:ext>
            </a:extLst>
          </p:cNvPr>
          <p:cNvSpPr/>
          <p:nvPr/>
        </p:nvSpPr>
        <p:spPr>
          <a:xfrm>
            <a:off x="874" y="-35330"/>
            <a:ext cx="12192001" cy="661406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" name="Google Shape;559;p31">
            <a:extLst>
              <a:ext uri="{FF2B5EF4-FFF2-40B4-BE49-F238E27FC236}">
                <a16:creationId xmlns:a16="http://schemas.microsoft.com/office/drawing/2014/main" xmlns="" id="{119EB0EA-2D16-FA56-53E9-844F883F6FA3}"/>
              </a:ext>
            </a:extLst>
          </p:cNvPr>
          <p:cNvSpPr txBox="1">
            <a:spLocks/>
          </p:cNvSpPr>
          <p:nvPr/>
        </p:nvSpPr>
        <p:spPr>
          <a:xfrm>
            <a:off x="264744" y="-42193"/>
            <a:ext cx="11812448" cy="13558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Задача: обеспечение полноты данных в региональной ИС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52" y="641829"/>
            <a:ext cx="9461931" cy="621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E9F8D35-AFB1-1A37-0A0B-A5F056336AF6}"/>
              </a:ext>
            </a:extLst>
          </p:cNvPr>
          <p:cNvSpPr/>
          <p:nvPr/>
        </p:nvSpPr>
        <p:spPr>
          <a:xfrm>
            <a:off x="874" y="-35330"/>
            <a:ext cx="12192001" cy="661406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" name="Google Shape;559;p31">
            <a:extLst>
              <a:ext uri="{FF2B5EF4-FFF2-40B4-BE49-F238E27FC236}">
                <a16:creationId xmlns:a16="http://schemas.microsoft.com/office/drawing/2014/main" xmlns="" id="{119EB0EA-2D16-FA56-53E9-844F883F6FA3}"/>
              </a:ext>
            </a:extLst>
          </p:cNvPr>
          <p:cNvSpPr txBox="1">
            <a:spLocks/>
          </p:cNvSpPr>
          <p:nvPr/>
        </p:nvSpPr>
        <p:spPr>
          <a:xfrm>
            <a:off x="264744" y="-42193"/>
            <a:ext cx="11812448" cy="13558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Задача: обеспечение качества данных в региональной ИС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994" y="632938"/>
            <a:ext cx="9483036" cy="622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8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E9F8D35-AFB1-1A37-0A0B-A5F056336AF6}"/>
              </a:ext>
            </a:extLst>
          </p:cNvPr>
          <p:cNvSpPr/>
          <p:nvPr/>
        </p:nvSpPr>
        <p:spPr>
          <a:xfrm>
            <a:off x="874" y="-35331"/>
            <a:ext cx="12192001" cy="1427525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" name="Google Shape;559;p31">
            <a:extLst>
              <a:ext uri="{FF2B5EF4-FFF2-40B4-BE49-F238E27FC236}">
                <a16:creationId xmlns:a16="http://schemas.microsoft.com/office/drawing/2014/main" xmlns="" id="{119EB0EA-2D16-FA56-53E9-844F883F6FA3}"/>
              </a:ext>
            </a:extLst>
          </p:cNvPr>
          <p:cNvSpPr txBox="1">
            <a:spLocks/>
          </p:cNvSpPr>
          <p:nvPr/>
        </p:nvSpPr>
        <p:spPr>
          <a:xfrm>
            <a:off x="90720" y="-104492"/>
            <a:ext cx="11812448" cy="13558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Межведомственное взаимодействие с </a:t>
            </a:r>
            <a:r>
              <a:rPr lang="ru-RU" sz="3200" b="1" dirty="0" err="1" smtClean="0">
                <a:solidFill>
                  <a:schemeClr val="bg1"/>
                </a:solidFill>
                <a:latin typeface="+mn-lt"/>
              </a:rPr>
              <a:t>минсоцзащиты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края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в части подтверждения информации об обучении учащихся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в школе через региональную СМЭВ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134" y="1320503"/>
            <a:ext cx="59641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000000"/>
              </a:solidFill>
            </a:endParaRPr>
          </a:p>
          <a:p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</a:rPr>
              <a:t>1. Организация защищенного канала связи по инструкциям министерства цифрового развития и связи края</a:t>
            </a:r>
            <a:br>
              <a:rPr lang="ru-RU" sz="1600" b="1" dirty="0" smtClean="0">
                <a:solidFill>
                  <a:srgbClr val="000000"/>
                </a:solidFill>
              </a:rPr>
            </a:br>
            <a:r>
              <a:rPr lang="ru-RU" sz="1600" b="1" dirty="0" smtClean="0">
                <a:solidFill>
                  <a:srgbClr val="000000"/>
                </a:solidFill>
              </a:rPr>
              <a:t>(</a:t>
            </a:r>
            <a:r>
              <a:rPr lang="en-US" sz="1600" b="1" dirty="0">
                <a:solidFill>
                  <a:srgbClr val="000000"/>
                </a:solidFill>
              </a:rPr>
              <a:t>https://</a:t>
            </a:r>
            <a:r>
              <a:rPr lang="en-US" sz="1600" b="1" dirty="0" smtClean="0">
                <a:solidFill>
                  <a:srgbClr val="000000"/>
                </a:solidFill>
              </a:rPr>
              <a:t>mits.khabkrai.ru/O-Ministerstve/Informacionnye-sistemy/516</a:t>
            </a:r>
            <a:r>
              <a:rPr lang="ru-RU" sz="1600" b="1" dirty="0" smtClean="0">
                <a:solidFill>
                  <a:srgbClr val="000000"/>
                </a:solidFill>
              </a:rPr>
              <a:t>)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195" y="1461355"/>
            <a:ext cx="6227805" cy="5385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5647" y="3692449"/>
            <a:ext cx="53128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Отдел информационной безопасности </a:t>
            </a:r>
            <a:r>
              <a:rPr lang="ru-RU" b="1" dirty="0">
                <a:solidFill>
                  <a:srgbClr val="000000"/>
                </a:solidFill>
              </a:rPr>
              <a:t>министерства цифрового развития и связи </a:t>
            </a:r>
            <a:r>
              <a:rPr lang="ru-RU" b="1" dirty="0" smtClean="0">
                <a:solidFill>
                  <a:srgbClr val="000000"/>
                </a:solidFill>
              </a:rPr>
              <a:t>края: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тел. 40-20-68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162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E9F8D35-AFB1-1A37-0A0B-A5F056336AF6}"/>
              </a:ext>
            </a:extLst>
          </p:cNvPr>
          <p:cNvSpPr/>
          <p:nvPr/>
        </p:nvSpPr>
        <p:spPr>
          <a:xfrm>
            <a:off x="874" y="-35331"/>
            <a:ext cx="12192001" cy="1427525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" name="Google Shape;559;p31">
            <a:extLst>
              <a:ext uri="{FF2B5EF4-FFF2-40B4-BE49-F238E27FC236}">
                <a16:creationId xmlns:a16="http://schemas.microsoft.com/office/drawing/2014/main" xmlns="" id="{119EB0EA-2D16-FA56-53E9-844F883F6FA3}"/>
              </a:ext>
            </a:extLst>
          </p:cNvPr>
          <p:cNvSpPr txBox="1">
            <a:spLocks/>
          </p:cNvSpPr>
          <p:nvPr/>
        </p:nvSpPr>
        <p:spPr>
          <a:xfrm>
            <a:off x="90720" y="-104492"/>
            <a:ext cx="11812448" cy="13558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Межведомственное взаимодействие с </a:t>
            </a:r>
            <a:r>
              <a:rPr lang="ru-RU" sz="3200" b="1" dirty="0" err="1" smtClean="0">
                <a:solidFill>
                  <a:schemeClr val="bg1"/>
                </a:solidFill>
                <a:latin typeface="+mn-lt"/>
              </a:rPr>
              <a:t>минсоцзащиты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края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в части подтверждения информации об обучении учащихся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в школе через региональную СМЭВ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647" y="1556951"/>
            <a:ext cx="62975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2. Регистрация пользователей в РСМЭВ</a:t>
            </a: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3. Ежедневный вход зарегистрированных пользователей в РСМЭВ с целью проверки поступивших запросов и подготовки ответов на них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5647" y="3692449"/>
            <a:ext cx="53128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Техническая поддержка РСМЭВ: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тел. 40-22-11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589" y="1392194"/>
            <a:ext cx="5429286" cy="54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0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E9F8D35-AFB1-1A37-0A0B-A5F056336AF6}"/>
              </a:ext>
            </a:extLst>
          </p:cNvPr>
          <p:cNvSpPr/>
          <p:nvPr/>
        </p:nvSpPr>
        <p:spPr>
          <a:xfrm>
            <a:off x="874" y="-35331"/>
            <a:ext cx="12192001" cy="1509903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/>
          </a:p>
        </p:txBody>
      </p:sp>
      <p:sp>
        <p:nvSpPr>
          <p:cNvPr id="14" name="Google Shape;559;p31">
            <a:extLst>
              <a:ext uri="{FF2B5EF4-FFF2-40B4-BE49-F238E27FC236}">
                <a16:creationId xmlns:a16="http://schemas.microsoft.com/office/drawing/2014/main" xmlns="" id="{119EB0EA-2D16-FA56-53E9-844F883F6FA3}"/>
              </a:ext>
            </a:extLst>
          </p:cNvPr>
          <p:cNvSpPr txBox="1">
            <a:spLocks/>
          </p:cNvSpPr>
          <p:nvPr/>
        </p:nvSpPr>
        <p:spPr>
          <a:xfrm>
            <a:off x="264744" y="-42193"/>
            <a:ext cx="11812448" cy="13558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Задачи по подготовке к приему в электронном виде заявлений на зачисление в 1 классы школ на следующий учебный год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в региональной АИС «Зачисление в ОО»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c 1 </a:t>
            </a:r>
            <a:r>
              <a:rPr lang="ru-RU" sz="3200" b="1" smtClean="0">
                <a:solidFill>
                  <a:schemeClr val="bg1"/>
                </a:solidFill>
                <a:latin typeface="+mn-lt"/>
              </a:rPr>
              <a:t>апреля 2024 г.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714" y="1645156"/>
            <a:ext cx="4609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https://enrollment.khv.gov.ru/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5" y="2397211"/>
            <a:ext cx="7350340" cy="39872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64003" y="1565189"/>
            <a:ext cx="461318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✅ </a:t>
            </a:r>
            <a:r>
              <a:rPr lang="ru-RU" dirty="0" smtClean="0"/>
              <a:t>Актуализировать учетные записи муниципальных администраторов</a:t>
            </a:r>
          </a:p>
          <a:p>
            <a:endParaRPr lang="ru-RU" sz="1600" dirty="0"/>
          </a:p>
          <a:p>
            <a:r>
              <a:rPr lang="ru-RU" dirty="0"/>
              <a:t>✅ </a:t>
            </a:r>
            <a:r>
              <a:rPr lang="ru-RU" dirty="0" smtClean="0"/>
              <a:t>Создать/актуализировать </a:t>
            </a:r>
            <a:r>
              <a:rPr lang="ru-RU" dirty="0"/>
              <a:t>школы в разделе "Школы"</a:t>
            </a:r>
          </a:p>
          <a:p>
            <a:endParaRPr lang="ru-RU" sz="1600" dirty="0"/>
          </a:p>
          <a:p>
            <a:r>
              <a:rPr lang="ru-RU" dirty="0"/>
              <a:t>✅ </a:t>
            </a:r>
            <a:r>
              <a:rPr lang="ru-RU" dirty="0" smtClean="0"/>
              <a:t>Создать/актуализировать </a:t>
            </a:r>
            <a:r>
              <a:rPr lang="ru-RU" dirty="0"/>
              <a:t>данные по образовательным районам</a:t>
            </a:r>
          </a:p>
          <a:p>
            <a:endParaRPr lang="ru-RU" sz="1600" dirty="0"/>
          </a:p>
          <a:p>
            <a:r>
              <a:rPr lang="ru-RU" dirty="0"/>
              <a:t>✅ Добавить в образовательные микрорайоны на </a:t>
            </a:r>
            <a:r>
              <a:rPr lang="ru-RU" dirty="0" smtClean="0"/>
              <a:t>2024/25 </a:t>
            </a:r>
            <a:r>
              <a:rPr lang="ru-RU" dirty="0"/>
              <a:t>учебный год школы и адреса</a:t>
            </a:r>
          </a:p>
          <a:p>
            <a:endParaRPr lang="ru-RU" sz="1600" dirty="0"/>
          </a:p>
          <a:p>
            <a:r>
              <a:rPr lang="ru-RU" dirty="0"/>
              <a:t>✅ </a:t>
            </a:r>
            <a:r>
              <a:rPr lang="ru-RU" dirty="0" smtClean="0"/>
              <a:t>Создать/актуализировать </a:t>
            </a:r>
            <a:r>
              <a:rPr lang="ru-RU" dirty="0"/>
              <a:t>профили </a:t>
            </a:r>
            <a:r>
              <a:rPr lang="ru-RU" dirty="0" smtClean="0"/>
              <a:t>сотрудников </a:t>
            </a:r>
            <a:r>
              <a:rPr lang="ru-RU" dirty="0"/>
              <a:t>школ</a:t>
            </a:r>
          </a:p>
          <a:p>
            <a:endParaRPr lang="ru-RU" sz="1600" dirty="0"/>
          </a:p>
          <a:p>
            <a:r>
              <a:rPr lang="ru-RU" b="1" dirty="0"/>
              <a:t>С 1.03.2024 появится кнопка "Перенести адреса с </a:t>
            </a:r>
            <a:r>
              <a:rPr lang="ru-RU" b="1" dirty="0" smtClean="0"/>
              <a:t>2023/24 </a:t>
            </a:r>
            <a:r>
              <a:rPr lang="ru-RU" b="1" dirty="0"/>
              <a:t>уч. года" и это можно будет сделать автоматически!</a:t>
            </a:r>
          </a:p>
        </p:txBody>
      </p:sp>
    </p:spTree>
    <p:extLst>
      <p:ext uri="{BB962C8B-B14F-4D97-AF65-F5344CB8AC3E}">
        <p14:creationId xmlns:p14="http://schemas.microsoft.com/office/powerpoint/2010/main" val="35036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5422"/>
            <a:ext cx="10512000" cy="1068354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ru-RU" sz="3200" dirty="0" smtClean="0">
                <a:latin typeface="+mn-lt"/>
              </a:rPr>
              <a:t>ОБЪЕКТЫ, ПО КОТОРЫМ ПРЕДОСТАВЛЕНИЕ ЗАЯВОК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В ПЕРЕЧЕНЬ КАИП И ППСО 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ОБЯЗАТЕЛЬНО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838200" y="1324559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38200" y="1412344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/>
          <p:cNvSpPr txBox="1">
            <a:spLocks/>
          </p:cNvSpPr>
          <p:nvPr/>
        </p:nvSpPr>
        <p:spPr>
          <a:xfrm>
            <a:off x="834600" y="1620335"/>
            <a:ext cx="11128800" cy="4259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buFont typeface="Wingdings" panose="05000000000000000000" pitchFamily="2" charset="2"/>
              <a:buChar char="§"/>
            </a:pPr>
            <a:r>
              <a:rPr lang="ru-RU" sz="2200" dirty="0" smtClean="0"/>
              <a:t>МДОУ детский сад комбинированного вида № 134 г. Комсомольск-на-Амуре (реконструкция)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§"/>
            </a:pPr>
            <a:r>
              <a:rPr lang="ru-RU" sz="2200" dirty="0" smtClean="0"/>
              <a:t>МОУ СОШ № 38 г. Комсомольск-на-Амуре (реконструкция)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§"/>
            </a:pPr>
            <a:r>
              <a:rPr lang="ru-RU" sz="2200" dirty="0" smtClean="0"/>
              <a:t>Детский сад на 140 мест в с. им. П. Осипенко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§"/>
            </a:pPr>
            <a:r>
              <a:rPr lang="ru-RU" sz="2200" dirty="0" smtClean="0"/>
              <a:t>Детский сад на 75 мест в с. Джонка Нанайского муниципального района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§"/>
            </a:pPr>
            <a:r>
              <a:rPr lang="ru-RU" sz="2200" dirty="0" smtClean="0"/>
              <a:t>Школа на 800 мест в г. Бикин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§"/>
            </a:pPr>
            <a:r>
              <a:rPr lang="ru-RU" sz="2200" dirty="0" smtClean="0"/>
              <a:t>Школа с детским садом на 40 мест в с. </a:t>
            </a:r>
            <a:r>
              <a:rPr lang="ru-RU" sz="2200" dirty="0" err="1" smtClean="0"/>
              <a:t>Удское</a:t>
            </a:r>
            <a:r>
              <a:rPr lang="ru-RU" sz="2200" dirty="0" smtClean="0"/>
              <a:t> </a:t>
            </a:r>
            <a:r>
              <a:rPr lang="ru-RU" sz="2200" dirty="0" err="1" smtClean="0"/>
              <a:t>Тугуро-Чумиканского</a:t>
            </a:r>
            <a:r>
              <a:rPr lang="ru-RU" sz="2200" dirty="0" smtClean="0"/>
              <a:t> района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§"/>
            </a:pPr>
            <a:r>
              <a:rPr lang="ru-RU" sz="2200" dirty="0" smtClean="0"/>
              <a:t>Второй учебный корпус (спортивный зал) МБОУ ООШ п. </a:t>
            </a:r>
            <a:r>
              <a:rPr lang="ru-RU" sz="2200" dirty="0" err="1" smtClean="0"/>
              <a:t>Синда</a:t>
            </a:r>
            <a:r>
              <a:rPr lang="ru-RU" sz="2200" dirty="0" smtClean="0"/>
              <a:t> Нанайского района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§"/>
            </a:pPr>
            <a:r>
              <a:rPr lang="ru-RU" sz="2200" dirty="0" smtClean="0"/>
              <a:t>Школа на 50 мест  с детским садом на 20 мест в с. Тавлинка Солнечного района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§"/>
            </a:pPr>
            <a:r>
              <a:rPr lang="ru-RU" sz="2200" dirty="0" smtClean="0"/>
              <a:t>Детский сад на 320 мест в районе ул. Шатова г. Хабаровска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§"/>
            </a:pPr>
            <a:r>
              <a:rPr lang="ru-RU" sz="2200" dirty="0" smtClean="0"/>
              <a:t>Школы и детские сады г. Хабаровска, предусмотренные долгосрочным планом комплексного социально-экономического развития Хабаровской городской агломерации до 2030 года, с началом строительства в 2025 – 2027 годах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84970" y="5912566"/>
            <a:ext cx="10277475" cy="74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800" dirty="0">
                <a:solidFill>
                  <a:srgbClr val="002060"/>
                </a:solidFill>
              </a:rPr>
              <a:t>Контактный телефон для связи </a:t>
            </a:r>
            <a:r>
              <a:rPr lang="ru-RU" sz="2800" dirty="0" smtClean="0">
                <a:solidFill>
                  <a:srgbClr val="002060"/>
                </a:solidFill>
              </a:rPr>
              <a:t>указанным по вопросам: </a:t>
            </a:r>
          </a:p>
          <a:p>
            <a:pPr algn="ctr">
              <a:lnSpc>
                <a:spcPct val="75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sz="2800" dirty="0">
                <a:solidFill>
                  <a:srgbClr val="002060"/>
                </a:solidFill>
              </a:rPr>
              <a:t>4212) </a:t>
            </a:r>
            <a:r>
              <a:rPr lang="ru-RU" sz="2800" dirty="0" smtClean="0">
                <a:solidFill>
                  <a:srgbClr val="002060"/>
                </a:solidFill>
              </a:rPr>
              <a:t>42-07-66 Кардаш Кирилл Павлович</a:t>
            </a:r>
            <a:endParaRPr lang="ru-RU" sz="2800" dirty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834600" y="5874466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6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61328"/>
            <a:ext cx="10878496" cy="71553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75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РАСПРЕДЕЛЕНИЕ </a:t>
            </a:r>
            <a:r>
              <a:rPr lang="ru-RU" sz="3200" dirty="0">
                <a:solidFill>
                  <a:srgbClr val="002060"/>
                </a:solidFill>
              </a:rPr>
              <a:t>СУБСИДИЙ </a:t>
            </a:r>
            <a:r>
              <a:rPr lang="ru-RU" sz="3200" dirty="0" smtClean="0">
                <a:solidFill>
                  <a:srgbClr val="002060"/>
                </a:solidFill>
              </a:rPr>
              <a:t>ИЗ </a:t>
            </a:r>
            <a:r>
              <a:rPr lang="ru-RU" sz="3200" dirty="0">
                <a:solidFill>
                  <a:srgbClr val="002060"/>
                </a:solidFill>
              </a:rPr>
              <a:t>КРАЕВОГО </a:t>
            </a:r>
            <a:r>
              <a:rPr lang="ru-RU" sz="3200" dirty="0" smtClean="0">
                <a:solidFill>
                  <a:srgbClr val="002060"/>
                </a:solidFill>
              </a:rPr>
              <a:t>БЮДЖЕТА НА 2024 </a:t>
            </a:r>
            <a:r>
              <a:rPr lang="ru-RU" sz="3200" dirty="0">
                <a:solidFill>
                  <a:srgbClr val="002060"/>
                </a:solidFill>
              </a:rPr>
              <a:t>ГОД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838199" y="1367822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838199" y="1455607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61491"/>
              </p:ext>
            </p:extLst>
          </p:nvPr>
        </p:nvGraphicFramePr>
        <p:xfrm>
          <a:off x="838199" y="1490922"/>
          <a:ext cx="10511999" cy="49504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19301"/>
                <a:gridCol w="903640"/>
                <a:gridCol w="1264843"/>
                <a:gridCol w="1264843"/>
                <a:gridCol w="1264843"/>
                <a:gridCol w="1264843"/>
                <a:gridCol w="1264843"/>
                <a:gridCol w="1264843"/>
              </a:tblGrid>
              <a:tr h="394771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МУНИЦИПАЛЬНЫЕ ОБРАЗОВАНИЯ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 СУБСИДИИ/ СУММА КБ</a:t>
                      </a:r>
                      <a:r>
                        <a:rPr lang="ru-RU" sz="24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МЛН</a:t>
                      </a:r>
                      <a:r>
                        <a:rPr lang="ru-RU" sz="2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РУБ.</a:t>
                      </a:r>
                      <a:endParaRPr lang="ru-RU" sz="24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3809">
                <a:tc v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206,7</a:t>
                      </a:r>
                    </a:p>
                  </a:txBody>
                  <a:tcPr marL="50435" marR="50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Доступная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среда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Модернизация пищеблоков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Капитальный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ремонт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Антитеррор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Замена АПС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Ремонт спортзалов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9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89,7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84,8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12,1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4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Город Хабаровск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57,5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39,1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18,4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1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Амурский район</a:t>
                      </a:r>
                    </a:p>
                  </a:txBody>
                  <a:tcPr marL="50435" marR="50435" marT="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20,9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17,0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Аяно-Майский район</a:t>
                      </a:r>
                    </a:p>
                  </a:txBody>
                  <a:tcPr marL="50435" marR="50435" marT="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50435" marR="50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Бикинский район</a:t>
                      </a:r>
                    </a:p>
                  </a:txBody>
                  <a:tcPr marL="50435" marR="50435" marT="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13,7</a:t>
                      </a:r>
                    </a:p>
                  </a:txBody>
                  <a:tcPr marL="50435" marR="50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9,2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4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Ванинский район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2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Верхнебуреинский район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9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Вяземский район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8,5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Комсомольский район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8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Район имени Лазо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21,4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13,7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4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Николаевский район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20,7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19,2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3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Охотский район</a:t>
                      </a:r>
                    </a:p>
                  </a:txBody>
                  <a:tcPr marL="50435" marR="50435" marT="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66675" marR="6667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Советско-Гаванский район</a:t>
                      </a:r>
                    </a:p>
                  </a:txBody>
                  <a:tcPr marL="50435" marR="50435" marT="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66675" marR="6667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Солнечный район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32,5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12,3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4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Хабаровский район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14,0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35" marR="5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7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61328"/>
            <a:ext cx="10878496" cy="71553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75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МОНИТОРИНГ ИСПОЛНЕНИЯ СОГЛАШЕНИЙ В 2024 ГОДУ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838199" y="1367822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838199" y="1455607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58800" y="1584951"/>
            <a:ext cx="11157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ЕЖЕНЕДЕЛЬНО</a:t>
            </a:r>
            <a:r>
              <a:rPr lang="ru-RU" sz="3200" dirty="0" smtClean="0">
                <a:ea typeface="Calibri" panose="020F0502020204030204" pitchFamily="34" charset="0"/>
              </a:rPr>
              <a:t> по </a:t>
            </a:r>
            <a:r>
              <a:rPr lang="ru-RU" sz="3200" dirty="0">
                <a:ea typeface="Calibri" panose="020F0502020204030204" pitchFamily="34" charset="0"/>
              </a:rPr>
              <a:t>средам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до 15.00 час</a:t>
            </a:r>
            <a:r>
              <a:rPr lang="ru-RU" sz="3200" dirty="0">
                <a:ea typeface="Calibri" panose="020F0502020204030204" pitchFamily="34" charset="0"/>
              </a:rPr>
              <a:t>. начиная с 6 марта 2024 </a:t>
            </a:r>
            <a:r>
              <a:rPr lang="ru-RU" sz="3200" dirty="0" smtClean="0">
                <a:ea typeface="Calibri" panose="020F0502020204030204" pitchFamily="34" charset="0"/>
              </a:rPr>
              <a:t>г.</a:t>
            </a:r>
          </a:p>
          <a:p>
            <a:pPr algn="ctr">
              <a:lnSpc>
                <a:spcPct val="75000"/>
              </a:lnSpc>
            </a:pPr>
            <a:r>
              <a:rPr lang="ru-RU" sz="3200" dirty="0" smtClean="0"/>
              <a:t>по системе электронного документооборота Правительства края (СЭД)</a:t>
            </a:r>
            <a:endParaRPr lang="ru-RU" sz="3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38199" y="2611330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6600" y="2859248"/>
            <a:ext cx="6622668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Aft>
                <a:spcPts val="1000"/>
              </a:spcAft>
            </a:pPr>
            <a:r>
              <a:rPr lang="ru-RU" sz="2400" dirty="0" smtClean="0"/>
              <a:t>ТАБЛИЦА МОНИТОРИНГА, СОДЕРЖАЩАЯ ДАННЫЕ:</a:t>
            </a:r>
          </a:p>
          <a:p>
            <a:pPr marL="285750" indent="-285750">
              <a:lnSpc>
                <a:spcPct val="7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ссылка на закупку в ЕИС</a:t>
            </a:r>
          </a:p>
          <a:p>
            <a:pPr marL="285750" indent="-285750">
              <a:lnSpc>
                <a:spcPct val="7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фактический срок начала работ</a:t>
            </a:r>
          </a:p>
          <a:p>
            <a:pPr marL="285750" indent="-285750">
              <a:lnSpc>
                <a:spcPct val="7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срок завершения работ по договору</a:t>
            </a:r>
          </a:p>
          <a:p>
            <a:pPr marL="285750" indent="-285750">
              <a:lnSpc>
                <a:spcPct val="7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уровень готовности, %</a:t>
            </a:r>
          </a:p>
          <a:p>
            <a:pPr marL="285750" indent="-285750">
              <a:lnSpc>
                <a:spcPct val="7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результат работы за неделю (текстовая часть)</a:t>
            </a:r>
          </a:p>
          <a:p>
            <a:pPr marL="285750" indent="-285750">
              <a:lnSpc>
                <a:spcPct val="7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оценка риска </a:t>
            </a:r>
            <a:r>
              <a:rPr lang="ru-RU" sz="2400" dirty="0" err="1" smtClean="0"/>
              <a:t>незавершения</a:t>
            </a:r>
            <a:r>
              <a:rPr lang="ru-RU" sz="2400" dirty="0" smtClean="0"/>
              <a:t> работ </a:t>
            </a:r>
            <a:br>
              <a:rPr lang="ru-RU" sz="2400" dirty="0" smtClean="0"/>
            </a:br>
            <a:r>
              <a:rPr lang="ru-RU" sz="2400" dirty="0" smtClean="0"/>
              <a:t>в установленный срок</a:t>
            </a:r>
          </a:p>
          <a:p>
            <a:pPr marL="285750" indent="-285750">
              <a:lnSpc>
                <a:spcPct val="7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ссылка для скачивания подтверждающих документов, фотоматериалов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359268" y="2859248"/>
            <a:ext cx="449488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ПРИЛОЖЕНИЯ (ЧЕРЕЗ ОБЛАКО):</a:t>
            </a:r>
          </a:p>
          <a:p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договоры (контракты), акты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выполненных работ, платежные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поручения, заключения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госэкспертизы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проектная документация, сметные расчеты, фотоматериалы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подтверждающие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состояние объекта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начала ремонтных работ, на этапе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выполнения и после окончания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всех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видов работ (15-20 фото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2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5422"/>
            <a:ext cx="10512000" cy="1068354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ru-RU" sz="3600" dirty="0" smtClean="0">
                <a:latin typeface="+mn-lt"/>
              </a:rPr>
              <a:t>ОБЕСПЕЧЕНИЕ БЕЗОПАСНОСТИ В ПРЕДДВЕРИИ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8 МАРТА И НА ПЕРИОД ПРОВЕДЕНИЯ ВЫБОРОВ</a:t>
            </a:r>
            <a:endParaRPr lang="ru-RU" sz="3600" dirty="0">
              <a:latin typeface="+mn-lt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838200" y="1451559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38200" y="1539344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86989" y="1902852"/>
            <a:ext cx="760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Указ </a:t>
            </a:r>
            <a:r>
              <a:rPr lang="ru-RU" sz="2800" dirty="0"/>
              <a:t>Президента Российской Федерации </a:t>
            </a:r>
            <a:endParaRPr lang="ru-RU" sz="2800" dirty="0" smtClean="0"/>
          </a:p>
          <a:p>
            <a:r>
              <a:rPr lang="ru-RU" sz="2800" dirty="0" smtClean="0"/>
              <a:t>от 19.10.2022 </a:t>
            </a:r>
            <a:r>
              <a:rPr lang="ru-RU" sz="2800" dirty="0"/>
              <a:t>№ </a:t>
            </a:r>
            <a:r>
              <a:rPr lang="ru-RU" sz="2800" dirty="0" smtClean="0"/>
              <a:t>757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492890" y="1806599"/>
            <a:ext cx="3264826" cy="47064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86990" y="3498043"/>
            <a:ext cx="7606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Распоряжение министерства образования </a:t>
            </a:r>
            <a:br>
              <a:rPr lang="ru-RU" sz="2800" dirty="0" smtClean="0"/>
            </a:br>
            <a:r>
              <a:rPr lang="ru-RU" sz="2800" dirty="0" smtClean="0"/>
              <a:t>и науки края от </a:t>
            </a:r>
            <a:r>
              <a:rPr lang="ru-RU" sz="2800" dirty="0"/>
              <a:t>24.10.2022 № </a:t>
            </a:r>
            <a:r>
              <a:rPr lang="ru-RU" sz="2800" dirty="0" smtClean="0"/>
              <a:t>1281 </a:t>
            </a:r>
          </a:p>
          <a:p>
            <a:r>
              <a:rPr lang="ru-RU" sz="2800" dirty="0" smtClean="0"/>
              <a:t>"Об </a:t>
            </a:r>
            <a:r>
              <a:rPr lang="ru-RU" sz="2800" dirty="0"/>
              <a:t>усилении мер </a:t>
            </a:r>
            <a:r>
              <a:rPr lang="ru-RU" sz="2800" dirty="0" smtClean="0"/>
              <a:t>безопасности"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86989" y="4883038"/>
            <a:ext cx="364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ПОСТОЯННОЕ ДЕЙСТВИЕ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5422"/>
            <a:ext cx="10512000" cy="1068354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ru-RU" sz="4000" dirty="0" smtClean="0">
                <a:latin typeface="+mn-lt"/>
              </a:rPr>
              <a:t>АНТИТЕРРОРИСТИЧЕСКАЯ ЗАЩИЩЕННОСТЬ</a:t>
            </a:r>
            <a:endParaRPr lang="ru-RU" sz="4000" dirty="0">
              <a:latin typeface="+mn-lt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838200" y="1194887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38200" y="1282672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9609" y="1591079"/>
            <a:ext cx="9482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C00000"/>
                </a:solidFill>
              </a:rPr>
              <a:t>ПРОВЕСТИ ВНЕПЛАНОВЫЕ ПРОВЕРКИ: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знаний обучающихся </a:t>
            </a:r>
            <a:r>
              <a:rPr lang="ru-RU" sz="2400" dirty="0"/>
              <a:t>и персонала </a:t>
            </a:r>
            <a:r>
              <a:rPr lang="ru-RU" sz="2400" dirty="0" smtClean="0"/>
              <a:t>требований ПБ и АТЗ (АЛГОРИТМЫ)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работоспособности </a:t>
            </a:r>
            <a:r>
              <a:rPr lang="ru-RU" sz="2400" dirty="0"/>
              <a:t>систем связи и оповещения 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1" y="5748259"/>
            <a:ext cx="1074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ИСКЛЮЧИТЬ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бесконтрольное </a:t>
            </a:r>
            <a:r>
              <a:rPr lang="ru-RU" sz="2200" dirty="0"/>
              <a:t>пребывание посторонних лиц </a:t>
            </a:r>
            <a:r>
              <a:rPr lang="ru-RU" sz="2200" dirty="0" smtClean="0"/>
              <a:t>и </a:t>
            </a:r>
            <a:r>
              <a:rPr lang="ru-RU" sz="2200" dirty="0"/>
              <a:t>нахождение транспортных средств </a:t>
            </a:r>
            <a:endParaRPr lang="ru-RU" sz="2200" dirty="0" smtClean="0"/>
          </a:p>
          <a:p>
            <a:r>
              <a:rPr lang="ru-RU" sz="2200" dirty="0" smtClean="0"/>
              <a:t>на территории учреждений. </a:t>
            </a:r>
            <a:r>
              <a:rPr lang="ru-RU" sz="2200" dirty="0" smtClean="0">
                <a:solidFill>
                  <a:srgbClr val="C00000"/>
                </a:solidFill>
              </a:rPr>
              <a:t>ОБЕСПЕЧИТЬ </a:t>
            </a:r>
            <a:r>
              <a:rPr lang="ru-RU" sz="2200" dirty="0" smtClean="0"/>
              <a:t>должные пропускной и </a:t>
            </a:r>
            <a:r>
              <a:rPr lang="ru-RU" sz="2200" dirty="0" err="1" smtClean="0"/>
              <a:t>внутриобъектовый</a:t>
            </a:r>
            <a:r>
              <a:rPr lang="ru-RU" sz="2200" dirty="0" smtClean="0"/>
              <a:t> режимы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9" y="3787041"/>
            <a:ext cx="1087276" cy="10872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68772" y="2813633"/>
            <a:ext cx="922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C00000"/>
                </a:solidFill>
              </a:rPr>
              <a:t>ОБЕСПЕЧИТЬ ИСПРАВНОЕ СОСТОЯНИЕ: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системы видеонаблюдения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ручных </a:t>
            </a:r>
            <a:r>
              <a:rPr lang="ru-RU" sz="2400" dirty="0"/>
              <a:t>и стационарных </a:t>
            </a:r>
            <a:r>
              <a:rPr lang="ru-RU" sz="2400" dirty="0" smtClean="0"/>
              <a:t>металлоискателей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системы </a:t>
            </a:r>
            <a:r>
              <a:rPr lang="ru-RU" sz="2400" dirty="0"/>
              <a:t>контроля и управления доступом (в том числе </a:t>
            </a:r>
            <a:r>
              <a:rPr lang="ru-RU" sz="2400" dirty="0" err="1"/>
              <a:t>домофонного</a:t>
            </a:r>
            <a:r>
              <a:rPr lang="ru-RU" sz="2400" dirty="0"/>
              <a:t> типа</a:t>
            </a:r>
            <a:r>
              <a:rPr lang="ru-RU" sz="2400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систем </a:t>
            </a:r>
            <a:r>
              <a:rPr lang="ru-RU" sz="2400" dirty="0"/>
              <a:t>аварийного и </a:t>
            </a:r>
            <a:r>
              <a:rPr lang="ru-RU" sz="2400" dirty="0" err="1"/>
              <a:t>периметрального</a:t>
            </a:r>
            <a:r>
              <a:rPr lang="ru-RU" sz="2400" dirty="0"/>
              <a:t> </a:t>
            </a:r>
            <a:r>
              <a:rPr lang="ru-RU" sz="2400" dirty="0" smtClean="0"/>
              <a:t>освещения 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иных </a:t>
            </a:r>
            <a:r>
              <a:rPr lang="ru-RU" sz="2400" dirty="0"/>
              <a:t>элементов систем безопасности.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9783" y="5144646"/>
            <a:ext cx="7049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УВЕЛИЧИТЬ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частоту обходов помещений и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8092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5422"/>
            <a:ext cx="10512000" cy="1068354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ru-RU" sz="4000" dirty="0" smtClean="0">
                <a:latin typeface="+mn-lt"/>
              </a:rPr>
              <a:t>ПОЖАРНАЯ БЕЗОПАСНОСТЬ</a:t>
            </a:r>
            <a:endParaRPr lang="ru-RU" sz="4000" dirty="0">
              <a:latin typeface="+mn-lt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838200" y="1194887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38200" y="1282672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92899" y="1503093"/>
            <a:ext cx="749900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</a:t>
            </a:r>
            <a:r>
              <a:rPr lang="ru-RU" sz="2000" dirty="0" smtClean="0">
                <a:solidFill>
                  <a:srgbClr val="C00000"/>
                </a:solidFill>
              </a:rPr>
              <a:t>ПРОВЕСТИ ВНЕПЛАНОВЫЕ ПРОВЕРКИ: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технического </a:t>
            </a:r>
            <a:r>
              <a:rPr lang="ru-RU" sz="2400" dirty="0"/>
              <a:t>состояния электрических </a:t>
            </a:r>
            <a:r>
              <a:rPr lang="ru-RU" sz="2400" dirty="0" smtClean="0"/>
              <a:t>сетей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электроустановок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вентиляционных систем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подсобных </a:t>
            </a:r>
            <a:r>
              <a:rPr lang="ru-RU" sz="2400" dirty="0"/>
              <a:t>вспомогательных </a:t>
            </a:r>
            <a:r>
              <a:rPr lang="ru-RU" sz="2400" dirty="0" smtClean="0"/>
              <a:t>помещений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04" y="5219999"/>
            <a:ext cx="936000" cy="93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3409617"/>
            <a:ext cx="9346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</a:t>
            </a:r>
            <a:r>
              <a:rPr lang="ru-RU" sz="2000" dirty="0" smtClean="0">
                <a:solidFill>
                  <a:srgbClr val="C00000"/>
                </a:solidFill>
              </a:rPr>
              <a:t>ИСКЛЮЧИТЬ: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эксплуатацию </a:t>
            </a:r>
            <a:r>
              <a:rPr lang="ru-RU" sz="2400" dirty="0"/>
              <a:t>электрической проводки с видимыми нарушениями изоляции 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err="1" smtClean="0"/>
              <a:t>электроустановочных</a:t>
            </a:r>
            <a:r>
              <a:rPr lang="ru-RU" sz="2400" dirty="0" smtClean="0"/>
              <a:t> </a:t>
            </a:r>
            <a:r>
              <a:rPr lang="ru-RU" sz="2400" dirty="0"/>
              <a:t>изделий с </a:t>
            </a:r>
            <a:r>
              <a:rPr lang="ru-RU" sz="2400" dirty="0" smtClean="0"/>
              <a:t>повреждениями</a:t>
            </a:r>
            <a:r>
              <a:rPr lang="ru-RU" sz="2400" dirty="0"/>
              <a:t> 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endParaRPr lang="ru-RU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22132" y="5026280"/>
            <a:ext cx="9196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СОБЛЮДЕНИЕ ТРЕБОВАНИЯ ПО </a:t>
            </a:r>
            <a:r>
              <a:rPr lang="ru-RU" sz="2000" dirty="0" smtClean="0">
                <a:solidFill>
                  <a:srgbClr val="C00000"/>
                </a:solidFill>
              </a:rPr>
              <a:t>ЗАПРЕТУ КУРЕНИЯ </a:t>
            </a:r>
          </a:p>
          <a:p>
            <a:r>
              <a:rPr lang="ru-RU" sz="2000" dirty="0" smtClean="0"/>
              <a:t>Ст. </a:t>
            </a:r>
            <a:r>
              <a:rPr lang="ru-RU" sz="2000" dirty="0"/>
              <a:t>12 Федерального Закона от 23.02.2003 № 15-ФЗ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"</a:t>
            </a:r>
            <a:r>
              <a:rPr lang="ru-RU" sz="2000" dirty="0"/>
              <a:t>Об охране здоровья граждан от воздействия окружающего табачного дыма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последствий потребления табака или потребления </a:t>
            </a:r>
            <a:r>
              <a:rPr lang="ru-RU" sz="2000" dirty="0" err="1"/>
              <a:t>никотинсодержащей</a:t>
            </a:r>
            <a:r>
              <a:rPr lang="ru-RU" sz="2000" dirty="0"/>
              <a:t> продукции</a:t>
            </a:r>
            <a:r>
              <a:rPr lang="ru-RU" sz="2000" dirty="0" smtClean="0"/>
              <a:t>"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3" y="3349081"/>
            <a:ext cx="510731" cy="510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18872" r="12895" b="24718"/>
          <a:stretch/>
        </p:blipFill>
        <p:spPr>
          <a:xfrm>
            <a:off x="10406281" y="3948912"/>
            <a:ext cx="516307" cy="5107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69" y="4558339"/>
            <a:ext cx="468000" cy="5107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04" y="1749675"/>
            <a:ext cx="1087276" cy="108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268" y="2333750"/>
            <a:ext cx="5713883" cy="342833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E9F8D35-AFB1-1A37-0A0B-A5F056336AF6}"/>
              </a:ext>
            </a:extLst>
          </p:cNvPr>
          <p:cNvSpPr/>
          <p:nvPr/>
        </p:nvSpPr>
        <p:spPr>
          <a:xfrm>
            <a:off x="0" y="-1"/>
            <a:ext cx="12192001" cy="1184787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" name="Google Shape;559;p31">
            <a:extLst>
              <a:ext uri="{FF2B5EF4-FFF2-40B4-BE49-F238E27FC236}">
                <a16:creationId xmlns:a16="http://schemas.microsoft.com/office/drawing/2014/main" xmlns="" id="{119EB0EA-2D16-FA56-53E9-844F883F6FA3}"/>
              </a:ext>
            </a:extLst>
          </p:cNvPr>
          <p:cNvSpPr txBox="1">
            <a:spLocks/>
          </p:cNvSpPr>
          <p:nvPr/>
        </p:nvSpPr>
        <p:spPr>
          <a:xfrm>
            <a:off x="256506" y="11385"/>
            <a:ext cx="11772095" cy="13558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Выполнение целевых показателей использования региональной </a:t>
            </a:r>
            <a:r>
              <a:rPr lang="ru-RU" dirty="0">
                <a:latin typeface="+mn-lt"/>
              </a:rPr>
              <a:t>ГИС электронных журналов и дневников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5866" y="1809621"/>
            <a:ext cx="4348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Неделя с 18.02.2024-24.02.2024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9145" y="2452271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- 32 %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21549" y="2970062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- 63 %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9145" y="3542979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- 31 %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9145" y="4115896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- 5 %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9145" y="467317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- 22 %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9145" y="525816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- 10 %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173" y="1842287"/>
            <a:ext cx="4348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Неделя с 07.01.2024-13.01.2024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48" y="2327546"/>
            <a:ext cx="5647968" cy="3424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5866" y="5822373"/>
            <a:ext cx="5223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Технический сбой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«Короткая» неделя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Дополнительные каникулы в начальной школе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15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E9F8D35-AFB1-1A37-0A0B-A5F056336AF6}"/>
              </a:ext>
            </a:extLst>
          </p:cNvPr>
          <p:cNvSpPr/>
          <p:nvPr/>
        </p:nvSpPr>
        <p:spPr>
          <a:xfrm>
            <a:off x="874" y="-35330"/>
            <a:ext cx="12192001" cy="103210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" name="Google Shape;559;p31">
            <a:extLst>
              <a:ext uri="{FF2B5EF4-FFF2-40B4-BE49-F238E27FC236}">
                <a16:creationId xmlns:a16="http://schemas.microsoft.com/office/drawing/2014/main" xmlns="" id="{119EB0EA-2D16-FA56-53E9-844F883F6FA3}"/>
              </a:ext>
            </a:extLst>
          </p:cNvPr>
          <p:cNvSpPr txBox="1">
            <a:spLocks/>
          </p:cNvSpPr>
          <p:nvPr/>
        </p:nvSpPr>
        <p:spPr>
          <a:xfrm>
            <a:off x="74244" y="-137443"/>
            <a:ext cx="11812448" cy="13558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Использование информационно-коммуникационной образовательной платформы «Сферум»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ru-RU" sz="4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244" y="933327"/>
            <a:ext cx="115571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 ВКС «Представление регионального опыта внедрения информационно-коммуникационной образовательной платформы в образовательный </a:t>
            </a:r>
            <a:r>
              <a:rPr lang="ru-RU" b="1" dirty="0" smtClean="0">
                <a:solidFill>
                  <a:srgbClr val="000000"/>
                </a:solidFill>
              </a:rPr>
              <a:t>процесс» 28.02.2024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0" y="1825880"/>
            <a:ext cx="4226010" cy="2377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20458"/>
          <a:stretch/>
        </p:blipFill>
        <p:spPr>
          <a:xfrm>
            <a:off x="6548273" y="1684224"/>
            <a:ext cx="5083149" cy="3594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876" y="4057282"/>
            <a:ext cx="4962675" cy="28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38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вгустовка_2021">
      <a:dk1>
        <a:srgbClr val="004270"/>
      </a:dk1>
      <a:lt1>
        <a:srgbClr val="FFFFFF"/>
      </a:lt1>
      <a:dk2>
        <a:srgbClr val="0E9650"/>
      </a:dk2>
      <a:lt2>
        <a:srgbClr val="CCFFFF"/>
      </a:lt2>
      <a:accent1>
        <a:srgbClr val="55B847"/>
      </a:accent1>
      <a:accent2>
        <a:srgbClr val="01CBDF"/>
      </a:accent2>
      <a:accent3>
        <a:srgbClr val="3EC5E7"/>
      </a:accent3>
      <a:accent4>
        <a:srgbClr val="FF5050"/>
      </a:accent4>
      <a:accent5>
        <a:srgbClr val="0099FF"/>
      </a:accent5>
      <a:accent6>
        <a:srgbClr val="FFCC00"/>
      </a:accent6>
      <a:hlink>
        <a:srgbClr val="6B9F25"/>
      </a:hlink>
      <a:folHlink>
        <a:srgbClr val="CCEAFF"/>
      </a:folHlink>
    </a:clrScheme>
    <a:fontScheme name="Другая 1">
      <a:majorFont>
        <a:latin typeface="Franklin Gothic Medium Cond"/>
        <a:ea typeface=""/>
        <a:cs typeface=""/>
      </a:majorFont>
      <a:minorFont>
        <a:latin typeface="Franklin Gothic Medium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8737</TotalTime>
  <Words>1002</Words>
  <Application>Microsoft Office PowerPoint</Application>
  <PresentationFormat>Широкоэкранный</PresentationFormat>
  <Paragraphs>258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Medium Cond</vt:lpstr>
      <vt:lpstr>Times New Roman</vt:lpstr>
      <vt:lpstr>Wingdings</vt:lpstr>
      <vt:lpstr>Тема Office</vt:lpstr>
      <vt:lpstr>ФОРМИРОВАНИЕ ПЕРЕЧЕНЯ КАИП НА 2025 ГОД  И ПЛАНОВЫЙ ПЕРИОД 2026 - 2027 ГГ.</vt:lpstr>
      <vt:lpstr>ОБЪЕКТЫ, ПО КОТОРЫМ ПРЕДОСТАВЛЕНИЕ ЗАЯВОК  В ПЕРЕЧЕНЬ КАИП И ППСО ОБЯЗАТЕЛЬНО</vt:lpstr>
      <vt:lpstr>РАСПРЕДЕЛЕНИЕ СУБСИДИЙ ИЗ КРАЕВОГО БЮДЖЕТА НА 2024 ГОД</vt:lpstr>
      <vt:lpstr>МОНИТОРИНГ ИСПОЛНЕНИЯ СОГЛАШЕНИЙ В 2024 ГОДУ</vt:lpstr>
      <vt:lpstr>ОБЕСПЕЧЕНИЕ БЕЗОПАСНОСТИ В ПРЕДДВЕРИИ  8 МАРТА И НА ПЕРИОД ПРОВЕДЕНИЯ ВЫБОРОВ</vt:lpstr>
      <vt:lpstr>АНТИТЕРРОРИСТИЧЕСКАЯ ЗАЩИЩЕННОСТЬ</vt:lpstr>
      <vt:lpstr>ПОЖАРНАЯ 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Игоревна Мерзлякова</dc:creator>
  <cp:lastModifiedBy>Юлия Александровна Ярошенко</cp:lastModifiedBy>
  <cp:revision>638</cp:revision>
  <cp:lastPrinted>2023-01-10T04:15:22Z</cp:lastPrinted>
  <dcterms:created xsi:type="dcterms:W3CDTF">2021-11-10T04:50:57Z</dcterms:created>
  <dcterms:modified xsi:type="dcterms:W3CDTF">2024-03-01T04:47:39Z</dcterms:modified>
</cp:coreProperties>
</file>