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4" r:id="rId2"/>
    <p:sldId id="482" r:id="rId3"/>
    <p:sldId id="516" r:id="rId4"/>
    <p:sldId id="520" r:id="rId5"/>
    <p:sldId id="521" r:id="rId6"/>
    <p:sldId id="522" r:id="rId7"/>
    <p:sldId id="523" r:id="rId8"/>
    <p:sldId id="530" r:id="rId9"/>
    <p:sldId id="524" r:id="rId10"/>
    <p:sldId id="525" r:id="rId11"/>
    <p:sldId id="526" r:id="rId12"/>
    <p:sldId id="527" r:id="rId13"/>
    <p:sldId id="528" r:id="rId14"/>
    <p:sldId id="52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D5"/>
    <a:srgbClr val="62BCDF"/>
    <a:srgbClr val="004270"/>
    <a:srgbClr val="CEEAF6"/>
    <a:srgbClr val="0198A7"/>
    <a:srgbClr val="000000"/>
    <a:srgbClr val="0AB69F"/>
    <a:srgbClr val="E7E9EB"/>
    <a:srgbClr val="CCD9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565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8"/>
            <a:ext cx="294565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F9DE2-A4A3-4E0A-80F8-BA4FCC1245B0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9"/>
            <a:ext cx="2945658" cy="498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9"/>
            <a:ext cx="2945658" cy="498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D1B5-6CB7-43E3-A8B4-C3927BD7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294565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8"/>
            <a:ext cx="294565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E5726-BCFA-46A2-9BDA-65EB72318172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73" y="4777203"/>
            <a:ext cx="5438139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9"/>
            <a:ext cx="2945658" cy="498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9"/>
            <a:ext cx="2945658" cy="498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3244-9818-4B16-8A5D-FABC439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95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1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9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4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4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0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7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8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8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7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2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8BB1-A686-440C-BCE6-37CB7C451C7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87EAF89-A92D-B6DE-4240-C6FA42434861}"/>
              </a:ext>
            </a:extLst>
          </p:cNvPr>
          <p:cNvSpPr/>
          <p:nvPr/>
        </p:nvSpPr>
        <p:spPr>
          <a:xfrm rot="5400000">
            <a:off x="5910834" y="-1943945"/>
            <a:ext cx="370332" cy="12192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521;p29">
            <a:extLst>
              <a:ext uri="{FF2B5EF4-FFF2-40B4-BE49-F238E27FC236}">
                <a16:creationId xmlns:a16="http://schemas.microsoft.com/office/drawing/2014/main" xmlns="" id="{C9BFDD89-55AF-458A-5B2E-4DC6E59571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1529" y="615300"/>
            <a:ext cx="11504396" cy="3854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4400" dirty="0" smtClean="0"/>
              <a:t>О </a:t>
            </a:r>
            <a:r>
              <a:rPr lang="ru-RU" sz="4400" dirty="0"/>
              <a:t>качестве данных, вносимых в государственные информационные системы в сфере </a:t>
            </a:r>
            <a:r>
              <a:rPr lang="ru-RU" sz="4400" dirty="0" smtClean="0"/>
              <a:t>образования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О </a:t>
            </a:r>
            <a:r>
              <a:rPr lang="ru-RU" sz="4400" dirty="0"/>
              <a:t>достижении целевых </a:t>
            </a:r>
            <a:r>
              <a:rPr lang="ru-RU" sz="4400" dirty="0" smtClean="0"/>
              <a:t>значений</a:t>
            </a:r>
            <a:br>
              <a:rPr lang="ru-RU" sz="4400" dirty="0" smtClean="0"/>
            </a:br>
            <a:r>
              <a:rPr lang="ru-RU" sz="4400" dirty="0" smtClean="0"/>
              <a:t>показателей </a:t>
            </a:r>
            <a:r>
              <a:rPr lang="ru-RU" sz="4400" dirty="0"/>
              <a:t>регионального </a:t>
            </a:r>
            <a:r>
              <a:rPr lang="ru-RU" sz="4400" dirty="0" smtClean="0"/>
              <a:t>проекта</a:t>
            </a:r>
            <a:br>
              <a:rPr lang="ru-RU" sz="4400" dirty="0" smtClean="0"/>
            </a:br>
            <a:r>
              <a:rPr lang="ru-RU" sz="4400" dirty="0" smtClean="0"/>
              <a:t>«Цифровая </a:t>
            </a:r>
            <a:r>
              <a:rPr lang="ru-RU" sz="4400" dirty="0"/>
              <a:t>образовательная </a:t>
            </a:r>
            <a:r>
              <a:rPr lang="ru-RU" sz="4400" dirty="0" smtClean="0"/>
              <a:t>среда»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sz="4400" b="1" dirty="0">
              <a:solidFill>
                <a:schemeClr val="accent1">
                  <a:lumMod val="50000"/>
                </a:schemeClr>
              </a:solidFill>
              <a:sym typeface="Rajdhani Medium"/>
            </a:endParaRPr>
          </a:p>
        </p:txBody>
      </p:sp>
      <p:sp>
        <p:nvSpPr>
          <p:cNvPr id="6" name="Google Shape;521;p29">
            <a:extLst>
              <a:ext uri="{FF2B5EF4-FFF2-40B4-BE49-F238E27FC236}">
                <a16:creationId xmlns:a16="http://schemas.microsoft.com/office/drawing/2014/main" xmlns="" id="{597F6D2A-B68C-42F7-1FD3-6822FC45EA1C}"/>
              </a:ext>
            </a:extLst>
          </p:cNvPr>
          <p:cNvSpPr txBox="1">
            <a:spLocks/>
          </p:cNvSpPr>
          <p:nvPr/>
        </p:nvSpPr>
        <p:spPr>
          <a:xfrm>
            <a:off x="569055" y="4337222"/>
            <a:ext cx="4652425" cy="9502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ЛАВРЕНКО МИХАИЛ ИВАНОВИЧ,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начальник отдела информатизации образования, ведомственных информационных систем и защиты информации министерства образования и науки Хабаровского края</a:t>
            </a:r>
            <a:endParaRPr lang="ru-RU" sz="1600" dirty="0">
              <a:solidFill>
                <a:srgbClr val="4472C4">
                  <a:lumMod val="50000"/>
                </a:srgbClr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35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55979" y="4714178"/>
            <a:ext cx="1063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Школа не использует </a:t>
            </a:r>
            <a:r>
              <a:rPr lang="ru-RU" sz="32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ru-RU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04182"/>
            <a:ext cx="1051200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2800" dirty="0" smtClean="0"/>
              <a:t>ДОЛЯ ОБРАЗОВАТЕЛЬНЫХ ОРГАНИЗАЦИЙ, ИСПОЛЬЗУЮЩИХ </a:t>
            </a:r>
            <a:br>
              <a:rPr lang="ru-RU" sz="2800" dirty="0" smtClean="0"/>
            </a:br>
            <a:r>
              <a:rPr lang="ru-RU" sz="2800" dirty="0" smtClean="0"/>
              <a:t>СЕРВИСЫ ФЕДЕРАЛЬНОЙ ИНФОРМАЦИОННО-СЕРВИСНОЙ ПЛАТФОРМЫ ЦИФРОВОЙ ОБРАЗОВАТЕЛЬНОЙ СРЕДЫ</a:t>
            </a:r>
            <a:endParaRPr lang="ru-RU" sz="2800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03366" y="112063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03366" y="120841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2107" y="1208419"/>
            <a:ext cx="10633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Число общеобразовательных организаций, в которых </a:t>
            </a:r>
            <a:br>
              <a:rPr lang="ru-RU" sz="2800" dirty="0" smtClean="0"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более 50%</a:t>
            </a:r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обучающихся и </a:t>
            </a:r>
            <a:r>
              <a:rPr lang="ru-RU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более </a:t>
            </a:r>
            <a:r>
              <a:rPr lang="ru-RU" sz="3600" b="1" dirty="0">
                <a:solidFill>
                  <a:srgbClr val="0070C0"/>
                </a:solidFill>
                <a:cs typeface="Arial" panose="020B0604020202020204" pitchFamily="34" charset="0"/>
              </a:rPr>
              <a:t>50% </a:t>
            </a:r>
            <a:r>
              <a:rPr lang="ru-RU" sz="2800" dirty="0">
                <a:solidFill>
                  <a:srgbClr val="0070C0"/>
                </a:solidFill>
                <a:cs typeface="Arial" panose="020B0604020202020204" pitchFamily="34" charset="0"/>
              </a:rPr>
              <a:t>педагогических </a:t>
            </a:r>
            <a:r>
              <a:rPr 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работников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cs typeface="Arial" panose="020B0604020202020204" pitchFamily="34" charset="0"/>
              </a:rPr>
              <a:t>использовали за последние 12 месяцев</a:t>
            </a:r>
          </a:p>
          <a:p>
            <a:pPr algn="ctr"/>
            <a:r>
              <a:rPr lang="ru-RU" sz="2800" dirty="0" smtClean="0">
                <a:cs typeface="Arial" panose="020B0604020202020204" pitchFamily="34" charset="0"/>
              </a:rPr>
              <a:t>ФГИС «Моя школа» или ИКОП «Сферум»</a:t>
            </a:r>
            <a:endParaRPr lang="ru-RU" sz="2800" dirty="0"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72373" y="649881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366" y="2724991"/>
            <a:ext cx="1425170" cy="1425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13" y="2538918"/>
            <a:ext cx="1684659" cy="1684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8" y="2724991"/>
            <a:ext cx="1425170" cy="142517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7470" y="4323640"/>
            <a:ext cx="1573413" cy="4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75%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60884" y="4323640"/>
            <a:ext cx="670560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713813" y="4323640"/>
            <a:ext cx="670560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140399" y="4323640"/>
            <a:ext cx="2087881" cy="4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95%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5979" y="4190855"/>
            <a:ext cx="1063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Школа использует </a:t>
            </a:r>
            <a:r>
              <a:rPr lang="ru-RU" sz="3200" dirty="0" smtClean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8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7471" y="4846963"/>
            <a:ext cx="659014" cy="400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25%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46485" y="4846963"/>
            <a:ext cx="1584959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713813" y="4846963"/>
            <a:ext cx="670560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140400" y="4846963"/>
            <a:ext cx="2006572" cy="4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90%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55979" y="5247557"/>
            <a:ext cx="1063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Школа не использует </a:t>
            </a:r>
            <a:r>
              <a:rPr lang="ru-RU" sz="32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ru-RU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46485" y="5380342"/>
            <a:ext cx="1584959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858104" y="5380342"/>
            <a:ext cx="1526270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140400" y="5380342"/>
            <a:ext cx="717703" cy="400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30%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87470" y="5380342"/>
            <a:ext cx="1355699" cy="4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60%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5979" y="5780936"/>
            <a:ext cx="1063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Arial" panose="020B0604020202020204" pitchFamily="34" charset="0"/>
              </a:rPr>
              <a:t>Школа не использует </a:t>
            </a:r>
            <a:r>
              <a:rPr lang="ru-RU" sz="32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ru-RU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46485" y="5913721"/>
            <a:ext cx="1584959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032274" y="5913721"/>
            <a:ext cx="1352099" cy="4005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140400" y="5913721"/>
            <a:ext cx="891874" cy="400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40%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87471" y="5913721"/>
            <a:ext cx="738712" cy="400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30%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46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04" y="0"/>
            <a:ext cx="1192624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/>
              <a:t>ИСПОЛЬЗОВАНИЕ ИНФОРМАЦИОННО-СЕРВИСНОЙ ПЛАТФОРМЫ ШКОЛАМИ</a:t>
            </a:r>
            <a:br>
              <a:rPr lang="ru-RU" sz="3200" dirty="0" smtClean="0"/>
            </a:br>
            <a:r>
              <a:rPr lang="ru-RU" sz="2400" dirty="0"/>
              <a:t>(И</a:t>
            </a:r>
            <a:r>
              <a:rPr lang="ru-RU" sz="2400" dirty="0" smtClean="0"/>
              <a:t>КОП "СФЕРУМ" И ФГИС "МОЯ ШКОЛА</a:t>
            </a:r>
            <a:r>
              <a:rPr lang="ru-RU" sz="2400" dirty="0"/>
              <a:t>") </a:t>
            </a:r>
            <a:r>
              <a:rPr lang="ru-RU" sz="2400" dirty="0" smtClean="0"/>
              <a:t>за </a:t>
            </a:r>
            <a:r>
              <a:rPr lang="ru-RU" sz="2400" dirty="0"/>
              <a:t>последние 12 </a:t>
            </a:r>
            <a:r>
              <a:rPr lang="ru-RU" sz="2400" dirty="0" smtClean="0"/>
              <a:t>месяцев (сентябрь </a:t>
            </a:r>
            <a:r>
              <a:rPr lang="ru-RU" sz="2400" dirty="0"/>
              <a:t>2023 – </a:t>
            </a:r>
            <a:r>
              <a:rPr lang="ru-RU" sz="2400" dirty="0" smtClean="0"/>
              <a:t>август 2024)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10441" y="768378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10441" y="856163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610441" y="856163"/>
          <a:ext cx="7810749" cy="5966503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269492"/>
                <a:gridCol w="1104529"/>
                <a:gridCol w="1215860"/>
                <a:gridCol w="2038826"/>
                <a:gridCol w="1182042"/>
              </a:tblGrid>
              <a:tr h="527877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800" u="none" strike="noStrike" dirty="0" smtClean="0">
                          <a:effectLst/>
                        </a:rPr>
                        <a:t>РАЙОНЫ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800" u="none" strike="noStrike" dirty="0" smtClean="0">
                          <a:effectLst/>
                        </a:rPr>
                        <a:t>Количество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ш</a:t>
                      </a:r>
                      <a:r>
                        <a:rPr lang="ru-RU" sz="1800" u="none" strike="noStrike" dirty="0" smtClean="0">
                          <a:effectLst/>
                        </a:rPr>
                        <a:t>кол, в которых за последние 12 месяцев СФЕРУМ и МОЯ ШКОЛА используется</a:t>
                      </a:r>
                      <a:r>
                        <a:rPr lang="ru-RU" sz="1800" u="none" strike="noStrike" baseline="0" dirty="0" smtClean="0">
                          <a:effectLst/>
                        </a:rPr>
                        <a:t> более чем 50 процентов: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31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800" u="none" strike="noStrike" dirty="0" smtClean="0">
                          <a:effectLst/>
                        </a:rPr>
                        <a:t>Учащихся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800" u="none" strike="noStrike" dirty="0" smtClean="0">
                          <a:effectLst/>
                        </a:rPr>
                        <a:t>Педагогов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75000"/>
                        </a:lnSpc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Учащихся и педагогов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75000"/>
                        </a:lnSpc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98" marR="7398" marT="7398" marB="0" anchor="ctr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Амурский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Аяно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-Майский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Бикинский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Ванинский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Верхнебуреинский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Вяземский район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Комсомольский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 </a:t>
                      </a:r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им.Лазо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Нанайский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Охотский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район </a:t>
                      </a:r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им.П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Осипенко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Совгаванский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Солнечный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Тугуро-Чумиканский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Ульчский</a:t>
                      </a:r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Комсомольск-на-Амуре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Хабаровск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19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7943" y="1302462"/>
            <a:ext cx="3614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Критерии использования: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учитывается период за последние 12 месяцев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Сферум учитывается либо авторизация (вход в систему), либо чтение сообщений, либо отправка сообщений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Моя школа учитывается авторизация (вход в систему)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4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04" y="0"/>
            <a:ext cx="1192624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/>
              <a:t>ИСПОЛЬЗОВАНИЕ ИНФОРМАЦИОННО-СЕРВИСНОЙ ПЛАТФОРМЫ ШКОЛАМИ</a:t>
            </a:r>
            <a:br>
              <a:rPr lang="ru-RU" sz="3200" dirty="0" smtClean="0"/>
            </a:br>
            <a:r>
              <a:rPr lang="ru-RU" sz="2400" dirty="0"/>
              <a:t>(И</a:t>
            </a:r>
            <a:r>
              <a:rPr lang="ru-RU" sz="2400" dirty="0" smtClean="0"/>
              <a:t>КОП "СФЕРУМ" И ФГИС "МОЯ ШКОЛА</a:t>
            </a:r>
            <a:r>
              <a:rPr lang="ru-RU" sz="2400" dirty="0"/>
              <a:t>") </a:t>
            </a:r>
            <a:r>
              <a:rPr lang="ru-RU" sz="2400" dirty="0" smtClean="0"/>
              <a:t>за </a:t>
            </a:r>
            <a:r>
              <a:rPr lang="ru-RU" sz="2400" dirty="0"/>
              <a:t>последние 12 </a:t>
            </a:r>
            <a:r>
              <a:rPr lang="ru-RU" sz="2400" dirty="0" smtClean="0"/>
              <a:t>месяцев (сентябрь </a:t>
            </a:r>
            <a:r>
              <a:rPr lang="ru-RU" sz="2400" dirty="0"/>
              <a:t>2023 – </a:t>
            </a:r>
            <a:r>
              <a:rPr lang="ru-RU" sz="2400" dirty="0" smtClean="0"/>
              <a:t>август 2024)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10441" y="768378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10441" y="856163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91293"/>
              </p:ext>
            </p:extLst>
          </p:nvPr>
        </p:nvGraphicFramePr>
        <p:xfrm>
          <a:off x="610441" y="954135"/>
          <a:ext cx="10746921" cy="59038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81569"/>
                <a:gridCol w="3663405"/>
                <a:gridCol w="2254686"/>
                <a:gridCol w="1948441"/>
                <a:gridCol w="2298820"/>
              </a:tblGrid>
              <a:tr h="902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Краткое наименование организации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Обучающиеся, использовавшие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за последние 12 месяцев </a:t>
                      </a:r>
                      <a:r>
                        <a:rPr lang="ru-RU" sz="1200" u="none" strike="noStrike" dirty="0" err="1">
                          <a:effectLst/>
                        </a:rPr>
                        <a:t>Сферум+МШ</a:t>
                      </a:r>
                      <a:r>
                        <a:rPr lang="ru-RU" sz="1200" u="none" strike="noStrike" dirty="0">
                          <a:effectLst/>
                        </a:rPr>
                        <a:t> % от общего числа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Педагоги, использовавшие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за последние 12 месяцев Сферум+МШ % от общего числа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Обучающиеся, использовавшие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за последние 12 месяцев Сферум + МШ и Педагоги Сферум + МШ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Более 50% - 1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Менее 50% - 0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ctr"/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ООШ Бельговского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56,10%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109,09%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ООШ сельского поселения «Село Даппы»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40,74%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112,50%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№ 1 сельского поселения «Село Пивань»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№ 1 сельского поселения «Село Хурба»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27,00%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82,76%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№ 2 сельского поселения «Село Пивань»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53,91%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100,00%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№ 2 сельского поселения «Село Хурба»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49,20%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96,43%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Гайтерского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77,78%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183,33%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Галичного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95,35%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92,86%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Гурского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25,93%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94,12%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Кенайского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51,85%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112,50%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Нижнетамбовского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17,50%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106,25%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Нижнехалбинского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41,94%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73,33%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Селихинского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91,91%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110,53%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сельского поселения "Село Большая Картель"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6,71%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86,36%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сельского поселения «Поселок Молодежный»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27,21%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122,22%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сельского поселения «Село Верхняя Эконь»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32,26%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91,67%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сельского поселения «Село Новый Мир»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73,17%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100,00%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92D05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Снежненского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38,61%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73,33%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Уктурского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43,80%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93,33%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>
                    <a:solidFill>
                      <a:srgbClr val="FFFF00"/>
                    </a:solidFill>
                  </a:tcPr>
                </a:tc>
              </a:tr>
              <a:tr h="172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МБОУ СОШ Ягодненского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16,22%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79,17%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65" marR="5365" marT="536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0441" y="937173"/>
            <a:ext cx="362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Комсомольский муниципальный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05" y="-34181"/>
            <a:ext cx="1192624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/>
              <a:t>АКТИВНОСТЬ В ИКОП «СФЕРУМ»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74605" y="853838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74605" y="941623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57704" y="1105243"/>
            <a:ext cx="361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школы: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связка учетных записей в Сферум и электронном Дневнике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обеспечить все рабочие коммуникации в Сферум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активизировать использование платформы учащимися (организованные мероприятия)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" y="1105243"/>
            <a:ext cx="8575075" cy="35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" y="162661"/>
            <a:ext cx="11292840" cy="1068354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/>
              <a:t>ИСПОЛЬЗОВАНИЕ ФГИС </a:t>
            </a:r>
            <a:r>
              <a:rPr lang="ru-RU" sz="3200" dirty="0" smtClean="0"/>
              <a:t>«МОЯ ШКОЛА»</a:t>
            </a:r>
            <a:br>
              <a:rPr lang="ru-RU" sz="3200" dirty="0" smtClean="0"/>
            </a:br>
            <a:r>
              <a:rPr lang="ru-RU" sz="3200" dirty="0" smtClean="0"/>
              <a:t>за </a:t>
            </a:r>
            <a:r>
              <a:rPr lang="ru-RU" sz="3200" dirty="0"/>
              <a:t>последний </a:t>
            </a:r>
            <a:r>
              <a:rPr lang="ru-RU" sz="3200" dirty="0" smtClean="0"/>
              <a:t>месяц</a:t>
            </a:r>
            <a:endParaRPr lang="ru-RU" sz="3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82254" y="118712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82254" y="127490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804"/>
            <a:ext cx="12192000" cy="2358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792"/>
            <a:ext cx="12192000" cy="1806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93" y="1407087"/>
            <a:ext cx="1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 сентября 2024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05" y="4290316"/>
            <a:ext cx="193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26 сентября 2024 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945219" y="75937"/>
            <a:ext cx="7246781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/>
              <a:t>Доклад Губернатора края</a:t>
            </a:r>
            <a:br>
              <a:rPr lang="ru-RU" sz="3200" dirty="0" smtClean="0"/>
            </a:br>
            <a:r>
              <a:rPr lang="ru-RU" sz="3200" dirty="0" smtClean="0"/>
              <a:t>Президенту Российской Федерации</a:t>
            </a:r>
            <a:br>
              <a:rPr lang="ru-RU" sz="3200" dirty="0" smtClean="0"/>
            </a:br>
            <a:r>
              <a:rPr lang="ru-RU" sz="3200" dirty="0" smtClean="0"/>
              <a:t>об интеграции региональных и федеральных информационных систем в сфере образования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1" y="0"/>
            <a:ext cx="469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8" y="685800"/>
            <a:ext cx="11258550" cy="6172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30594" y="6452075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6" y="610114"/>
            <a:ext cx="11287125" cy="61626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3323" y="3290131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6" y="638175"/>
            <a:ext cx="11306175" cy="621982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3503" y="2700471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4" y="737827"/>
            <a:ext cx="11051447" cy="6034226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1870" y="2931207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5" y="666750"/>
            <a:ext cx="11249025" cy="6191250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3683" y="3409771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978894"/>
            <a:ext cx="11353800" cy="568642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5931" y="75937"/>
            <a:ext cx="1159854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2400" dirty="0" smtClean="0"/>
              <a:t>ВКС-совещание Минцифры России с субъектами Российской Федерации 23 сентября 2024 г.</a:t>
            </a:r>
            <a:br>
              <a:rPr lang="ru-RU" sz="2400" dirty="0" smtClean="0"/>
            </a:br>
            <a:r>
              <a:rPr lang="ru-RU" sz="2400" dirty="0" smtClean="0"/>
              <a:t>по вопросу качества данных в государственных информационных системах в сфере образования</a:t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18364" y="4648911"/>
            <a:ext cx="2478281" cy="222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авая фигурная скобка 33"/>
          <p:cNvSpPr/>
          <p:nvPr/>
        </p:nvSpPr>
        <p:spPr>
          <a:xfrm rot="5400000">
            <a:off x="5436555" y="711141"/>
            <a:ext cx="343333" cy="10828106"/>
          </a:xfrm>
          <a:prstGeom prst="rightBrace">
            <a:avLst>
              <a:gd name="adj1" fmla="val 78962"/>
              <a:gd name="adj2" fmla="val 60375"/>
            </a:avLst>
          </a:prstGeom>
          <a:ln w="57150">
            <a:solidFill>
              <a:srgbClr val="CBC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004270"/>
                </a:solidFill>
              </a:ln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31389" y="610114"/>
          <a:ext cx="11495984" cy="2301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93964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  <a:gridCol w="816835"/>
              </a:tblGrid>
              <a:tr h="399579">
                <a:tc gridSpan="13"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образовательных организаций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использующих сервисы федеральной информационно-сервисной платформы цифровой образовательной среды при реализации основных общеобразовательных программ начального общего, основного общего</a:t>
                      </a:r>
                      <a:b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среднего общего образования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36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Январь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Февраль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Март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Апрель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Май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Июнь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Июль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Август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Сентябрь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Октябрь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Ноябрь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год</a:t>
                      </a:r>
                      <a:endParaRPr lang="ru-RU" sz="13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План</a:t>
                      </a:r>
                      <a:r>
                        <a:rPr lang="ru-RU" sz="1400" baseline="0" dirty="0" smtClean="0"/>
                        <a:t> достижения (п</a:t>
                      </a:r>
                      <a:r>
                        <a:rPr lang="ru-RU" sz="1400" dirty="0" smtClean="0"/>
                        <a:t>ороговое</a:t>
                      </a:r>
                      <a:r>
                        <a:rPr lang="ru-RU" sz="1400" baseline="0" dirty="0" smtClean="0"/>
                        <a:t> значение «желтой зоны»)</a:t>
                      </a:r>
                      <a:endParaRPr lang="ru-RU" sz="14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26,00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29,00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31,00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32,50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32,75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Хабаровский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32,90</a:t>
                      </a:r>
                      <a:endParaRPr lang="ru-R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32,38</a:t>
                      </a:r>
                      <a:endParaRPr lang="ru-R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31,59</a:t>
                      </a:r>
                      <a:endParaRPr lang="ru-R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33,94</a:t>
                      </a:r>
                      <a:endParaRPr lang="ru-RU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25,74</a:t>
                      </a:r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24,66</a:t>
                      </a:r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24,40</a:t>
                      </a:r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23,59</a:t>
                      </a:r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78791" y="5137569"/>
            <a:ext cx="743484" cy="533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/>
              <a:t>Июль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55894" y="5037296"/>
            <a:ext cx="743484" cy="647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/>
              <a:t>Июнь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884" y="5137570"/>
            <a:ext cx="743484" cy="533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/>
              <a:t>Август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9786" y="4793378"/>
            <a:ext cx="743484" cy="877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400" dirty="0" smtClean="0"/>
              <a:t>Сентябрь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2688" y="4440076"/>
            <a:ext cx="743484" cy="12309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Октябрь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5590" y="4344282"/>
            <a:ext cx="743484" cy="1326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Ноябрь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8492" y="4615234"/>
            <a:ext cx="743484" cy="1055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Декабрь</a:t>
            </a:r>
          </a:p>
          <a:p>
            <a:pPr algn="ctr"/>
            <a:r>
              <a:rPr lang="ru-RU" sz="1600" dirty="0" smtClean="0"/>
              <a:t>2023 г.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41394" y="4320700"/>
            <a:ext cx="743484" cy="1350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Январь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64296" y="4239778"/>
            <a:ext cx="743484" cy="1431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Февраль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87198" y="4915538"/>
            <a:ext cx="743484" cy="7554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Март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10100" y="4535870"/>
            <a:ext cx="743484" cy="1135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ru-RU" sz="1600" dirty="0" smtClean="0"/>
              <a:t>Апрель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32997" y="4793378"/>
            <a:ext cx="743484" cy="8776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600" dirty="0" smtClean="0"/>
              <a:t>Май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53" y="3094234"/>
            <a:ext cx="2567356" cy="94586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99800" y="3302134"/>
            <a:ext cx="38542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dirty="0" smtClean="0">
                <a:cs typeface="Arial" panose="020B0604020202020204" pitchFamily="34" charset="0"/>
              </a:rPr>
              <a:t>ФЕДЕРАЛЬНАЯ ИНФОРМАЦИОННО-СЕРВИСНАЯ ПЛАТФОРМА </a:t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ЦИФРОВОЙ ОБРАЗОВАТЕЛЬНОЙ СРЕДЫ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54036" y="3223042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9162" y="3185870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35" t="18502" r="74540" b="75529"/>
          <a:stretch/>
        </p:blipFill>
        <p:spPr>
          <a:xfrm>
            <a:off x="7989586" y="3163122"/>
            <a:ext cx="2756387" cy="817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0316" y="3727322"/>
            <a:ext cx="404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за последние 12 месяцев!!!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6329886" y="530118"/>
            <a:ext cx="343333" cy="10870865"/>
          </a:xfrm>
          <a:prstGeom prst="rightBrace">
            <a:avLst>
              <a:gd name="adj1" fmla="val 78962"/>
              <a:gd name="adj2" fmla="val 39384"/>
            </a:avLst>
          </a:prstGeom>
          <a:ln w="57150">
            <a:solidFill>
              <a:srgbClr val="62B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004270"/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6356" y="6370419"/>
            <a:ext cx="263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за август 2024 г.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130842" y="6456505"/>
            <a:ext cx="256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за июль 2024 г.</a:t>
            </a:r>
            <a:endParaRPr lang="ru-RU" dirty="0"/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245931" y="118667"/>
            <a:ext cx="10512000" cy="1068354"/>
          </a:xfrm>
        </p:spPr>
        <p:txBody>
          <a:bodyPr anchor="t">
            <a:noAutofit/>
          </a:bodyPr>
          <a:lstStyle/>
          <a:p>
            <a:pPr>
              <a:lnSpc>
                <a:spcPct val="75000"/>
              </a:lnSpc>
            </a:pPr>
            <a:r>
              <a:rPr lang="ru-RU" sz="3200" dirty="0" smtClean="0"/>
              <a:t>ПЛАНОВЫЕ И ФАКТИЧЕСКИЕ ЗНАЧЕНИЯ ПОКАЗАТЕЛЕЙ РП ЦОС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201688" y="5207726"/>
            <a:ext cx="743484" cy="4632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ru-RU" sz="1600" dirty="0" smtClean="0"/>
              <a:t>Август</a:t>
            </a:r>
          </a:p>
          <a:p>
            <a:pPr algn="ctr"/>
            <a:r>
              <a:rPr lang="ru-RU" sz="1600" dirty="0" smtClean="0"/>
              <a:t>2024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3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вгустовка_2021">
      <a:dk1>
        <a:srgbClr val="004270"/>
      </a:dk1>
      <a:lt1>
        <a:srgbClr val="FFFFFF"/>
      </a:lt1>
      <a:dk2>
        <a:srgbClr val="0E9650"/>
      </a:dk2>
      <a:lt2>
        <a:srgbClr val="CCFFFF"/>
      </a:lt2>
      <a:accent1>
        <a:srgbClr val="55B847"/>
      </a:accent1>
      <a:accent2>
        <a:srgbClr val="01CBDF"/>
      </a:accent2>
      <a:accent3>
        <a:srgbClr val="3EC5E7"/>
      </a:accent3>
      <a:accent4>
        <a:srgbClr val="FF5050"/>
      </a:accent4>
      <a:accent5>
        <a:srgbClr val="0099FF"/>
      </a:accent5>
      <a:accent6>
        <a:srgbClr val="FFCC00"/>
      </a:accent6>
      <a:hlink>
        <a:srgbClr val="6B9F25"/>
      </a:hlink>
      <a:folHlink>
        <a:srgbClr val="CCEAFF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840</Words>
  <Application>Microsoft Office PowerPoint</Application>
  <PresentationFormat>Широкоэкранный</PresentationFormat>
  <Paragraphs>328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Medium Cond</vt:lpstr>
      <vt:lpstr>Rajdhani Medium</vt:lpstr>
      <vt:lpstr>Times New Roman</vt:lpstr>
      <vt:lpstr>Wingdings</vt:lpstr>
      <vt:lpstr>Тема Office</vt:lpstr>
      <vt:lpstr>О качестве данных, вносимых в государственные информационные системы в сфере образования  О достижении целевых значений показателей регионального проекта «Цифровая образовательная среда» </vt:lpstr>
      <vt:lpstr>Доклад Губернатора края Президенту Российской Федерации об интеграции региональных и федеральных информационных систем в сфере образования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ВКС-совещание Минцифры России с субъектами Российской Федерации 23 сентября 2024 г. по вопросу качества данных в государственных информационных системах в сфере образования </vt:lpstr>
      <vt:lpstr>ПЛАНОВЫЕ И ФАКТИЧЕСКИЕ ЗНАЧЕНИЯ ПОКАЗАТЕЛЕЙ РП ЦОС</vt:lpstr>
      <vt:lpstr>ДОЛЯ ОБРАЗОВАТЕЛЬНЫХ ОРГАНИЗАЦИЙ, ИСПОЛЬЗУЮЩИХ  СЕРВИСЫ ФЕДЕРАЛЬНОЙ ИНФОРМАЦИОННО-СЕРВИСНОЙ ПЛАТФОРМЫ ЦИФРОВОЙ ОБРАЗОВАТЕЛЬНОЙ СРЕДЫ</vt:lpstr>
      <vt:lpstr>ИСПОЛЬЗОВАНИЕ ИНФОРМАЦИОННО-СЕРВИСНОЙ ПЛАТФОРМЫ ШКОЛАМИ (ИКОП "СФЕРУМ" И ФГИС "МОЯ ШКОЛА") за последние 12 месяцев (сентябрь 2023 – август 2024) </vt:lpstr>
      <vt:lpstr>ИСПОЛЬЗОВАНИЕ ИНФОРМАЦИОННО-СЕРВИСНОЙ ПЛАТФОРМЫ ШКОЛАМИ (ИКОП "СФЕРУМ" И ФГИС "МОЯ ШКОЛА") за последние 12 месяцев (сентябрь 2023 – август 2024) </vt:lpstr>
      <vt:lpstr>АКТИВНОСТЬ В ИКОП «СФЕРУМ»</vt:lpstr>
      <vt:lpstr>ИСПОЛЬЗОВАНИЕ ФГИС «МОЯ ШКОЛА» за последний месяц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Игоревна Мерзлякова</dc:creator>
  <cp:lastModifiedBy>Юлия Александровна Ярошенко</cp:lastModifiedBy>
  <cp:revision>696</cp:revision>
  <cp:lastPrinted>2024-02-13T00:28:27Z</cp:lastPrinted>
  <dcterms:created xsi:type="dcterms:W3CDTF">2021-11-10T04:50:57Z</dcterms:created>
  <dcterms:modified xsi:type="dcterms:W3CDTF">2024-09-27T04:49:20Z</dcterms:modified>
</cp:coreProperties>
</file>