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5" r:id="rId2"/>
  </p:sldIdLst>
  <p:sldSz cx="9906000" cy="6858000" type="A4"/>
  <p:notesSz cx="6810375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40F2"/>
    <a:srgbClr val="81C847"/>
    <a:srgbClr val="4B83F2"/>
    <a:srgbClr val="C9D7F2"/>
    <a:srgbClr val="D9D9D9"/>
    <a:srgbClr val="70AD47"/>
    <a:srgbClr val="242424"/>
    <a:srgbClr val="4B4B4B"/>
    <a:srgbClr val="008C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07" autoAdjust="0"/>
  </p:normalViewPr>
  <p:slideViewPr>
    <p:cSldViewPr snapToGrid="0">
      <p:cViewPr varScale="1">
        <p:scale>
          <a:sx n="108" d="100"/>
          <a:sy n="108" d="100"/>
        </p:scale>
        <p:origin x="1428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11846-F137-4E57-B7E7-689D9533CBA1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E35BF-3D11-4C4C-BE43-AF506B9B3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72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11846-F137-4E57-B7E7-689D9533CBA1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E35BF-3D11-4C4C-BE43-AF506B9B3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493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11846-F137-4E57-B7E7-689D9533CBA1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E35BF-3D11-4C4C-BE43-AF506B9B3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00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11846-F137-4E57-B7E7-689D9533CBA1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E35BF-3D11-4C4C-BE43-AF506B9B3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153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11846-F137-4E57-B7E7-689D9533CBA1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E35BF-3D11-4C4C-BE43-AF506B9B3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389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11846-F137-4E57-B7E7-689D9533CBA1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E35BF-3D11-4C4C-BE43-AF506B9B3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4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11846-F137-4E57-B7E7-689D9533CBA1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E35BF-3D11-4C4C-BE43-AF506B9B3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136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11846-F137-4E57-B7E7-689D9533CBA1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E35BF-3D11-4C4C-BE43-AF506B9B3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955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11846-F137-4E57-B7E7-689D9533CBA1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E35BF-3D11-4C4C-BE43-AF506B9B3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838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11846-F137-4E57-B7E7-689D9533CBA1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E35BF-3D11-4C4C-BE43-AF506B9B3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190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11846-F137-4E57-B7E7-689D9533CBA1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E35BF-3D11-4C4C-BE43-AF506B9B3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890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11846-F137-4E57-B7E7-689D9533CBA1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E35BF-3D11-4C4C-BE43-AF506B9B3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238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3DCDC99-6719-47D6-9C24-934B2A70F20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65831"/>
          <a:stretch/>
        </p:blipFill>
        <p:spPr>
          <a:xfrm>
            <a:off x="7773594" y="5406501"/>
            <a:ext cx="2132406" cy="145149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C69709-884A-40AA-AA56-16D7CAD9343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48698"/>
          <a:stretch/>
        </p:blipFill>
        <p:spPr>
          <a:xfrm>
            <a:off x="0" y="5819"/>
            <a:ext cx="1048745" cy="1071823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E853F03-E386-447C-813F-A8984AA68127}"/>
              </a:ext>
            </a:extLst>
          </p:cNvPr>
          <p:cNvSpPr/>
          <p:nvPr/>
        </p:nvSpPr>
        <p:spPr>
          <a:xfrm>
            <a:off x="396726" y="292441"/>
            <a:ext cx="8877113" cy="92333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b="1" dirty="0">
                <a:latin typeface="Arial Black" panose="020B0A04020102020204" pitchFamily="34" charset="0"/>
                <a:cs typeface="Arial" panose="020B0604020202020204" pitchFamily="34" charset="0"/>
              </a:rPr>
              <a:t>СБОРНАЯ ХАБАРОВСКОГО КРАЯ </a:t>
            </a:r>
            <a:endParaRPr lang="en-US" b="1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latin typeface="Arial Black" panose="020B0A04020102020204" pitchFamily="34" charset="0"/>
                <a:cs typeface="Arial" panose="020B0604020202020204" pitchFamily="34" charset="0"/>
              </a:rPr>
              <a:t>ДЛЯ УЧАСТИЯ В ФИНАЛЕ ЧЕМПИОНАТА ПО ПРОФЕССИОНАЛЬНОМУ МАСТЕРСТВУ «ПРОФЕССИОНАЛЫ» 2024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E9E4BB32-6A22-4F9F-8442-42E2F32009A6}"/>
              </a:ext>
            </a:extLst>
          </p:cNvPr>
          <p:cNvSpPr/>
          <p:nvPr/>
        </p:nvSpPr>
        <p:spPr>
          <a:xfrm>
            <a:off x="503482" y="1587165"/>
            <a:ext cx="570434" cy="569533"/>
          </a:xfrm>
          <a:prstGeom prst="ellipse">
            <a:avLst/>
          </a:prstGeom>
          <a:solidFill>
            <a:srgbClr val="81C847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id="{2DC36828-AE73-4997-92C6-795903C0DF3A}"/>
              </a:ext>
            </a:extLst>
          </p:cNvPr>
          <p:cNvGrpSpPr/>
          <p:nvPr/>
        </p:nvGrpSpPr>
        <p:grpSpPr>
          <a:xfrm>
            <a:off x="358093" y="1452960"/>
            <a:ext cx="861214" cy="837945"/>
            <a:chOff x="3769633" y="3443588"/>
            <a:chExt cx="1019921" cy="992364"/>
          </a:xfrm>
        </p:grpSpPr>
        <p:sp>
          <p:nvSpPr>
            <p:cNvPr id="30" name="Арка 29">
              <a:extLst>
                <a:ext uri="{FF2B5EF4-FFF2-40B4-BE49-F238E27FC236}">
                  <a16:creationId xmlns:a16="http://schemas.microsoft.com/office/drawing/2014/main" id="{8A54CA65-FF52-4FF0-8778-B649DDC0D555}"/>
                </a:ext>
              </a:extLst>
            </p:cNvPr>
            <p:cNvSpPr/>
            <p:nvPr/>
          </p:nvSpPr>
          <p:spPr>
            <a:xfrm rot="15848013" flipH="1">
              <a:off x="3783411" y="3429810"/>
              <a:ext cx="992364" cy="1019920"/>
            </a:xfrm>
            <a:prstGeom prst="blockArc">
              <a:avLst>
                <a:gd name="adj1" fmla="val 13019529"/>
                <a:gd name="adj2" fmla="val 302866"/>
                <a:gd name="adj3" fmla="val 11014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1" name="Арка 30">
              <a:extLst>
                <a:ext uri="{FF2B5EF4-FFF2-40B4-BE49-F238E27FC236}">
                  <a16:creationId xmlns:a16="http://schemas.microsoft.com/office/drawing/2014/main" id="{AB76345E-83B9-4DB9-B9C6-9FC537BE5208}"/>
                </a:ext>
              </a:extLst>
            </p:cNvPr>
            <p:cNvSpPr/>
            <p:nvPr/>
          </p:nvSpPr>
          <p:spPr>
            <a:xfrm rot="6300000" flipH="1">
              <a:off x="3783412" y="3429810"/>
              <a:ext cx="992364" cy="1019920"/>
            </a:xfrm>
            <a:prstGeom prst="blockArc">
              <a:avLst>
                <a:gd name="adj1" fmla="val 12818156"/>
                <a:gd name="adj2" fmla="val 2990175"/>
                <a:gd name="adj3" fmla="val 114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064993C4-AE47-4D88-B2E3-14AC661611D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50000"/>
                    </a14:imgEffect>
                    <a14:imgEffect>
                      <a14:colorTemperature colorTemp="4700"/>
                    </a14:imgEffect>
                    <a14:imgEffect>
                      <a14:brightnessContrast bright="10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24" y="1760956"/>
            <a:ext cx="221949" cy="221949"/>
          </a:xfrm>
          <a:prstGeom prst="rect">
            <a:avLst/>
          </a:prstGeom>
        </p:spPr>
      </p:pic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4853365-3E9E-47BD-A768-BC76B0E48DA5}"/>
              </a:ext>
            </a:extLst>
          </p:cNvPr>
          <p:cNvSpPr/>
          <p:nvPr/>
        </p:nvSpPr>
        <p:spPr>
          <a:xfrm>
            <a:off x="1320150" y="1426820"/>
            <a:ext cx="3430373" cy="61555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b="1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 проведения: </a:t>
            </a:r>
          </a:p>
          <a:p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2B8B1C10-EDD7-4B5F-A0F8-417D1083CC9A}"/>
              </a:ext>
            </a:extLst>
          </p:cNvPr>
          <p:cNvSpPr/>
          <p:nvPr/>
        </p:nvSpPr>
        <p:spPr>
          <a:xfrm>
            <a:off x="1405265" y="2790639"/>
            <a:ext cx="1786926" cy="336631"/>
          </a:xfrm>
          <a:prstGeom prst="rect">
            <a:avLst/>
          </a:prstGeom>
          <a:solidFill>
            <a:srgbClr val="81C847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85725">
              <a:lnSpc>
                <a:spcPct val="107000"/>
              </a:lnSpc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Компетенций: </a:t>
            </a: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E9091741-027A-42FD-B5DC-9C167F572850}"/>
              </a:ext>
            </a:extLst>
          </p:cNvPr>
          <p:cNvSpPr/>
          <p:nvPr/>
        </p:nvSpPr>
        <p:spPr>
          <a:xfrm>
            <a:off x="6899891" y="4071048"/>
            <a:ext cx="31594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spc="-40" dirty="0">
                <a:solidFill>
                  <a:srgbClr val="81C8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1600" b="1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600" b="1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конкурсанты </a:t>
            </a:r>
            <a:r>
              <a:rPr lang="ru-RU" sz="1400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основной категории</a:t>
            </a:r>
          </a:p>
          <a:p>
            <a:r>
              <a:rPr lang="ru-RU" sz="1600" b="1" spc="-40" dirty="0">
                <a:solidFill>
                  <a:srgbClr val="81C8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1600" b="1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600" b="1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эксперты-наставники</a:t>
            </a:r>
          </a:p>
          <a:p>
            <a:r>
              <a:rPr lang="ru-RU" sz="1600" b="1" spc="-40" dirty="0">
                <a:solidFill>
                  <a:srgbClr val="81C8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b="1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b="1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конкурсант</a:t>
            </a:r>
            <a:r>
              <a:rPr lang="ru-RU" sz="1600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категории «Юниоры»</a:t>
            </a:r>
          </a:p>
          <a:p>
            <a:r>
              <a:rPr lang="ru-RU" sz="1600" b="1" spc="-40" dirty="0">
                <a:solidFill>
                  <a:srgbClr val="81C8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600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600" b="1" spc="-4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эксперт-наставник </a:t>
            </a:r>
          </a:p>
          <a:p>
            <a:endParaRPr lang="ru-RU" sz="1600" b="1" spc="-40" dirty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spc="-40" dirty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spc="-40" dirty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D4515E92-AF8B-48E9-AA08-75A83A70C98C}"/>
              </a:ext>
            </a:extLst>
          </p:cNvPr>
          <p:cNvSpPr/>
          <p:nvPr/>
        </p:nvSpPr>
        <p:spPr>
          <a:xfrm>
            <a:off x="7593336" y="3463147"/>
            <a:ext cx="1786926" cy="336631"/>
          </a:xfrm>
          <a:prstGeom prst="rect">
            <a:avLst/>
          </a:prstGeom>
          <a:solidFill>
            <a:srgbClr val="81C847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177800">
              <a:lnSpc>
                <a:spcPct val="107000"/>
              </a:lnSpc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Участники: </a:t>
            </a:r>
          </a:p>
        </p:txBody>
      </p:sp>
      <p:sp>
        <p:nvSpPr>
          <p:cNvPr id="63" name="Овал 62">
            <a:extLst>
              <a:ext uri="{FF2B5EF4-FFF2-40B4-BE49-F238E27FC236}">
                <a16:creationId xmlns:a16="http://schemas.microsoft.com/office/drawing/2014/main" id="{61E7B45D-7993-476C-BABF-88FAC1082254}"/>
              </a:ext>
            </a:extLst>
          </p:cNvPr>
          <p:cNvSpPr/>
          <p:nvPr/>
        </p:nvSpPr>
        <p:spPr>
          <a:xfrm>
            <a:off x="6783380" y="3315760"/>
            <a:ext cx="557705" cy="569533"/>
          </a:xfrm>
          <a:prstGeom prst="ellipse">
            <a:avLst/>
          </a:prstGeom>
          <a:solidFill>
            <a:srgbClr val="81C847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4" name="Группа 63">
            <a:extLst>
              <a:ext uri="{FF2B5EF4-FFF2-40B4-BE49-F238E27FC236}">
                <a16:creationId xmlns:a16="http://schemas.microsoft.com/office/drawing/2014/main" id="{CEE46B37-3A80-4157-80C0-2065594900E2}"/>
              </a:ext>
            </a:extLst>
          </p:cNvPr>
          <p:cNvGrpSpPr/>
          <p:nvPr/>
        </p:nvGrpSpPr>
        <p:grpSpPr>
          <a:xfrm>
            <a:off x="6638358" y="3183229"/>
            <a:ext cx="861214" cy="837945"/>
            <a:chOff x="3769633" y="3443588"/>
            <a:chExt cx="1019921" cy="992364"/>
          </a:xfrm>
        </p:grpSpPr>
        <p:sp>
          <p:nvSpPr>
            <p:cNvPr id="66" name="Арка 65">
              <a:extLst>
                <a:ext uri="{FF2B5EF4-FFF2-40B4-BE49-F238E27FC236}">
                  <a16:creationId xmlns:a16="http://schemas.microsoft.com/office/drawing/2014/main" id="{F7015EA0-96E3-4A3C-BE2E-55A505E478E6}"/>
                </a:ext>
              </a:extLst>
            </p:cNvPr>
            <p:cNvSpPr/>
            <p:nvPr/>
          </p:nvSpPr>
          <p:spPr>
            <a:xfrm rot="15848013" flipH="1">
              <a:off x="3783411" y="3429810"/>
              <a:ext cx="992364" cy="1019920"/>
            </a:xfrm>
            <a:prstGeom prst="blockArc">
              <a:avLst>
                <a:gd name="adj1" fmla="val 13019529"/>
                <a:gd name="adj2" fmla="val 302866"/>
                <a:gd name="adj3" fmla="val 11014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7" name="Арка 66">
              <a:extLst>
                <a:ext uri="{FF2B5EF4-FFF2-40B4-BE49-F238E27FC236}">
                  <a16:creationId xmlns:a16="http://schemas.microsoft.com/office/drawing/2014/main" id="{F0FA61B7-8191-40C3-8FE7-F10C179FAAA0}"/>
                </a:ext>
              </a:extLst>
            </p:cNvPr>
            <p:cNvSpPr/>
            <p:nvPr/>
          </p:nvSpPr>
          <p:spPr>
            <a:xfrm rot="6300000" flipH="1">
              <a:off x="3783412" y="3429810"/>
              <a:ext cx="992364" cy="1019920"/>
            </a:xfrm>
            <a:prstGeom prst="blockArc">
              <a:avLst>
                <a:gd name="adj1" fmla="val 12818156"/>
                <a:gd name="adj2" fmla="val 2990175"/>
                <a:gd name="adj3" fmla="val 114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pic>
        <p:nvPicPr>
          <p:cNvPr id="59" name="object 38">
            <a:extLst>
              <a:ext uri="{FF2B5EF4-FFF2-40B4-BE49-F238E27FC236}">
                <a16:creationId xmlns:a16="http://schemas.microsoft.com/office/drawing/2014/main" id="{1DFD2245-964D-42F4-9499-2A60C819B16E}"/>
              </a:ext>
            </a:extLst>
          </p:cNvPr>
          <p:cNvPicPr/>
          <p:nvPr/>
        </p:nvPicPr>
        <p:blipFill>
          <a:blip r:embed="rId6" cstate="print">
            <a:duotone>
              <a:prstClr val="black"/>
              <a:schemeClr val="bg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899891" y="3401276"/>
            <a:ext cx="338145" cy="320842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3D05DAFC-2F37-4BF0-A416-89D779584028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925" y="62940"/>
            <a:ext cx="1801176" cy="663337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239B964-A101-46D0-9B9D-E0B413EAE080}"/>
              </a:ext>
            </a:extLst>
          </p:cNvPr>
          <p:cNvSpPr/>
          <p:nvPr/>
        </p:nvSpPr>
        <p:spPr>
          <a:xfrm>
            <a:off x="1073916" y="3382779"/>
            <a:ext cx="519328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3D-моделирование для компьютерных игр </a:t>
            </a:r>
            <a:r>
              <a:rPr lang="ru-RU" sz="1200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(КГА ПОУ ХТК)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Вожатская деятельность </a:t>
            </a:r>
            <a:r>
              <a:rPr lang="ru-RU" sz="1200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(КГБ ПОУ ХПК)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indent="-228600">
              <a:spcAft>
                <a:spcPts val="0"/>
              </a:spcAft>
              <a:buFont typeface="+mj-lt"/>
              <a:buAutoNum type="arabicPeriod"/>
            </a:pP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Инженерный дизайн САПР</a:t>
            </a:r>
            <a:r>
              <a:rPr lang="ru-RU" sz="1200" b="1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(КГБ ПОУ ХТТТ)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indent="-228600">
              <a:spcAft>
                <a:spcPts val="0"/>
              </a:spcAft>
              <a:buFont typeface="+mj-lt"/>
              <a:buAutoNum type="arabicPeriod"/>
            </a:pP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Медицинский и социальный уход </a:t>
            </a:r>
            <a:r>
              <a:rPr lang="ru-RU" sz="1200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(КГБ ПОУ ХГМК)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indent="-228600">
              <a:spcAft>
                <a:spcPts val="0"/>
              </a:spcAft>
              <a:buFont typeface="+mj-lt"/>
              <a:buAutoNum type="arabicPeriod"/>
            </a:pP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Производственная сборка изделий авиационной техники </a:t>
            </a:r>
            <a:r>
              <a:rPr lang="ru-RU" sz="1200" dirty="0">
                <a:solidFill>
                  <a:srgbClr val="81C8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(КГА ПОУ </a:t>
            </a:r>
            <a:r>
              <a:rPr lang="ru-RU" sz="1200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ГАСКК МЦК)</a:t>
            </a:r>
          </a:p>
          <a:p>
            <a:pPr marL="228600" indent="-228600">
              <a:spcAft>
                <a:spcPts val="0"/>
              </a:spcAft>
              <a:buFont typeface="+mj-lt"/>
              <a:buAutoNum type="arabicPeriod"/>
            </a:pP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Промышленный дизайн </a:t>
            </a:r>
            <a:r>
              <a:rPr lang="ru-RU" sz="1200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(КГА ПОУ ХТК)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indent="-228600">
              <a:spcAft>
                <a:spcPts val="0"/>
              </a:spcAft>
              <a:buFont typeface="+mj-lt"/>
              <a:buAutoNum type="arabicPeriod"/>
            </a:pP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Работы на токарных универсальных станках</a:t>
            </a:r>
            <a:r>
              <a:rPr lang="ru-RU" sz="1200" b="1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(КГА ПОУ ГАСКК МЦК)</a:t>
            </a:r>
          </a:p>
          <a:p>
            <a:pPr marL="228600" indent="-228600">
              <a:spcAft>
                <a:spcPts val="0"/>
              </a:spcAft>
              <a:buFont typeface="+mj-lt"/>
              <a:buAutoNum type="arabicPeriod"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Технологии моды </a:t>
            </a:r>
            <a:r>
              <a:rPr lang="ru-RU" sz="1200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(КГА ПОУ ХТК)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Токарные работы на станках с ЧПУ </a:t>
            </a:r>
            <a:r>
              <a:rPr lang="ru-RU" sz="1200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(КГА ПОУ ГАСКК МЦК)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Фрезерные работы на станках с ЧПУ </a:t>
            </a:r>
            <a:r>
              <a:rPr lang="ru-RU" sz="1200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(КГА ПОУ ГАСКК МЦК)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Электромонтаж </a:t>
            </a:r>
            <a:r>
              <a:rPr lang="ru-RU" sz="12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(юниоры) </a:t>
            </a:r>
            <a:r>
              <a:rPr lang="ru-RU" sz="1200" dirty="0">
                <a:solidFill>
                  <a:srgbClr val="81C847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(ДГК / СШ № 68)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1" name="Овал 50">
            <a:extLst>
              <a:ext uri="{FF2B5EF4-FFF2-40B4-BE49-F238E27FC236}">
                <a16:creationId xmlns:a16="http://schemas.microsoft.com/office/drawing/2014/main" id="{E9E4BB32-6A22-4F9F-8442-42E2F32009A6}"/>
              </a:ext>
            </a:extLst>
          </p:cNvPr>
          <p:cNvSpPr/>
          <p:nvPr/>
        </p:nvSpPr>
        <p:spPr>
          <a:xfrm>
            <a:off x="499478" y="2722438"/>
            <a:ext cx="568762" cy="569533"/>
          </a:xfrm>
          <a:prstGeom prst="ellipse">
            <a:avLst/>
          </a:prstGeom>
          <a:solidFill>
            <a:srgbClr val="81C847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Группа 51">
            <a:extLst>
              <a:ext uri="{FF2B5EF4-FFF2-40B4-BE49-F238E27FC236}">
                <a16:creationId xmlns:a16="http://schemas.microsoft.com/office/drawing/2014/main" id="{2DC36828-AE73-4997-92C6-795903C0DF3A}"/>
              </a:ext>
            </a:extLst>
          </p:cNvPr>
          <p:cNvGrpSpPr/>
          <p:nvPr/>
        </p:nvGrpSpPr>
        <p:grpSpPr>
          <a:xfrm>
            <a:off x="344996" y="2588233"/>
            <a:ext cx="861214" cy="837945"/>
            <a:chOff x="3769633" y="3443588"/>
            <a:chExt cx="1019921" cy="992364"/>
          </a:xfrm>
        </p:grpSpPr>
        <p:sp>
          <p:nvSpPr>
            <p:cNvPr id="53" name="Арка 52">
              <a:extLst>
                <a:ext uri="{FF2B5EF4-FFF2-40B4-BE49-F238E27FC236}">
                  <a16:creationId xmlns:a16="http://schemas.microsoft.com/office/drawing/2014/main" id="{8A54CA65-FF52-4FF0-8778-B649DDC0D555}"/>
                </a:ext>
              </a:extLst>
            </p:cNvPr>
            <p:cNvSpPr/>
            <p:nvPr/>
          </p:nvSpPr>
          <p:spPr>
            <a:xfrm rot="15848013" flipH="1">
              <a:off x="3783411" y="3429810"/>
              <a:ext cx="992364" cy="1019920"/>
            </a:xfrm>
            <a:prstGeom prst="blockArc">
              <a:avLst>
                <a:gd name="adj1" fmla="val 13019529"/>
                <a:gd name="adj2" fmla="val 302866"/>
                <a:gd name="adj3" fmla="val 11014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4" name="Арка 53">
              <a:extLst>
                <a:ext uri="{FF2B5EF4-FFF2-40B4-BE49-F238E27FC236}">
                  <a16:creationId xmlns:a16="http://schemas.microsoft.com/office/drawing/2014/main" id="{AB76345E-83B9-4DB9-B9C6-9FC537BE5208}"/>
                </a:ext>
              </a:extLst>
            </p:cNvPr>
            <p:cNvSpPr/>
            <p:nvPr/>
          </p:nvSpPr>
          <p:spPr>
            <a:xfrm rot="6300000" flipH="1">
              <a:off x="3783412" y="3429810"/>
              <a:ext cx="992364" cy="1019920"/>
            </a:xfrm>
            <a:prstGeom prst="blockArc">
              <a:avLst>
                <a:gd name="adj1" fmla="val 12818156"/>
                <a:gd name="adj2" fmla="val 2990175"/>
                <a:gd name="adj3" fmla="val 114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FC32BE53-A6BD-4FAA-AC0F-B6BFABA7B4C4}"/>
              </a:ext>
            </a:extLst>
          </p:cNvPr>
          <p:cNvSpPr/>
          <p:nvPr/>
        </p:nvSpPr>
        <p:spPr>
          <a:xfrm>
            <a:off x="521036" y="2765476"/>
            <a:ext cx="5277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3239B964-A101-46D0-9B9D-E0B413EAE080}"/>
              </a:ext>
            </a:extLst>
          </p:cNvPr>
          <p:cNvSpPr/>
          <p:nvPr/>
        </p:nvSpPr>
        <p:spPr>
          <a:xfrm>
            <a:off x="8878513" y="3255787"/>
            <a:ext cx="839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ru-RU" sz="1000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ru-RU" sz="1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id="{313A7A31-4369-45E2-8343-1FC47811FF9D}"/>
              </a:ext>
            </a:extLst>
          </p:cNvPr>
          <p:cNvSpPr/>
          <p:nvPr/>
        </p:nvSpPr>
        <p:spPr>
          <a:xfrm>
            <a:off x="1405265" y="1795580"/>
            <a:ext cx="1786926" cy="336631"/>
          </a:xfrm>
          <a:prstGeom prst="rect">
            <a:avLst/>
          </a:prstGeom>
          <a:solidFill>
            <a:srgbClr val="81C847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85725">
              <a:lnSpc>
                <a:spcPct val="107000"/>
              </a:lnSpc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– 30 ноября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F6ED320-A004-4D59-B747-8F27C4EE38CF}"/>
              </a:ext>
            </a:extLst>
          </p:cNvPr>
          <p:cNvSpPr/>
          <p:nvPr/>
        </p:nvSpPr>
        <p:spPr>
          <a:xfrm>
            <a:off x="4321217" y="1592863"/>
            <a:ext cx="53794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Roboto"/>
              </a:rPr>
              <a:t>Состязания пройдут по 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55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компетенциям для конкурсантов Основной возрастной категории </a:t>
            </a:r>
          </a:p>
          <a:p>
            <a:pPr algn="ctr"/>
            <a:r>
              <a:rPr lang="ru-RU" dirty="0">
                <a:solidFill>
                  <a:srgbClr val="000000"/>
                </a:solidFill>
                <a:latin typeface="Roboto"/>
              </a:rPr>
              <a:t>и 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20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 –​​​​для «Юниоров» в г. Санкт – Петербурге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23426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1954</TotalTime>
  <Words>174</Words>
  <Application>Microsoft Office PowerPoint</Application>
  <PresentationFormat>Лист A4 (210x297 мм)</PresentationFormat>
  <Paragraphs>25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Roboto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Муранова Ирина Васильевна</dc:creator>
  <cp:lastModifiedBy>Лукьянова Анастасия Евгеньевна</cp:lastModifiedBy>
  <cp:revision>193</cp:revision>
  <cp:lastPrinted>2024-09-06T02:08:06Z</cp:lastPrinted>
  <dcterms:created xsi:type="dcterms:W3CDTF">2024-08-19T04:43:42Z</dcterms:created>
  <dcterms:modified xsi:type="dcterms:W3CDTF">2024-10-23T03:03:29Z</dcterms:modified>
</cp:coreProperties>
</file>