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230672-B618-4C4D-8A65-F8C546847C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9724FC-B10C-41D2-8F1A-870CCEC5364F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400" b="1" i="0" dirty="0" smtClean="0">
              <a:solidFill>
                <a:srgbClr val="5C2E3E"/>
              </a:solidFill>
              <a:latin typeface="Verdana" panose="020B0604030504040204" pitchFamily="34" charset="0"/>
              <a:ea typeface="Verdana" panose="020B0604030504040204" pitchFamily="34" charset="0"/>
            </a:rPr>
            <a:t>«Педагоги»</a:t>
          </a:r>
          <a:endParaRPr lang="ru-RU" sz="1400" b="1" i="0" dirty="0">
            <a:solidFill>
              <a:srgbClr val="5C2E3E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68ECA4C-1D26-4DB7-B5A7-0D124CA9CB30}" type="parTrans" cxnId="{FB341A1B-7A82-49E4-99D0-7A1607052804}">
      <dgm:prSet/>
      <dgm:spPr/>
      <dgm:t>
        <a:bodyPr/>
        <a:lstStyle/>
        <a:p>
          <a:endParaRPr lang="ru-RU"/>
        </a:p>
      </dgm:t>
    </dgm:pt>
    <dgm:pt modelId="{0A46A816-1A98-4949-BDBB-F27CEC3C2CD9}" type="sibTrans" cxnId="{FB341A1B-7A82-49E4-99D0-7A1607052804}">
      <dgm:prSet/>
      <dgm:spPr/>
      <dgm:t>
        <a:bodyPr/>
        <a:lstStyle/>
        <a:p>
          <a:endParaRPr lang="ru-RU"/>
        </a:p>
      </dgm:t>
    </dgm:pt>
    <dgm:pt modelId="{DA9EDAA5-CD80-4680-ABBF-1D00AA459024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400" b="1" i="0" dirty="0" smtClean="0">
              <a:solidFill>
                <a:srgbClr val="5C2E3E"/>
              </a:solidFill>
              <a:latin typeface="Verdana" panose="020B0604030504040204" pitchFamily="34" charset="0"/>
              <a:ea typeface="Verdana" panose="020B0604030504040204" pitchFamily="34" charset="0"/>
            </a:rPr>
            <a:t>«Управленцы в сфере образования»</a:t>
          </a:r>
          <a:endParaRPr lang="ru-RU" sz="1400" b="1" i="0" dirty="0">
            <a:solidFill>
              <a:srgbClr val="5C2E3E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6C43DDA-A290-48DD-B231-E9D93D29E8F5}" type="parTrans" cxnId="{09F06A15-04B2-469D-9CF5-7F7F44AA5255}">
      <dgm:prSet/>
      <dgm:spPr/>
      <dgm:t>
        <a:bodyPr/>
        <a:lstStyle/>
        <a:p>
          <a:endParaRPr lang="ru-RU"/>
        </a:p>
      </dgm:t>
    </dgm:pt>
    <dgm:pt modelId="{CF2C7C9E-9B63-4187-93E3-8C4ACC611723}" type="sibTrans" cxnId="{09F06A15-04B2-469D-9CF5-7F7F44AA5255}">
      <dgm:prSet/>
      <dgm:spPr/>
      <dgm:t>
        <a:bodyPr/>
        <a:lstStyle/>
        <a:p>
          <a:endParaRPr lang="ru-RU"/>
        </a:p>
      </dgm:t>
    </dgm:pt>
    <dgm:pt modelId="{9249A126-5E4E-4BE3-A38F-9E398FD7FFB9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400" b="1" i="0" dirty="0" smtClean="0">
              <a:solidFill>
                <a:srgbClr val="5C2E3E"/>
              </a:solidFill>
              <a:latin typeface="Verdana" panose="020B0604030504040204" pitchFamily="34" charset="0"/>
              <a:ea typeface="Verdana" panose="020B0604030504040204" pitchFamily="34" charset="0"/>
            </a:rPr>
            <a:t>«Студенты»</a:t>
          </a:r>
          <a:endParaRPr lang="ru-RU" sz="1400" b="1" i="0" dirty="0">
            <a:solidFill>
              <a:srgbClr val="5C2E3E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8DCA387-D473-4E8C-8C1B-CA7B8D38883C}" type="parTrans" cxnId="{814711E6-7320-4AEB-B539-D80C9FBF126E}">
      <dgm:prSet/>
      <dgm:spPr/>
      <dgm:t>
        <a:bodyPr/>
        <a:lstStyle/>
        <a:p>
          <a:endParaRPr lang="ru-RU"/>
        </a:p>
      </dgm:t>
    </dgm:pt>
    <dgm:pt modelId="{D0C984E2-9885-42A0-8B94-0EC44B465A15}" type="sibTrans" cxnId="{814711E6-7320-4AEB-B539-D80C9FBF126E}">
      <dgm:prSet/>
      <dgm:spPr/>
      <dgm:t>
        <a:bodyPr/>
        <a:lstStyle/>
        <a:p>
          <a:endParaRPr lang="ru-RU"/>
        </a:p>
      </dgm:t>
    </dgm:pt>
    <dgm:pt modelId="{4689EDA1-3C74-4D3B-B199-5A354920FA4E}" type="pres">
      <dgm:prSet presAssocID="{3F230672-B618-4C4D-8A65-F8C546847C5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BC48FA-48AC-4A05-9329-F8CC56D3B43E}" type="pres">
      <dgm:prSet presAssocID="{2E9724FC-B10C-41D2-8F1A-870CCEC5364F}" presName="parentLin" presStyleCnt="0"/>
      <dgm:spPr/>
    </dgm:pt>
    <dgm:pt modelId="{9E540032-CD0E-4B2D-AB74-8D65456DC558}" type="pres">
      <dgm:prSet presAssocID="{2E9724FC-B10C-41D2-8F1A-870CCEC5364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F54DE6-583A-427C-A133-40154D89A03B}" type="pres">
      <dgm:prSet presAssocID="{2E9724FC-B10C-41D2-8F1A-870CCEC5364F}" presName="parentText" presStyleLbl="node1" presStyleIdx="0" presStyleCnt="3" custScaleX="142857" custLinFactNeighborX="16910" custLinFactNeighborY="3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5782FA-290B-4D10-AAC8-108E65045A8E}" type="pres">
      <dgm:prSet presAssocID="{2E9724FC-B10C-41D2-8F1A-870CCEC5364F}" presName="negativeSpace" presStyleCnt="0"/>
      <dgm:spPr/>
    </dgm:pt>
    <dgm:pt modelId="{77FD29A2-69EA-4CF7-ABC1-AB306A06A9ED}" type="pres">
      <dgm:prSet presAssocID="{2E9724FC-B10C-41D2-8F1A-870CCEC5364F}" presName="childText" presStyleLbl="conFgAcc1" presStyleIdx="0" presStyleCnt="3">
        <dgm:presLayoutVars>
          <dgm:bulletEnabled val="1"/>
        </dgm:presLayoutVars>
      </dgm:prSet>
      <dgm:spPr/>
    </dgm:pt>
    <dgm:pt modelId="{C40E19B2-296B-4138-B8B9-5C792FB8A718}" type="pres">
      <dgm:prSet presAssocID="{0A46A816-1A98-4949-BDBB-F27CEC3C2CD9}" presName="spaceBetweenRectangles" presStyleCnt="0"/>
      <dgm:spPr/>
    </dgm:pt>
    <dgm:pt modelId="{900263F5-3C90-4D94-87B9-195975847F25}" type="pres">
      <dgm:prSet presAssocID="{DA9EDAA5-CD80-4680-ABBF-1D00AA459024}" presName="parentLin" presStyleCnt="0"/>
      <dgm:spPr/>
    </dgm:pt>
    <dgm:pt modelId="{C74B1E8E-4294-435C-93A7-E210E2515847}" type="pres">
      <dgm:prSet presAssocID="{DA9EDAA5-CD80-4680-ABBF-1D00AA45902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77A09E2-8017-499C-ABFE-72C534F11E8B}" type="pres">
      <dgm:prSet presAssocID="{DA9EDAA5-CD80-4680-ABBF-1D00AA459024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51CAC7-8121-4538-AA89-62DA83AF0DFF}" type="pres">
      <dgm:prSet presAssocID="{DA9EDAA5-CD80-4680-ABBF-1D00AA459024}" presName="negativeSpace" presStyleCnt="0"/>
      <dgm:spPr/>
    </dgm:pt>
    <dgm:pt modelId="{360025B1-FCCA-4981-8D4B-531BB76C7568}" type="pres">
      <dgm:prSet presAssocID="{DA9EDAA5-CD80-4680-ABBF-1D00AA459024}" presName="childText" presStyleLbl="conFgAcc1" presStyleIdx="1" presStyleCnt="3">
        <dgm:presLayoutVars>
          <dgm:bulletEnabled val="1"/>
        </dgm:presLayoutVars>
      </dgm:prSet>
      <dgm:spPr/>
    </dgm:pt>
    <dgm:pt modelId="{84D48232-0B34-4924-A2DE-2C5619B39E08}" type="pres">
      <dgm:prSet presAssocID="{CF2C7C9E-9B63-4187-93E3-8C4ACC611723}" presName="spaceBetweenRectangles" presStyleCnt="0"/>
      <dgm:spPr/>
    </dgm:pt>
    <dgm:pt modelId="{50B42A26-2B65-47AF-95A3-F5FBB9B3A559}" type="pres">
      <dgm:prSet presAssocID="{9249A126-5E4E-4BE3-A38F-9E398FD7FFB9}" presName="parentLin" presStyleCnt="0"/>
      <dgm:spPr/>
    </dgm:pt>
    <dgm:pt modelId="{9D64EA0B-20FD-4AC1-8BF7-6EF9B3240743}" type="pres">
      <dgm:prSet presAssocID="{9249A126-5E4E-4BE3-A38F-9E398FD7FFB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4218457-FBCB-4095-92AD-503EF9FD6BF7}" type="pres">
      <dgm:prSet presAssocID="{9249A126-5E4E-4BE3-A38F-9E398FD7FFB9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7C1A8-B6FE-4A5C-B152-37B4E298004F}" type="pres">
      <dgm:prSet presAssocID="{9249A126-5E4E-4BE3-A38F-9E398FD7FFB9}" presName="negativeSpace" presStyleCnt="0"/>
      <dgm:spPr/>
    </dgm:pt>
    <dgm:pt modelId="{60F85B0F-D737-4401-A562-7A33C39776AF}" type="pres">
      <dgm:prSet presAssocID="{9249A126-5E4E-4BE3-A38F-9E398FD7FFB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14711E6-7320-4AEB-B539-D80C9FBF126E}" srcId="{3F230672-B618-4C4D-8A65-F8C546847C5C}" destId="{9249A126-5E4E-4BE3-A38F-9E398FD7FFB9}" srcOrd="2" destOrd="0" parTransId="{28DCA387-D473-4E8C-8C1B-CA7B8D38883C}" sibTransId="{D0C984E2-9885-42A0-8B94-0EC44B465A15}"/>
    <dgm:cxn modelId="{C2C2C67D-A7EA-4A34-916F-53FF758B57BC}" type="presOf" srcId="{3F230672-B618-4C4D-8A65-F8C546847C5C}" destId="{4689EDA1-3C74-4D3B-B199-5A354920FA4E}" srcOrd="0" destOrd="0" presId="urn:microsoft.com/office/officeart/2005/8/layout/list1"/>
    <dgm:cxn modelId="{9A8AF45F-B3A7-46B4-9707-65686425280E}" type="presOf" srcId="{9249A126-5E4E-4BE3-A38F-9E398FD7FFB9}" destId="{B4218457-FBCB-4095-92AD-503EF9FD6BF7}" srcOrd="1" destOrd="0" presId="urn:microsoft.com/office/officeart/2005/8/layout/list1"/>
    <dgm:cxn modelId="{FB341A1B-7A82-49E4-99D0-7A1607052804}" srcId="{3F230672-B618-4C4D-8A65-F8C546847C5C}" destId="{2E9724FC-B10C-41D2-8F1A-870CCEC5364F}" srcOrd="0" destOrd="0" parTransId="{E68ECA4C-1D26-4DB7-B5A7-0D124CA9CB30}" sibTransId="{0A46A816-1A98-4949-BDBB-F27CEC3C2CD9}"/>
    <dgm:cxn modelId="{7E7F4D28-45FF-424A-80F6-E8E9A6AAAD57}" type="presOf" srcId="{DA9EDAA5-CD80-4680-ABBF-1D00AA459024}" destId="{C74B1E8E-4294-435C-93A7-E210E2515847}" srcOrd="0" destOrd="0" presId="urn:microsoft.com/office/officeart/2005/8/layout/list1"/>
    <dgm:cxn modelId="{C190B255-0CC2-4C0F-83FB-1E5A8509B8D8}" type="presOf" srcId="{9249A126-5E4E-4BE3-A38F-9E398FD7FFB9}" destId="{9D64EA0B-20FD-4AC1-8BF7-6EF9B3240743}" srcOrd="0" destOrd="0" presId="urn:microsoft.com/office/officeart/2005/8/layout/list1"/>
    <dgm:cxn modelId="{74149312-2BA2-4353-A8F2-3B7A89D6FB9A}" type="presOf" srcId="{DA9EDAA5-CD80-4680-ABBF-1D00AA459024}" destId="{177A09E2-8017-499C-ABFE-72C534F11E8B}" srcOrd="1" destOrd="0" presId="urn:microsoft.com/office/officeart/2005/8/layout/list1"/>
    <dgm:cxn modelId="{09F06A15-04B2-469D-9CF5-7F7F44AA5255}" srcId="{3F230672-B618-4C4D-8A65-F8C546847C5C}" destId="{DA9EDAA5-CD80-4680-ABBF-1D00AA459024}" srcOrd="1" destOrd="0" parTransId="{46C43DDA-A290-48DD-B231-E9D93D29E8F5}" sibTransId="{CF2C7C9E-9B63-4187-93E3-8C4ACC611723}"/>
    <dgm:cxn modelId="{7661D836-9EB1-4975-B56D-AF3160A3C886}" type="presOf" srcId="{2E9724FC-B10C-41D2-8F1A-870CCEC5364F}" destId="{C1F54DE6-583A-427C-A133-40154D89A03B}" srcOrd="1" destOrd="0" presId="urn:microsoft.com/office/officeart/2005/8/layout/list1"/>
    <dgm:cxn modelId="{398E0265-CAC8-4175-97B1-A7C59922FFC9}" type="presOf" srcId="{2E9724FC-B10C-41D2-8F1A-870CCEC5364F}" destId="{9E540032-CD0E-4B2D-AB74-8D65456DC558}" srcOrd="0" destOrd="0" presId="urn:microsoft.com/office/officeart/2005/8/layout/list1"/>
    <dgm:cxn modelId="{EE5C88E9-9C6E-49A6-A704-09DD0F694B88}" type="presParOf" srcId="{4689EDA1-3C74-4D3B-B199-5A354920FA4E}" destId="{C9BC48FA-48AC-4A05-9329-F8CC56D3B43E}" srcOrd="0" destOrd="0" presId="urn:microsoft.com/office/officeart/2005/8/layout/list1"/>
    <dgm:cxn modelId="{33DCFD90-2FC2-4AD9-A18C-2E9D21C0F146}" type="presParOf" srcId="{C9BC48FA-48AC-4A05-9329-F8CC56D3B43E}" destId="{9E540032-CD0E-4B2D-AB74-8D65456DC558}" srcOrd="0" destOrd="0" presId="urn:microsoft.com/office/officeart/2005/8/layout/list1"/>
    <dgm:cxn modelId="{5AC56110-9585-4622-A166-30E78E3F8D34}" type="presParOf" srcId="{C9BC48FA-48AC-4A05-9329-F8CC56D3B43E}" destId="{C1F54DE6-583A-427C-A133-40154D89A03B}" srcOrd="1" destOrd="0" presId="urn:microsoft.com/office/officeart/2005/8/layout/list1"/>
    <dgm:cxn modelId="{A5BA3EC6-1DD7-4893-A130-A520C36A085C}" type="presParOf" srcId="{4689EDA1-3C74-4D3B-B199-5A354920FA4E}" destId="{285782FA-290B-4D10-AAC8-108E65045A8E}" srcOrd="1" destOrd="0" presId="urn:microsoft.com/office/officeart/2005/8/layout/list1"/>
    <dgm:cxn modelId="{268AB343-E8DB-4317-880A-FE4A1D714BBF}" type="presParOf" srcId="{4689EDA1-3C74-4D3B-B199-5A354920FA4E}" destId="{77FD29A2-69EA-4CF7-ABC1-AB306A06A9ED}" srcOrd="2" destOrd="0" presId="urn:microsoft.com/office/officeart/2005/8/layout/list1"/>
    <dgm:cxn modelId="{41D19794-1356-49C8-BA5C-2A03C8B309DD}" type="presParOf" srcId="{4689EDA1-3C74-4D3B-B199-5A354920FA4E}" destId="{C40E19B2-296B-4138-B8B9-5C792FB8A718}" srcOrd="3" destOrd="0" presId="urn:microsoft.com/office/officeart/2005/8/layout/list1"/>
    <dgm:cxn modelId="{7B8216AA-F2EE-4F2B-A1FA-D434F47DA676}" type="presParOf" srcId="{4689EDA1-3C74-4D3B-B199-5A354920FA4E}" destId="{900263F5-3C90-4D94-87B9-195975847F25}" srcOrd="4" destOrd="0" presId="urn:microsoft.com/office/officeart/2005/8/layout/list1"/>
    <dgm:cxn modelId="{011FCD08-961A-469A-86CE-99963F312F88}" type="presParOf" srcId="{900263F5-3C90-4D94-87B9-195975847F25}" destId="{C74B1E8E-4294-435C-93A7-E210E2515847}" srcOrd="0" destOrd="0" presId="urn:microsoft.com/office/officeart/2005/8/layout/list1"/>
    <dgm:cxn modelId="{71B803CA-6B96-4AB3-A88D-B188C2F15FF3}" type="presParOf" srcId="{900263F5-3C90-4D94-87B9-195975847F25}" destId="{177A09E2-8017-499C-ABFE-72C534F11E8B}" srcOrd="1" destOrd="0" presId="urn:microsoft.com/office/officeart/2005/8/layout/list1"/>
    <dgm:cxn modelId="{59C8F7DA-0999-4D34-9098-77557FDC0F48}" type="presParOf" srcId="{4689EDA1-3C74-4D3B-B199-5A354920FA4E}" destId="{5851CAC7-8121-4538-AA89-62DA83AF0DFF}" srcOrd="5" destOrd="0" presId="urn:microsoft.com/office/officeart/2005/8/layout/list1"/>
    <dgm:cxn modelId="{22C77BDE-608B-4CFD-AE69-30B3C51F1A0E}" type="presParOf" srcId="{4689EDA1-3C74-4D3B-B199-5A354920FA4E}" destId="{360025B1-FCCA-4981-8D4B-531BB76C7568}" srcOrd="6" destOrd="0" presId="urn:microsoft.com/office/officeart/2005/8/layout/list1"/>
    <dgm:cxn modelId="{B2141754-A93D-4476-B373-11B9A47C4CCA}" type="presParOf" srcId="{4689EDA1-3C74-4D3B-B199-5A354920FA4E}" destId="{84D48232-0B34-4924-A2DE-2C5619B39E08}" srcOrd="7" destOrd="0" presId="urn:microsoft.com/office/officeart/2005/8/layout/list1"/>
    <dgm:cxn modelId="{D9C343A0-33D1-4A0C-91BF-AD345EA7C472}" type="presParOf" srcId="{4689EDA1-3C74-4D3B-B199-5A354920FA4E}" destId="{50B42A26-2B65-47AF-95A3-F5FBB9B3A559}" srcOrd="8" destOrd="0" presId="urn:microsoft.com/office/officeart/2005/8/layout/list1"/>
    <dgm:cxn modelId="{FDDE1CDF-5A3C-4007-90EE-F3B252334F5A}" type="presParOf" srcId="{50B42A26-2B65-47AF-95A3-F5FBB9B3A559}" destId="{9D64EA0B-20FD-4AC1-8BF7-6EF9B3240743}" srcOrd="0" destOrd="0" presId="urn:microsoft.com/office/officeart/2005/8/layout/list1"/>
    <dgm:cxn modelId="{9DC932AD-62AC-418C-9AF5-340ADE9EA759}" type="presParOf" srcId="{50B42A26-2B65-47AF-95A3-F5FBB9B3A559}" destId="{B4218457-FBCB-4095-92AD-503EF9FD6BF7}" srcOrd="1" destOrd="0" presId="urn:microsoft.com/office/officeart/2005/8/layout/list1"/>
    <dgm:cxn modelId="{77423BA0-843D-40DF-8AA8-5B0C00E30838}" type="presParOf" srcId="{4689EDA1-3C74-4D3B-B199-5A354920FA4E}" destId="{6607C1A8-B6FE-4A5C-B152-37B4E298004F}" srcOrd="9" destOrd="0" presId="urn:microsoft.com/office/officeart/2005/8/layout/list1"/>
    <dgm:cxn modelId="{E588E386-A96C-4621-91DE-8537852E7D7D}" type="presParOf" srcId="{4689EDA1-3C74-4D3B-B199-5A354920FA4E}" destId="{60F85B0F-D737-4401-A562-7A33C39776A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4E3F2-3BE5-4EB8-A9DB-8873DB17F91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2F85F-7196-499A-9623-4E24108019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96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77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71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07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93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254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33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91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671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08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22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72F0-0AFF-4D31-B012-BF14FA610D5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44A73-2274-4D80-BAF1-90C31C5A5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8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www.flagmany.rsv.ru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E9ED1B7-BE06-E346-46CE-D5D2E9395F66}"/>
              </a:ext>
            </a:extLst>
          </p:cNvPr>
          <p:cNvSpPr/>
          <p:nvPr/>
        </p:nvSpPr>
        <p:spPr>
          <a:xfrm>
            <a:off x="218914" y="3129242"/>
            <a:ext cx="11701624" cy="652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cap="all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5400" b="1" cap="all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подготовке педагогических </a:t>
            </a:r>
          </a:p>
          <a:p>
            <a:pPr algn="ctr"/>
            <a:r>
              <a:rPr lang="ru-RU" sz="5400" b="1" cap="all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кадров</a:t>
            </a:r>
          </a:p>
        </p:txBody>
      </p:sp>
    </p:spTree>
    <p:extLst>
      <p:ext uri="{BB962C8B-B14F-4D97-AF65-F5344CB8AC3E}">
        <p14:creationId xmlns:p14="http://schemas.microsoft.com/office/powerpoint/2010/main" val="361459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E9ED1B7-BE06-E346-46CE-D5D2E9395F66}"/>
              </a:ext>
            </a:extLst>
          </p:cNvPr>
          <p:cNvSpPr/>
          <p:nvPr/>
        </p:nvSpPr>
        <p:spPr>
          <a:xfrm>
            <a:off x="372756" y="1454"/>
            <a:ext cx="11701624" cy="652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Допрофессиональная </a:t>
            </a:r>
            <a:r>
              <a:rPr lang="ru-RU" sz="2800" b="1" cap="all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</a:t>
            </a:r>
            <a:endParaRPr lang="ru-RU" altLang="ru-RU" sz="2800" b="1" cap="all" dirty="0">
              <a:solidFill>
                <a:srgbClr val="203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87C945FD-D73F-3D56-7BE1-D2CBB109A570}"/>
              </a:ext>
            </a:extLst>
          </p:cNvPr>
          <p:cNvSpPr/>
          <p:nvPr/>
        </p:nvSpPr>
        <p:spPr>
          <a:xfrm>
            <a:off x="315460" y="571351"/>
            <a:ext cx="11701624" cy="520948"/>
          </a:xfrm>
          <a:prstGeom prst="rect">
            <a:avLst/>
          </a:prstGeom>
          <a:solidFill>
            <a:srgbClr val="002060"/>
          </a:solidFill>
          <a:ln w="12700" cap="flat" cmpd="sng" algn="ctr">
            <a:solidFill>
              <a:srgbClr val="1D499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ЦЕЛИ: повышение интереса молодежи к педагогической профессии, получение обучающимися новых знаний и умений для будущей педагогической профессии, закрытие кадровой потребности в педагогических работниках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797" y="1111878"/>
            <a:ext cx="59563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Курсы по подготовке к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ЕГЭ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«Каникулярная школа»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ФГБОУ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ВО «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АмГПГУ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»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0354" y="1810959"/>
            <a:ext cx="4421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 25 по 31 марта 2024 г.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93100" y="1119374"/>
            <a:ext cx="59812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Краевая профильная смена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Педагогическая смена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»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КГБНОУ КДЦ «Созвездие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» </a:t>
            </a:r>
            <a:r>
              <a:rPr lang="ru-RU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для школьников 14-17 лет</a:t>
            </a:r>
            <a:endParaRPr lang="ru-RU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93100" y="1718808"/>
            <a:ext cx="4204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9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по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 апреля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2024 г. 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692173"/>
              </p:ext>
            </p:extLst>
          </p:nvPr>
        </p:nvGraphicFramePr>
        <p:xfrm>
          <a:off x="372756" y="3461997"/>
          <a:ext cx="5257767" cy="248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9791"/>
                <a:gridCol w="2227976"/>
              </a:tblGrid>
              <a:tr h="417849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lang="ru-RU" sz="12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Район</a:t>
                      </a:r>
                      <a:endParaRPr lang="ru-RU" sz="12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lang="ru-RU" sz="12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Полученные заявки (количество слушателей) </a:t>
                      </a:r>
                      <a:endParaRPr lang="ru-RU" sz="12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204489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Амурский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9729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г. Комсомольск-на-Амуре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7810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Солнечный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1921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Советско-Гаванский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2297">
                <a:tc>
                  <a:txBody>
                    <a:bodyPr/>
                    <a:lstStyle/>
                    <a:p>
                      <a:r>
                        <a:rPr lang="ru-RU" sz="1600" b="1" i="0" dirty="0" err="1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Ульчский</a:t>
                      </a:r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7372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1" i="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887" y="6002456"/>
            <a:ext cx="649862" cy="54963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0" name="Прямоугольник 19"/>
          <p:cNvSpPr/>
          <p:nvPr/>
        </p:nvSpPr>
        <p:spPr>
          <a:xfrm>
            <a:off x="1148867" y="5954109"/>
            <a:ext cx="10149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Обеспечить направление обучающихся, в том числе профильных психолого-педагогических классов/групп, на данные мероприятия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989206"/>
              </p:ext>
            </p:extLst>
          </p:nvPr>
        </p:nvGraphicFramePr>
        <p:xfrm>
          <a:off x="6093100" y="3461997"/>
          <a:ext cx="5714681" cy="2160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9497"/>
                <a:gridCol w="2325184"/>
              </a:tblGrid>
              <a:tr h="407686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lang="ru-RU" sz="12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Район</a:t>
                      </a:r>
                      <a:endParaRPr lang="ru-RU" sz="12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lang="ru-RU" sz="12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Полученные заявки </a:t>
                      </a:r>
                    </a:p>
                    <a:p>
                      <a:pPr algn="ctr">
                        <a:lnSpc>
                          <a:spcPts val="1440"/>
                        </a:lnSpc>
                      </a:pPr>
                      <a:r>
                        <a:rPr lang="ru-RU" sz="12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(количество обучающихся)</a:t>
                      </a:r>
                      <a:endParaRPr lang="ru-RU" sz="12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34909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Вяземский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4909">
                <a:tc>
                  <a:txBody>
                    <a:bodyPr/>
                    <a:lstStyle/>
                    <a:p>
                      <a:r>
                        <a:rPr lang="ru-RU" sz="1600" b="1" i="0" dirty="0" err="1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Ванинский</a:t>
                      </a:r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4909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Комсомольский район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4909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Солнечный район 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dirty="0"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2683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 i="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15460" y="2277000"/>
            <a:ext cx="4558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Подача заявок: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до 1 марта  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КВОТА: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30 чел.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166272" y="2277000"/>
            <a:ext cx="51628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Подача заявок: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до 15 марта 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КВОТА: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30 чел.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62158" y="2615554"/>
            <a:ext cx="55996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Письмо министерства образования и науки Хабаровского края от 16.02.2024 № 02.3-13-2311 «О подготовительных курсах»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121748" y="2631000"/>
            <a:ext cx="5952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Письмо министерства образования и науки Хабаровского края от 16.02.2024 № 02.3-13-2294 «О краевой профильной смене»</a:t>
            </a:r>
          </a:p>
        </p:txBody>
      </p:sp>
    </p:spTree>
    <p:extLst>
      <p:ext uri="{BB962C8B-B14F-4D97-AF65-F5344CB8AC3E}">
        <p14:creationId xmlns:p14="http://schemas.microsoft.com/office/powerpoint/2010/main" val="298645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E9ED1B7-BE06-E346-46CE-D5D2E9395F66}"/>
              </a:ext>
            </a:extLst>
          </p:cNvPr>
          <p:cNvSpPr/>
          <p:nvPr/>
        </p:nvSpPr>
        <p:spPr>
          <a:xfrm>
            <a:off x="171343" y="203162"/>
            <a:ext cx="11701624" cy="446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Планируемое </a:t>
            </a:r>
            <a:r>
              <a:rPr lang="ru-RU" sz="2800" b="1" cap="all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«целевиков» </a:t>
            </a:r>
            <a:r>
              <a:rPr lang="ru-RU" sz="2800" b="1" cap="all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b="1" cap="all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2800" b="1" cap="all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  <a:endParaRPr lang="ru-RU" sz="2800" i="1" dirty="0">
              <a:solidFill>
                <a:srgbClr val="5C2E3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29" y="767999"/>
            <a:ext cx="322658" cy="27289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1" name="Прямоугольник 20"/>
          <p:cNvSpPr/>
          <p:nvPr/>
        </p:nvSpPr>
        <p:spPr>
          <a:xfrm>
            <a:off x="850187" y="712386"/>
            <a:ext cx="6733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ПОКАЗАТЕЛЬ МОТИВИРУЮЩЕГО МОНИТОРИНГА</a:t>
            </a: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917396"/>
              </p:ext>
            </p:extLst>
          </p:nvPr>
        </p:nvGraphicFramePr>
        <p:xfrm>
          <a:off x="302408" y="1175658"/>
          <a:ext cx="11630337" cy="48990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501753"/>
                <a:gridCol w="2055223"/>
                <a:gridCol w="2437354"/>
                <a:gridCol w="2203704"/>
                <a:gridCol w="2432303"/>
              </a:tblGrid>
              <a:tr h="881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Плановые показатели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состоянию </a:t>
                      </a:r>
                      <a:b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март 2024 года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ТОГУ 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Общая квота -510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Целевое обучение – уточнение, но не менее 127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АмГПГУ</a:t>
                      </a:r>
                      <a:endParaRPr lang="ru-RU" sz="1200" b="1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Общая квота-309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Целевое обучение-85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200" b="1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tx2"/>
                    </a:solidFill>
                  </a:tcPr>
                </a:tc>
              </a:tr>
              <a:tr h="182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4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Аяно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-Майский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4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Бикинский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470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Ванинский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48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Верхнебуреинский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47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Вяземский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30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Комсомольский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 Лазо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55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Нанайский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(Герцена)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5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Николаевский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56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Охотский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2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Полины Осипенко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8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Советско-Гаванский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4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Солнечный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4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Тугуро-Чумиканский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4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Ульчский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840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район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4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Комсомольск-на-Амуре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4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Хабаровск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1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229</a:t>
                      </a:r>
                      <a:endParaRPr lang="ru-RU" sz="1200" b="1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(Герцена)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15" marR="4841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02408" y="5934670"/>
            <a:ext cx="11750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Принять усиленные меры по заключению договоров «целевого обучения» с выпускниками ОО, в том числе профильных психолого-педагогических классов/групп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Своевременно предоставлять информацию в ВУЗы о количестве необходимых целевых мест в 2024-2025 уч. г.</a:t>
            </a:r>
          </a:p>
        </p:txBody>
      </p:sp>
    </p:spTree>
    <p:extLst>
      <p:ext uri="{BB962C8B-B14F-4D97-AF65-F5344CB8AC3E}">
        <p14:creationId xmlns:p14="http://schemas.microsoft.com/office/powerpoint/2010/main" val="163759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E9ED1B7-BE06-E346-46CE-D5D2E9395F66}"/>
              </a:ext>
            </a:extLst>
          </p:cNvPr>
          <p:cNvSpPr/>
          <p:nvPr/>
        </p:nvSpPr>
        <p:spPr>
          <a:xfrm>
            <a:off x="310354" y="203162"/>
            <a:ext cx="11701624" cy="652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</a:t>
            </a:r>
            <a:r>
              <a:rPr lang="ru-RU" sz="2800" b="1" cap="all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«Флагманы образования»  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02" y="234397"/>
            <a:ext cx="2105025" cy="1438275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87C945FD-D73F-3D56-7BE1-D2CBB109A570}"/>
              </a:ext>
            </a:extLst>
          </p:cNvPr>
          <p:cNvSpPr/>
          <p:nvPr/>
        </p:nvSpPr>
        <p:spPr>
          <a:xfrm>
            <a:off x="2542032" y="792014"/>
            <a:ext cx="8942832" cy="719138"/>
          </a:xfrm>
          <a:prstGeom prst="rect">
            <a:avLst/>
          </a:prstGeom>
          <a:solidFill>
            <a:srgbClr val="002060"/>
          </a:solidFill>
          <a:ln w="12700" cap="flat" cmpd="sng" algn="ctr">
            <a:solidFill>
              <a:srgbClr val="1D499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r>
              <a:rPr lang="ru-RU" sz="1600" kern="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ЦЕЛЬ: создание </a:t>
            </a:r>
            <a:r>
              <a:rPr lang="ru-RU" sz="1600" kern="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условий формирования кадрового резерва для системы образования Российской Федерации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17289" y="1672672"/>
            <a:ext cx="114989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Письмо министерства образования и науки Хабаровского края от 13.03.2024 </a:t>
            </a:r>
            <a:br>
              <a:rPr lang="ru-RU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№ 02.3-13-3535 «Об участии в проекте «Флагманы образования»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17289" y="2532919"/>
            <a:ext cx="70147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СРОКИ: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 </a:t>
            </a:r>
            <a:r>
              <a:rPr lang="ru-RU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февраля по 27 августа 2024 г.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участие дистанционное 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сентябрь </a:t>
            </a:r>
            <a:r>
              <a:rPr lang="ru-RU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ноябрь 2024 г.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участие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очное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Срок регистрации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официальном сайте Проекта</a:t>
            </a:r>
            <a:r>
              <a:rPr lang="ru-RU" b="1" dirty="0">
                <a:solidFill>
                  <a:srgbClr val="5C2E3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b="1" dirty="0">
                <a:solidFill>
                  <a:srgbClr val="5C2E3E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www.flagmany.rsv.ru </a:t>
            </a:r>
            <a:r>
              <a:rPr lang="ru-RU" b="1" dirty="0" smtClean="0">
                <a:solidFill>
                  <a:srgbClr val="5C2E3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 </a:t>
            </a: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августа 2024 г.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456647" y="2632423"/>
            <a:ext cx="45925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5C2E3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Целевые группы участников:</a:t>
            </a:r>
          </a:p>
        </p:txBody>
      </p:sp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1121711040"/>
              </p:ext>
            </p:extLst>
          </p:nvPr>
        </p:nvGraphicFramePr>
        <p:xfrm>
          <a:off x="7332005" y="3039979"/>
          <a:ext cx="4717201" cy="1378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1077556" y="4794156"/>
            <a:ext cx="10631115" cy="197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довести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информацию о реализации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Проекта, проведения Конкурса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 сведения руководителей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ОО,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педагогических работников,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муниципальных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управленческих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команд, кадрового резерва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обеспечить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их активное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участие в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Проекте и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Конкурсе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разместить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информационных ресурсах муниципальных органов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управления </a:t>
            </a:r>
          </a:p>
          <a:p>
            <a:pPr algn="just">
              <a:lnSpc>
                <a:spcPts val="1680"/>
              </a:lnSpc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образованием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ОО баннеры Проекта</a:t>
            </a:r>
          </a:p>
          <a:p>
            <a:pPr marL="285750" indent="-285750" algn="just">
              <a:lnSpc>
                <a:spcPts val="1680"/>
              </a:lnSpc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промежуточную информацию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 участниках направить в министерство                      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срок до 1 июня 2024 г. </a:t>
            </a:r>
            <a:endParaRPr lang="ru-RU" sz="1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7289" y="4880536"/>
            <a:ext cx="650932" cy="55054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6502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47422" y="89634"/>
            <a:ext cx="11504407" cy="59230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школ края во всероссийской олимпиаде школьников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финансовой грамотности и предпринимательству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– 31 марта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12 марта)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301698"/>
              </p:ext>
            </p:extLst>
          </p:nvPr>
        </p:nvGraphicFramePr>
        <p:xfrm>
          <a:off x="279635" y="681940"/>
          <a:ext cx="9230065" cy="5671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242"/>
                <a:gridCol w="1336816"/>
                <a:gridCol w="1344706"/>
                <a:gridCol w="1409252"/>
                <a:gridCol w="1420009"/>
                <a:gridCol w="1463040"/>
              </a:tblGrid>
              <a:tr h="430307"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Наименование муниципального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образования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школ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школ, принявших участие в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олимпиаде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Доля школ, принявших участие в олимпиаде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учащихся, принявших участие в олимпиаде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Доля учащихся, принявших участие в олимпиаде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Николаевский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Ванинский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9,6%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Советско-Гаванский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г. Комсомольск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1189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Ульчский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9,0%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Бикинский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Нанайский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Комсомольский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Вяземский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Аяно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-Майский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им. Лазо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69%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Тугуро-Чумиканский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9,7%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Амурский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г. Хабаровск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70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им. П.Осипенко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Хабаровский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Верхнебуреинский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Солнечный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1,45%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Охотский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0,1%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ИТОГО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346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277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4748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3,4%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47423" y="6418810"/>
            <a:ext cx="105855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latin typeface="Roboto"/>
              </a:rPr>
              <a:t>Письмо </a:t>
            </a:r>
            <a:r>
              <a:rPr lang="ru-RU" sz="2000" dirty="0">
                <a:solidFill>
                  <a:srgbClr val="002060"/>
                </a:solidFill>
                <a:latin typeface="Roboto"/>
              </a:rPr>
              <a:t>министерства образования и науки края от 26 февраля 2024 г. № </a:t>
            </a:r>
            <a:r>
              <a:rPr lang="ru-RU" sz="2000" dirty="0" smtClean="0">
                <a:solidFill>
                  <a:srgbClr val="002060"/>
                </a:solidFill>
                <a:latin typeface="Roboto"/>
              </a:rPr>
              <a:t>02.1-14-2664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8660" t="20861" r="47614" b="34275"/>
          <a:stretch/>
        </p:blipFill>
        <p:spPr>
          <a:xfrm>
            <a:off x="9566450" y="1436123"/>
            <a:ext cx="2532995" cy="210591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759368" y="944578"/>
            <a:ext cx="2084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charset="0"/>
                <a:ea typeface="Microsoft YaHei" pitchFamily="34" charset="-122"/>
                <a:cs typeface="Arial" charset="0"/>
              </a:rPr>
              <a:t>1 – 9 классы</a:t>
            </a:r>
            <a:endParaRPr lang="ru-RU" sz="2400" b="1" dirty="0">
              <a:solidFill>
                <a:srgbClr val="C00000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4332" y="4001912"/>
            <a:ext cx="24951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http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://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finance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uchi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ru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69579" y="3571922"/>
            <a:ext cx="21267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РЕГИСТРАЦИЯ</a:t>
            </a:r>
            <a:endParaRPr lang="ru-RU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09700" y="4458103"/>
            <a:ext cx="264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Участников в 2023 году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618623" y="4856418"/>
            <a:ext cx="23662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charset="0"/>
                <a:ea typeface="Microsoft YaHei" pitchFamily="34" charset="-122"/>
                <a:cs typeface="Arial" charset="0"/>
              </a:rPr>
              <a:t>12877 человек</a:t>
            </a:r>
            <a:endParaRPr lang="ru-RU" sz="2400" b="1" dirty="0">
              <a:solidFill>
                <a:srgbClr val="C00000"/>
              </a:solidFill>
              <a:latin typeface="Arial" charset="0"/>
              <a:ea typeface="Microsoft YaHei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02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185739"/>
            <a:ext cx="11135061" cy="5923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Участие школ края в онлайн - проектах по финансовой грамотности</a:t>
            </a:r>
            <a:r>
              <a:rPr lang="ru-RU" sz="3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/>
            </a:r>
            <a:br>
              <a:rPr lang="ru-RU" sz="3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</a:b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ВЕСЕННЯЯ СЕССИЯ 2024 </a:t>
            </a:r>
            <a:r>
              <a:rPr lang="ru-RU" sz="3000" b="1" dirty="0" smtClean="0">
                <a:solidFill>
                  <a:srgbClr val="C00000"/>
                </a:solidFill>
                <a:latin typeface="Franklin Gothic Medium" panose="020B0603020102020204" pitchFamily="34" charset="0"/>
              </a:rPr>
              <a:t>24 января – 19 апреля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12 марта)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https://dni-fg.ru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093020"/>
              </p:ext>
            </p:extLst>
          </p:nvPr>
        </p:nvGraphicFramePr>
        <p:xfrm>
          <a:off x="247424" y="882126"/>
          <a:ext cx="11725838" cy="5557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4261"/>
                <a:gridCol w="1224215"/>
                <a:gridCol w="2175201"/>
                <a:gridCol w="2452744"/>
                <a:gridCol w="1688950"/>
                <a:gridCol w="1710467"/>
              </a:tblGrid>
              <a:tr h="430307">
                <a:tc>
                  <a:txBody>
                    <a:bodyPr/>
                    <a:lstStyle/>
                    <a:p>
                      <a:pPr>
                        <a:lnSpc>
                          <a:spcPts val="168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Наименование муниципального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образования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школ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школ, принявших участие в онлайн-уроках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Доля школ, принявших участие в онлайн-уроках по финансовой грамотности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школ, принявших участие в ДОЛ играх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Доля школ, принявших участие в ДОЛ играх (%)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Бикинский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67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Ульчский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59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Николаевский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57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Ванинский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Советско-Гаванский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Вяземский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г. Хабаровск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39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9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Амурский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39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17 %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Солнечный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39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г.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Комсомольск-на-Амуре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Нанайский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Верхнебуреинский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Комсомольский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Тугуро-Чумиканский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Хабаровский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им. П.Осипенко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Аяно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-Майский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им. Лазо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28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Охотский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ИТОГО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346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116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33,5 %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8,7 %</a:t>
                      </a:r>
                      <a:endParaRPr lang="ru-RU" sz="1400" b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61724" y="6439134"/>
            <a:ext cx="117258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министерства образования и науки края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февраля 2024 г.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02.1-14-1483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9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1020</Words>
  <Application>Microsoft Office PowerPoint</Application>
  <PresentationFormat>Широкоэкранный</PresentationFormat>
  <Paragraphs>433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6" baseType="lpstr">
      <vt:lpstr>Microsoft YaHei</vt:lpstr>
      <vt:lpstr>Arial</vt:lpstr>
      <vt:lpstr>Calibri</vt:lpstr>
      <vt:lpstr>Calibri Light</vt:lpstr>
      <vt:lpstr>Franklin Gothic Medium</vt:lpstr>
      <vt:lpstr>Roboto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Участие школ края во всероссийской олимпиаде школьников  по финансовой грамотности и предпринимательству 1 – 31 марта (на 12 марта)</vt:lpstr>
      <vt:lpstr>Участие школ края в онлайн - проектах по финансовой грамотности ВЕСЕННЯЯ СЕССИЯ 2024 24 января – 19 апреля (на 12 марта) https://dni-fg.ru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КАДРЫ РЕШАЮТ ВСЕ</dc:title>
  <dc:creator>Светлана Владимировна Шубина</dc:creator>
  <cp:lastModifiedBy>Юлия Александровна Ярошенко</cp:lastModifiedBy>
  <cp:revision>58</cp:revision>
  <dcterms:created xsi:type="dcterms:W3CDTF">2023-03-24T09:10:09Z</dcterms:created>
  <dcterms:modified xsi:type="dcterms:W3CDTF">2024-03-15T00:22:22Z</dcterms:modified>
</cp:coreProperties>
</file>