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61" r:id="rId3"/>
    <p:sldId id="259" r:id="rId4"/>
    <p:sldId id="260" r:id="rId5"/>
    <p:sldId id="263" r:id="rId6"/>
    <p:sldId id="262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ECCC2"/>
    <a:srgbClr val="FF505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98" autoAdjust="0"/>
  </p:normalViewPr>
  <p:slideViewPr>
    <p:cSldViewPr snapToGrid="0">
      <p:cViewPr varScale="1">
        <p:scale>
          <a:sx n="106" d="100"/>
          <a:sy n="106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FC39AA-E1E6-4374-94E7-406D4A65A50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BC002D-77A2-42C8-A2EF-F1B161CC848A}">
      <dgm:prSet phldrT="[Текст]"/>
      <dgm:spPr>
        <a:solidFill>
          <a:srgbClr val="184179"/>
        </a:solidFill>
      </dgm:spPr>
      <dgm:t>
        <a:bodyPr/>
        <a:lstStyle/>
        <a:p>
          <a:r>
            <a:rPr lang="ru-RU" b="1" dirty="0" smtClean="0">
              <a:latin typeface="Arial Narrow" panose="020B0606020202030204" pitchFamily="34" charset="0"/>
            </a:rPr>
            <a:t>Закон об образовании</a:t>
          </a:r>
          <a:endParaRPr lang="ru-RU" b="1" dirty="0">
            <a:latin typeface="Arial Narrow" panose="020B0606020202030204" pitchFamily="34" charset="0"/>
          </a:endParaRPr>
        </a:p>
      </dgm:t>
    </dgm:pt>
    <dgm:pt modelId="{01FF7B66-EB99-4C45-AC8F-EE760EA02314}" type="parTrans" cxnId="{C1ADB3DB-7A19-4251-BE0D-CF3D302C4A07}">
      <dgm:prSet/>
      <dgm:spPr/>
      <dgm:t>
        <a:bodyPr/>
        <a:lstStyle/>
        <a:p>
          <a:endParaRPr lang="ru-RU"/>
        </a:p>
      </dgm:t>
    </dgm:pt>
    <dgm:pt modelId="{8C243F50-AEAA-4CA2-88D1-6A0477ABA5E4}" type="sibTrans" cxnId="{C1ADB3DB-7A19-4251-BE0D-CF3D302C4A07}">
      <dgm:prSet/>
      <dgm:spPr/>
      <dgm:t>
        <a:bodyPr/>
        <a:lstStyle/>
        <a:p>
          <a:endParaRPr lang="ru-RU"/>
        </a:p>
      </dgm:t>
    </dgm:pt>
    <dgm:pt modelId="{28C362C2-2B7F-425B-97DB-3258A02A8C2F}">
      <dgm:prSet phldrT="[Текст]"/>
      <dgm:spPr>
        <a:solidFill>
          <a:srgbClr val="184179"/>
        </a:solidFill>
      </dgm:spPr>
      <dgm:t>
        <a:bodyPr/>
        <a:lstStyle/>
        <a:p>
          <a:r>
            <a:rPr lang="ru-RU" b="1" dirty="0" smtClean="0">
              <a:latin typeface="Arial Narrow" panose="020B0606020202030204" pitchFamily="34" charset="0"/>
            </a:rPr>
            <a:t>ФГОС ООО, ФГОС СОО</a:t>
          </a:r>
          <a:endParaRPr lang="ru-RU" b="1" dirty="0">
            <a:latin typeface="Arial Narrow" panose="020B0606020202030204" pitchFamily="34" charset="0"/>
          </a:endParaRPr>
        </a:p>
      </dgm:t>
    </dgm:pt>
    <dgm:pt modelId="{AB0083C0-25CF-4283-BC8B-964745C7CCBB}" type="parTrans" cxnId="{E71897D1-336F-41B5-935B-9227D1F67BCE}">
      <dgm:prSet/>
      <dgm:spPr/>
      <dgm:t>
        <a:bodyPr/>
        <a:lstStyle/>
        <a:p>
          <a:endParaRPr lang="ru-RU"/>
        </a:p>
      </dgm:t>
    </dgm:pt>
    <dgm:pt modelId="{689AF88E-B9C6-494B-8CB1-384A2CDC5EC1}" type="sibTrans" cxnId="{E71897D1-336F-41B5-935B-9227D1F67BCE}">
      <dgm:prSet/>
      <dgm:spPr/>
      <dgm:t>
        <a:bodyPr/>
        <a:lstStyle/>
        <a:p>
          <a:endParaRPr lang="ru-RU"/>
        </a:p>
      </dgm:t>
    </dgm:pt>
    <dgm:pt modelId="{3DD19417-AD20-4C6E-A504-62A8C0907077}">
      <dgm:prSet phldrT="[Текст]"/>
      <dgm:spPr>
        <a:solidFill>
          <a:srgbClr val="184179"/>
        </a:solidFill>
      </dgm:spPr>
      <dgm:t>
        <a:bodyPr/>
        <a:lstStyle/>
        <a:p>
          <a:r>
            <a:rPr lang="ru-RU" b="1" dirty="0" smtClean="0">
              <a:latin typeface="Arial Narrow" panose="020B0606020202030204" pitchFamily="34" charset="0"/>
            </a:rPr>
            <a:t>ФРП,            единый учебник</a:t>
          </a:r>
          <a:endParaRPr lang="ru-RU" b="1" dirty="0">
            <a:latin typeface="Arial Narrow" panose="020B0606020202030204" pitchFamily="34" charset="0"/>
          </a:endParaRPr>
        </a:p>
      </dgm:t>
    </dgm:pt>
    <dgm:pt modelId="{CE54FEE7-D0F4-4E3A-A49D-329C077FD250}" type="parTrans" cxnId="{4BD36DC0-0774-4BC3-8FEE-BF6C782FBE9B}">
      <dgm:prSet/>
      <dgm:spPr/>
      <dgm:t>
        <a:bodyPr/>
        <a:lstStyle/>
        <a:p>
          <a:endParaRPr lang="ru-RU"/>
        </a:p>
      </dgm:t>
    </dgm:pt>
    <dgm:pt modelId="{8C3B79AF-E1C1-4616-A6CC-84FC6FBD87D0}" type="sibTrans" cxnId="{4BD36DC0-0774-4BC3-8FEE-BF6C782FBE9B}">
      <dgm:prSet/>
      <dgm:spPr/>
      <dgm:t>
        <a:bodyPr/>
        <a:lstStyle/>
        <a:p>
          <a:endParaRPr lang="ru-RU"/>
        </a:p>
      </dgm:t>
    </dgm:pt>
    <dgm:pt modelId="{AB4E4DA2-6DE0-4D6C-9D61-131A0286B30B}" type="pres">
      <dgm:prSet presAssocID="{4EFC39AA-E1E6-4374-94E7-406D4A65A50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FB92F87-FE88-4B7B-BCA4-480FFB75B7ED}" type="pres">
      <dgm:prSet presAssocID="{09BC002D-77A2-42C8-A2EF-F1B161CC848A}" presName="composite" presStyleCnt="0"/>
      <dgm:spPr/>
    </dgm:pt>
    <dgm:pt modelId="{C69BDF1E-77E0-432D-9D83-A563BD81352A}" type="pres">
      <dgm:prSet presAssocID="{09BC002D-77A2-42C8-A2EF-F1B161CC848A}" presName="bentUpArrow1" presStyleLbl="alignImgPlace1" presStyleIdx="0" presStyleCnt="2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F2770276-5278-4EAF-8EDB-67DBAA0DF53B}" type="pres">
      <dgm:prSet presAssocID="{09BC002D-77A2-42C8-A2EF-F1B161CC848A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5F8E4-C2FE-43C0-BDB7-D0C1FE0B62ED}" type="pres">
      <dgm:prSet presAssocID="{09BC002D-77A2-42C8-A2EF-F1B161CC848A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28834F-49A8-4545-8520-1168E6352FEE}" type="pres">
      <dgm:prSet presAssocID="{8C243F50-AEAA-4CA2-88D1-6A0477ABA5E4}" presName="sibTrans" presStyleCnt="0"/>
      <dgm:spPr/>
    </dgm:pt>
    <dgm:pt modelId="{D1ABE55A-A2E5-4945-A529-0EB61A7A4515}" type="pres">
      <dgm:prSet presAssocID="{28C362C2-2B7F-425B-97DB-3258A02A8C2F}" presName="composite" presStyleCnt="0"/>
      <dgm:spPr/>
    </dgm:pt>
    <dgm:pt modelId="{BC3B4303-A9FF-47AF-B742-6BAFF399B42E}" type="pres">
      <dgm:prSet presAssocID="{28C362C2-2B7F-425B-97DB-3258A02A8C2F}" presName="bentUpArrow1" presStyleLbl="alignImgPlace1" presStyleIdx="1" presStyleCnt="2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3CD6A9F3-EECC-4BDE-A8A8-7101704DB757}" type="pres">
      <dgm:prSet presAssocID="{28C362C2-2B7F-425B-97DB-3258A02A8C2F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94A8B-46DA-4E6B-84FA-4D55E103F962}" type="pres">
      <dgm:prSet presAssocID="{28C362C2-2B7F-425B-97DB-3258A02A8C2F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C09FE2-1072-4E3A-95C2-5D4ED8B26DD3}" type="pres">
      <dgm:prSet presAssocID="{689AF88E-B9C6-494B-8CB1-384A2CDC5EC1}" presName="sibTrans" presStyleCnt="0"/>
      <dgm:spPr/>
    </dgm:pt>
    <dgm:pt modelId="{7737834C-2994-4A26-8DFE-CA14CBC3930B}" type="pres">
      <dgm:prSet presAssocID="{3DD19417-AD20-4C6E-A504-62A8C0907077}" presName="composite" presStyleCnt="0"/>
      <dgm:spPr/>
    </dgm:pt>
    <dgm:pt modelId="{5E9164DA-3D76-486B-BA2F-E4A9F6335013}" type="pres">
      <dgm:prSet presAssocID="{3DD19417-AD20-4C6E-A504-62A8C0907077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9599A6-39F2-4B29-84D9-7235B0E47A8E}" type="presOf" srcId="{28C362C2-2B7F-425B-97DB-3258A02A8C2F}" destId="{3CD6A9F3-EECC-4BDE-A8A8-7101704DB757}" srcOrd="0" destOrd="0" presId="urn:microsoft.com/office/officeart/2005/8/layout/StepDownProcess"/>
    <dgm:cxn modelId="{E71897D1-336F-41B5-935B-9227D1F67BCE}" srcId="{4EFC39AA-E1E6-4374-94E7-406D4A65A503}" destId="{28C362C2-2B7F-425B-97DB-3258A02A8C2F}" srcOrd="1" destOrd="0" parTransId="{AB0083C0-25CF-4283-BC8B-964745C7CCBB}" sibTransId="{689AF88E-B9C6-494B-8CB1-384A2CDC5EC1}"/>
    <dgm:cxn modelId="{D4CEC132-7781-40AF-B54E-2038ABDBB978}" type="presOf" srcId="{3DD19417-AD20-4C6E-A504-62A8C0907077}" destId="{5E9164DA-3D76-486B-BA2F-E4A9F6335013}" srcOrd="0" destOrd="0" presId="urn:microsoft.com/office/officeart/2005/8/layout/StepDownProcess"/>
    <dgm:cxn modelId="{23C316AE-A471-4ECB-8551-C5E9A93DBBE6}" type="presOf" srcId="{4EFC39AA-E1E6-4374-94E7-406D4A65A503}" destId="{AB4E4DA2-6DE0-4D6C-9D61-131A0286B30B}" srcOrd="0" destOrd="0" presId="urn:microsoft.com/office/officeart/2005/8/layout/StepDownProcess"/>
    <dgm:cxn modelId="{4BD36DC0-0774-4BC3-8FEE-BF6C782FBE9B}" srcId="{4EFC39AA-E1E6-4374-94E7-406D4A65A503}" destId="{3DD19417-AD20-4C6E-A504-62A8C0907077}" srcOrd="2" destOrd="0" parTransId="{CE54FEE7-D0F4-4E3A-A49D-329C077FD250}" sibTransId="{8C3B79AF-E1C1-4616-A6CC-84FC6FBD87D0}"/>
    <dgm:cxn modelId="{6E91E53C-D262-450E-ADAB-075CA90D40AE}" type="presOf" srcId="{09BC002D-77A2-42C8-A2EF-F1B161CC848A}" destId="{F2770276-5278-4EAF-8EDB-67DBAA0DF53B}" srcOrd="0" destOrd="0" presId="urn:microsoft.com/office/officeart/2005/8/layout/StepDownProcess"/>
    <dgm:cxn modelId="{C1ADB3DB-7A19-4251-BE0D-CF3D302C4A07}" srcId="{4EFC39AA-E1E6-4374-94E7-406D4A65A503}" destId="{09BC002D-77A2-42C8-A2EF-F1B161CC848A}" srcOrd="0" destOrd="0" parTransId="{01FF7B66-EB99-4C45-AC8F-EE760EA02314}" sibTransId="{8C243F50-AEAA-4CA2-88D1-6A0477ABA5E4}"/>
    <dgm:cxn modelId="{3BF126B6-B1FE-4DC1-805E-549FC2C6F5FA}" type="presParOf" srcId="{AB4E4DA2-6DE0-4D6C-9D61-131A0286B30B}" destId="{1FB92F87-FE88-4B7B-BCA4-480FFB75B7ED}" srcOrd="0" destOrd="0" presId="urn:microsoft.com/office/officeart/2005/8/layout/StepDownProcess"/>
    <dgm:cxn modelId="{55DA516E-D803-44E7-AA46-D7D3FB737FF5}" type="presParOf" srcId="{1FB92F87-FE88-4B7B-BCA4-480FFB75B7ED}" destId="{C69BDF1E-77E0-432D-9D83-A563BD81352A}" srcOrd="0" destOrd="0" presId="urn:microsoft.com/office/officeart/2005/8/layout/StepDownProcess"/>
    <dgm:cxn modelId="{F860B28C-B664-4567-9EA1-38E7FC24B9F5}" type="presParOf" srcId="{1FB92F87-FE88-4B7B-BCA4-480FFB75B7ED}" destId="{F2770276-5278-4EAF-8EDB-67DBAA0DF53B}" srcOrd="1" destOrd="0" presId="urn:microsoft.com/office/officeart/2005/8/layout/StepDownProcess"/>
    <dgm:cxn modelId="{8416A7F8-46D5-4A9A-8222-64C224227578}" type="presParOf" srcId="{1FB92F87-FE88-4B7B-BCA4-480FFB75B7ED}" destId="{5145F8E4-C2FE-43C0-BDB7-D0C1FE0B62ED}" srcOrd="2" destOrd="0" presId="urn:microsoft.com/office/officeart/2005/8/layout/StepDownProcess"/>
    <dgm:cxn modelId="{A075F086-4DC2-4E75-8346-95D759980077}" type="presParOf" srcId="{AB4E4DA2-6DE0-4D6C-9D61-131A0286B30B}" destId="{AB28834F-49A8-4545-8520-1168E6352FEE}" srcOrd="1" destOrd="0" presId="urn:microsoft.com/office/officeart/2005/8/layout/StepDownProcess"/>
    <dgm:cxn modelId="{5FA83047-FFAD-4395-88E1-073A5D7233A6}" type="presParOf" srcId="{AB4E4DA2-6DE0-4D6C-9D61-131A0286B30B}" destId="{D1ABE55A-A2E5-4945-A529-0EB61A7A4515}" srcOrd="2" destOrd="0" presId="urn:microsoft.com/office/officeart/2005/8/layout/StepDownProcess"/>
    <dgm:cxn modelId="{3175C7E1-7678-4EEC-931B-E0D2021B7B20}" type="presParOf" srcId="{D1ABE55A-A2E5-4945-A529-0EB61A7A4515}" destId="{BC3B4303-A9FF-47AF-B742-6BAFF399B42E}" srcOrd="0" destOrd="0" presId="urn:microsoft.com/office/officeart/2005/8/layout/StepDownProcess"/>
    <dgm:cxn modelId="{AC030CEA-97CA-4303-9624-361F349E1D7C}" type="presParOf" srcId="{D1ABE55A-A2E5-4945-A529-0EB61A7A4515}" destId="{3CD6A9F3-EECC-4BDE-A8A8-7101704DB757}" srcOrd="1" destOrd="0" presId="urn:microsoft.com/office/officeart/2005/8/layout/StepDownProcess"/>
    <dgm:cxn modelId="{8B7EADBC-0542-4024-8315-2468A946BCE4}" type="presParOf" srcId="{D1ABE55A-A2E5-4945-A529-0EB61A7A4515}" destId="{47D94A8B-46DA-4E6B-84FA-4D55E103F962}" srcOrd="2" destOrd="0" presId="urn:microsoft.com/office/officeart/2005/8/layout/StepDownProcess"/>
    <dgm:cxn modelId="{510EC059-9972-4CC2-AE2A-036FC72BD3DF}" type="presParOf" srcId="{AB4E4DA2-6DE0-4D6C-9D61-131A0286B30B}" destId="{F4C09FE2-1072-4E3A-95C2-5D4ED8B26DD3}" srcOrd="3" destOrd="0" presId="urn:microsoft.com/office/officeart/2005/8/layout/StepDownProcess"/>
    <dgm:cxn modelId="{04CC70A1-549C-4863-AB69-5E222DB45A8E}" type="presParOf" srcId="{AB4E4DA2-6DE0-4D6C-9D61-131A0286B30B}" destId="{7737834C-2994-4A26-8DFE-CA14CBC3930B}" srcOrd="4" destOrd="0" presId="urn:microsoft.com/office/officeart/2005/8/layout/StepDownProcess"/>
    <dgm:cxn modelId="{03B034AF-C9EF-46CC-9FF9-F5A52D12D09A}" type="presParOf" srcId="{7737834C-2994-4A26-8DFE-CA14CBC3930B}" destId="{5E9164DA-3D76-486B-BA2F-E4A9F6335013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9BDF1E-77E0-432D-9D83-A563BD81352A}">
      <dsp:nvSpPr>
        <dsp:cNvPr id="0" name=""/>
        <dsp:cNvSpPr/>
      </dsp:nvSpPr>
      <dsp:spPr>
        <a:xfrm rot="5400000">
          <a:off x="722458" y="563061"/>
          <a:ext cx="497979" cy="56693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770276-5278-4EAF-8EDB-67DBAA0DF53B}">
      <dsp:nvSpPr>
        <dsp:cNvPr id="0" name=""/>
        <dsp:cNvSpPr/>
      </dsp:nvSpPr>
      <dsp:spPr>
        <a:xfrm>
          <a:off x="590524" y="11041"/>
          <a:ext cx="838303" cy="586785"/>
        </a:xfrm>
        <a:prstGeom prst="roundRect">
          <a:avLst>
            <a:gd name="adj" fmla="val 16670"/>
          </a:avLst>
        </a:prstGeom>
        <a:solidFill>
          <a:srgbClr val="18417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Arial Narrow" panose="020B0606020202030204" pitchFamily="34" charset="0"/>
            </a:rPr>
            <a:t>Закон об образовании</a:t>
          </a:r>
          <a:endParaRPr lang="ru-RU" sz="1000" b="1" kern="1200" dirty="0">
            <a:latin typeface="Arial Narrow" panose="020B0606020202030204" pitchFamily="34" charset="0"/>
          </a:endParaRPr>
        </a:p>
      </dsp:txBody>
      <dsp:txXfrm>
        <a:off x="619174" y="39691"/>
        <a:ext cx="781003" cy="529485"/>
      </dsp:txXfrm>
    </dsp:sp>
    <dsp:sp modelId="{5145F8E4-C2FE-43C0-BDB7-D0C1FE0B62ED}">
      <dsp:nvSpPr>
        <dsp:cNvPr id="0" name=""/>
        <dsp:cNvSpPr/>
      </dsp:nvSpPr>
      <dsp:spPr>
        <a:xfrm>
          <a:off x="1428828" y="67004"/>
          <a:ext cx="609702" cy="474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B4303-A9FF-47AF-B742-6BAFF399B42E}">
      <dsp:nvSpPr>
        <dsp:cNvPr id="0" name=""/>
        <dsp:cNvSpPr/>
      </dsp:nvSpPr>
      <dsp:spPr>
        <a:xfrm rot="5400000">
          <a:off x="1417501" y="1222215"/>
          <a:ext cx="497979" cy="56693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6A9F3-EECC-4BDE-A8A8-7101704DB757}">
      <dsp:nvSpPr>
        <dsp:cNvPr id="0" name=""/>
        <dsp:cNvSpPr/>
      </dsp:nvSpPr>
      <dsp:spPr>
        <a:xfrm>
          <a:off x="1285567" y="670195"/>
          <a:ext cx="838303" cy="586785"/>
        </a:xfrm>
        <a:prstGeom prst="roundRect">
          <a:avLst>
            <a:gd name="adj" fmla="val 16670"/>
          </a:avLst>
        </a:prstGeom>
        <a:solidFill>
          <a:srgbClr val="18417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Arial Narrow" panose="020B0606020202030204" pitchFamily="34" charset="0"/>
            </a:rPr>
            <a:t>ФГОС ООО, ФГОС СОО</a:t>
          </a:r>
          <a:endParaRPr lang="ru-RU" sz="1000" b="1" kern="1200" dirty="0">
            <a:latin typeface="Arial Narrow" panose="020B0606020202030204" pitchFamily="34" charset="0"/>
          </a:endParaRPr>
        </a:p>
      </dsp:txBody>
      <dsp:txXfrm>
        <a:off x="1314217" y="698845"/>
        <a:ext cx="781003" cy="529485"/>
      </dsp:txXfrm>
    </dsp:sp>
    <dsp:sp modelId="{47D94A8B-46DA-4E6B-84FA-4D55E103F962}">
      <dsp:nvSpPr>
        <dsp:cNvPr id="0" name=""/>
        <dsp:cNvSpPr/>
      </dsp:nvSpPr>
      <dsp:spPr>
        <a:xfrm>
          <a:off x="2123871" y="726158"/>
          <a:ext cx="609702" cy="474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164DA-3D76-486B-BA2F-E4A9F6335013}">
      <dsp:nvSpPr>
        <dsp:cNvPr id="0" name=""/>
        <dsp:cNvSpPr/>
      </dsp:nvSpPr>
      <dsp:spPr>
        <a:xfrm>
          <a:off x="1980610" y="1329349"/>
          <a:ext cx="838303" cy="586785"/>
        </a:xfrm>
        <a:prstGeom prst="roundRect">
          <a:avLst>
            <a:gd name="adj" fmla="val 16670"/>
          </a:avLst>
        </a:prstGeom>
        <a:solidFill>
          <a:srgbClr val="18417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Arial Narrow" panose="020B0606020202030204" pitchFamily="34" charset="0"/>
            </a:rPr>
            <a:t>ФРП,            единый учебник</a:t>
          </a:r>
          <a:endParaRPr lang="ru-RU" sz="1000" b="1" kern="1200" dirty="0">
            <a:latin typeface="Arial Narrow" panose="020B0606020202030204" pitchFamily="34" charset="0"/>
          </a:endParaRPr>
        </a:p>
      </dsp:txBody>
      <dsp:txXfrm>
        <a:off x="2009260" y="1357999"/>
        <a:ext cx="781003" cy="529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EA069-AE09-42DA-9885-CAC9CD09CCB4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0F081-5580-4A67-AA58-643CDA7F7C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15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0F081-5580-4A67-AA58-643CDA7F7C7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85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49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19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064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656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148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650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32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394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06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804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26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3687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5197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0475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13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54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9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32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76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050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98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304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75E18-069A-4C6C-8568-418D7BA06E23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B939B-88F5-4274-9049-815881242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913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63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148533" y="277907"/>
            <a:ext cx="11866088" cy="52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360"/>
              </a:lnSpc>
            </a:pPr>
            <a:r>
              <a:rPr lang="ru-RU" sz="32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ОСНОВЫ БЕЗОПАСНОСТИ И ЗАЩИТЫ РОДИНЫ (ОБЗР)</a:t>
            </a:r>
            <a:endParaRPr lang="ru-RU" sz="32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utoShape 4" descr="ФГБНУ &quot;Институт стратегии развития образования РА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AutoShape 6" descr="Минпросвещения Росси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7" name="AutoShape 2" descr="blob:https://web.telegram.org/3cb1cdda-7a10-410c-b766-3e382aaa5ad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60375" y="4660148"/>
            <a:ext cx="414923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Межведомственное взаимодействие: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Минпросвещения России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МЧС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Минобороны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  <a:endParaRPr lang="ru-RU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461360" y="1058189"/>
            <a:ext cx="6491362" cy="1887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ru-RU" sz="2000" b="1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Учебные сборы</a:t>
            </a:r>
            <a:endParaRPr lang="ru-RU" sz="20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класс </a:t>
            </a:r>
          </a:p>
          <a:p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(17 часов, 3 дня)</a:t>
            </a:r>
          </a:p>
          <a:p>
            <a:endParaRPr lang="ru-RU" sz="20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класс </a:t>
            </a:r>
          </a:p>
          <a:p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(35 часов, 5 дней)</a:t>
            </a:r>
            <a:endParaRPr lang="ru-RU" sz="2000" b="1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57846" y="3044321"/>
            <a:ext cx="762591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изменения: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ОБЗР = ОБЖ + НВП + патриотическое воспитание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принципа единства образовательного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пространства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выделение ОБЗР в отдельную предметную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содержание ФГОС обновлено с учетом  приоритетов научно-технологического развития Российской Федерации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 противодействия различным типам угроз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содержание 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ФРП дополнено модулем «Основы военной подготовки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4" y="6291364"/>
            <a:ext cx="118660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ФЗ от 4 августа 2023 г. № 479-ФЗ «О внесении изменений в ФЗ «Об образовании в Российской Федерации» </a:t>
            </a:r>
            <a:endParaRPr lang="ru-RU" sz="17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894647"/>
            <a:ext cx="3003396" cy="3801328"/>
          </a:xfrm>
          <a:prstGeom prst="rect">
            <a:avLst/>
          </a:prstGeom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99157352"/>
              </p:ext>
            </p:extLst>
          </p:nvPr>
        </p:nvGraphicFramePr>
        <p:xfrm>
          <a:off x="4257846" y="895860"/>
          <a:ext cx="3409439" cy="1927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2" name="Google Shape;6425;p62">
            <a:extLst>
              <a:ext uri="{FF2B5EF4-FFF2-40B4-BE49-F238E27FC236}">
                <a16:creationId xmlns:a16="http://schemas.microsoft.com/office/drawing/2014/main" xmlns="" id="{F77FCCCC-74CD-9E1A-DE52-4EC8C799D166}"/>
              </a:ext>
            </a:extLst>
          </p:cNvPr>
          <p:cNvGrpSpPr/>
          <p:nvPr/>
        </p:nvGrpSpPr>
        <p:grpSpPr>
          <a:xfrm>
            <a:off x="7847396" y="1058189"/>
            <a:ext cx="433853" cy="368628"/>
            <a:chOff x="899850" y="871450"/>
            <a:chExt cx="483175" cy="423400"/>
          </a:xfrm>
          <a:solidFill>
            <a:schemeClr val="accent1">
              <a:lumMod val="75000"/>
            </a:schemeClr>
          </a:solidFill>
        </p:grpSpPr>
        <p:sp>
          <p:nvSpPr>
            <p:cNvPr id="13" name="Google Shape;6426;p62">
              <a:extLst>
                <a:ext uri="{FF2B5EF4-FFF2-40B4-BE49-F238E27FC236}">
                  <a16:creationId xmlns:a16="http://schemas.microsoft.com/office/drawing/2014/main" xmlns="" id="{FDD57390-B420-BE7F-ACD7-6F9AA6A11CC4}"/>
                </a:ext>
              </a:extLst>
            </p:cNvPr>
            <p:cNvSpPr/>
            <p:nvPr/>
          </p:nvSpPr>
          <p:spPr>
            <a:xfrm>
              <a:off x="1325175" y="1040825"/>
              <a:ext cx="56425" cy="28275"/>
            </a:xfrm>
            <a:custGeom>
              <a:avLst/>
              <a:gdLst/>
              <a:ahLst/>
              <a:cxnLst/>
              <a:rect l="l" t="t" r="r" b="b"/>
              <a:pathLst>
                <a:path w="2257" h="1131" extrusionOk="0">
                  <a:moveTo>
                    <a:pt x="564" y="1"/>
                  </a:moveTo>
                  <a:cubicBezTo>
                    <a:pt x="251" y="1"/>
                    <a:pt x="1" y="251"/>
                    <a:pt x="1" y="564"/>
                  </a:cubicBezTo>
                  <a:cubicBezTo>
                    <a:pt x="1" y="877"/>
                    <a:pt x="251" y="1130"/>
                    <a:pt x="564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4"/>
                  </a:cubicBezTo>
                  <a:cubicBezTo>
                    <a:pt x="2256" y="251"/>
                    <a:pt x="2006" y="1"/>
                    <a:pt x="169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18417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Google Shape;6427;p62">
              <a:extLst>
                <a:ext uri="{FF2B5EF4-FFF2-40B4-BE49-F238E27FC236}">
                  <a16:creationId xmlns:a16="http://schemas.microsoft.com/office/drawing/2014/main" xmlns="" id="{47B3B421-A973-B8FF-7D0B-1A57C84FB04C}"/>
                </a:ext>
              </a:extLst>
            </p:cNvPr>
            <p:cNvSpPr/>
            <p:nvPr/>
          </p:nvSpPr>
          <p:spPr>
            <a:xfrm>
              <a:off x="1323750" y="956100"/>
              <a:ext cx="59275" cy="56525"/>
            </a:xfrm>
            <a:custGeom>
              <a:avLst/>
              <a:gdLst/>
              <a:ahLst/>
              <a:cxnLst/>
              <a:rect l="l" t="t" r="r" b="b"/>
              <a:pathLst>
                <a:path w="2371" h="2261" extrusionOk="0">
                  <a:moveTo>
                    <a:pt x="1750" y="0"/>
                  </a:moveTo>
                  <a:cubicBezTo>
                    <a:pt x="1605" y="0"/>
                    <a:pt x="1461" y="55"/>
                    <a:pt x="1350" y="165"/>
                  </a:cubicBezTo>
                  <a:lnTo>
                    <a:pt x="220" y="1294"/>
                  </a:lnTo>
                  <a:cubicBezTo>
                    <a:pt x="0" y="1517"/>
                    <a:pt x="0" y="1872"/>
                    <a:pt x="220" y="2095"/>
                  </a:cubicBezTo>
                  <a:cubicBezTo>
                    <a:pt x="332" y="2205"/>
                    <a:pt x="476" y="2260"/>
                    <a:pt x="621" y="2260"/>
                  </a:cubicBezTo>
                  <a:cubicBezTo>
                    <a:pt x="765" y="2260"/>
                    <a:pt x="910" y="2205"/>
                    <a:pt x="1021" y="2095"/>
                  </a:cubicBezTo>
                  <a:lnTo>
                    <a:pt x="2151" y="966"/>
                  </a:lnTo>
                  <a:cubicBezTo>
                    <a:pt x="2370" y="743"/>
                    <a:pt x="2370" y="388"/>
                    <a:pt x="2151" y="165"/>
                  </a:cubicBezTo>
                  <a:cubicBezTo>
                    <a:pt x="2039" y="55"/>
                    <a:pt x="1895" y="0"/>
                    <a:pt x="17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18417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Google Shape;6428;p62">
              <a:extLst>
                <a:ext uri="{FF2B5EF4-FFF2-40B4-BE49-F238E27FC236}">
                  <a16:creationId xmlns:a16="http://schemas.microsoft.com/office/drawing/2014/main" xmlns="" id="{B8EA8B28-62D4-2257-6A78-998549D12B22}"/>
                </a:ext>
              </a:extLst>
            </p:cNvPr>
            <p:cNvSpPr/>
            <p:nvPr/>
          </p:nvSpPr>
          <p:spPr>
            <a:xfrm>
              <a:off x="1323750" y="1097250"/>
              <a:ext cx="59275" cy="56525"/>
            </a:xfrm>
            <a:custGeom>
              <a:avLst/>
              <a:gdLst/>
              <a:ahLst/>
              <a:cxnLst/>
              <a:rect l="l" t="t" r="r" b="b"/>
              <a:pathLst>
                <a:path w="2371" h="2261" extrusionOk="0">
                  <a:moveTo>
                    <a:pt x="621" y="0"/>
                  </a:moveTo>
                  <a:cubicBezTo>
                    <a:pt x="476" y="0"/>
                    <a:pt x="332" y="55"/>
                    <a:pt x="220" y="165"/>
                  </a:cubicBezTo>
                  <a:cubicBezTo>
                    <a:pt x="0" y="388"/>
                    <a:pt x="0" y="743"/>
                    <a:pt x="220" y="966"/>
                  </a:cubicBezTo>
                  <a:lnTo>
                    <a:pt x="1350" y="2095"/>
                  </a:lnTo>
                  <a:cubicBezTo>
                    <a:pt x="1461" y="2205"/>
                    <a:pt x="1605" y="2260"/>
                    <a:pt x="1750" y="2260"/>
                  </a:cubicBezTo>
                  <a:cubicBezTo>
                    <a:pt x="1895" y="2260"/>
                    <a:pt x="2039" y="2205"/>
                    <a:pt x="2151" y="2095"/>
                  </a:cubicBezTo>
                  <a:cubicBezTo>
                    <a:pt x="2370" y="1872"/>
                    <a:pt x="2370" y="1517"/>
                    <a:pt x="2151" y="1294"/>
                  </a:cubicBezTo>
                  <a:lnTo>
                    <a:pt x="1021" y="165"/>
                  </a:lnTo>
                  <a:cubicBezTo>
                    <a:pt x="910" y="55"/>
                    <a:pt x="765" y="0"/>
                    <a:pt x="6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18417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Google Shape;6429;p62">
              <a:extLst>
                <a:ext uri="{FF2B5EF4-FFF2-40B4-BE49-F238E27FC236}">
                  <a16:creationId xmlns:a16="http://schemas.microsoft.com/office/drawing/2014/main" xmlns="" id="{75A765FE-6E9F-67BD-A1BF-4BB5B9F262FE}"/>
                </a:ext>
              </a:extLst>
            </p:cNvPr>
            <p:cNvSpPr/>
            <p:nvPr/>
          </p:nvSpPr>
          <p:spPr>
            <a:xfrm>
              <a:off x="899850" y="871450"/>
              <a:ext cx="396150" cy="423400"/>
            </a:xfrm>
            <a:custGeom>
              <a:avLst/>
              <a:gdLst/>
              <a:ahLst/>
              <a:cxnLst/>
              <a:rect l="l" t="t" r="r" b="b"/>
              <a:pathLst>
                <a:path w="15846" h="16936" extrusionOk="0">
                  <a:moveTo>
                    <a:pt x="6812" y="4518"/>
                  </a:moveTo>
                  <a:lnTo>
                    <a:pt x="6812" y="10164"/>
                  </a:lnTo>
                  <a:lnTo>
                    <a:pt x="5682" y="10164"/>
                  </a:lnTo>
                  <a:lnTo>
                    <a:pt x="5682" y="4518"/>
                  </a:lnTo>
                  <a:close/>
                  <a:moveTo>
                    <a:pt x="14153" y="1130"/>
                  </a:moveTo>
                  <a:cubicBezTo>
                    <a:pt x="14463" y="1130"/>
                    <a:pt x="14716" y="1380"/>
                    <a:pt x="14716" y="1693"/>
                  </a:cubicBezTo>
                  <a:lnTo>
                    <a:pt x="14716" y="12985"/>
                  </a:lnTo>
                  <a:cubicBezTo>
                    <a:pt x="14716" y="13298"/>
                    <a:pt x="14463" y="13551"/>
                    <a:pt x="14153" y="13551"/>
                  </a:cubicBezTo>
                  <a:lnTo>
                    <a:pt x="13587" y="13551"/>
                  </a:lnTo>
                  <a:lnTo>
                    <a:pt x="13587" y="1130"/>
                  </a:lnTo>
                  <a:close/>
                  <a:moveTo>
                    <a:pt x="13018" y="1"/>
                  </a:moveTo>
                  <a:cubicBezTo>
                    <a:pt x="13012" y="1"/>
                    <a:pt x="13006" y="4"/>
                    <a:pt x="13000" y="4"/>
                  </a:cubicBezTo>
                  <a:cubicBezTo>
                    <a:pt x="12992" y="4"/>
                    <a:pt x="12985" y="4"/>
                    <a:pt x="12978" y="4"/>
                  </a:cubicBezTo>
                  <a:cubicBezTo>
                    <a:pt x="12972" y="4"/>
                    <a:pt x="12967" y="4"/>
                    <a:pt x="12961" y="4"/>
                  </a:cubicBezTo>
                  <a:cubicBezTo>
                    <a:pt x="12797" y="4"/>
                    <a:pt x="12768" y="58"/>
                    <a:pt x="7221" y="3385"/>
                  </a:cubicBezTo>
                  <a:lnTo>
                    <a:pt x="3990" y="3385"/>
                  </a:lnTo>
                  <a:cubicBezTo>
                    <a:pt x="1810" y="3388"/>
                    <a:pt x="0" y="5159"/>
                    <a:pt x="0" y="7339"/>
                  </a:cubicBezTo>
                  <a:cubicBezTo>
                    <a:pt x="0" y="9323"/>
                    <a:pt x="1515" y="10959"/>
                    <a:pt x="3424" y="11236"/>
                  </a:cubicBezTo>
                  <a:lnTo>
                    <a:pt x="3424" y="15244"/>
                  </a:lnTo>
                  <a:cubicBezTo>
                    <a:pt x="3424" y="16180"/>
                    <a:pt x="4183" y="16936"/>
                    <a:pt x="5119" y="16936"/>
                  </a:cubicBezTo>
                  <a:cubicBezTo>
                    <a:pt x="6053" y="16936"/>
                    <a:pt x="6812" y="16180"/>
                    <a:pt x="6812" y="15244"/>
                  </a:cubicBezTo>
                  <a:lnTo>
                    <a:pt x="6812" y="11293"/>
                  </a:lnTo>
                  <a:lnTo>
                    <a:pt x="7221" y="11293"/>
                  </a:lnTo>
                  <a:cubicBezTo>
                    <a:pt x="12690" y="14573"/>
                    <a:pt x="12811" y="14681"/>
                    <a:pt x="12984" y="14681"/>
                  </a:cubicBezTo>
                  <a:cubicBezTo>
                    <a:pt x="12997" y="14681"/>
                    <a:pt x="13009" y="14681"/>
                    <a:pt x="13024" y="14681"/>
                  </a:cubicBezTo>
                  <a:lnTo>
                    <a:pt x="14153" y="14681"/>
                  </a:lnTo>
                  <a:cubicBezTo>
                    <a:pt x="15087" y="14678"/>
                    <a:pt x="15845" y="13922"/>
                    <a:pt x="15845" y="12985"/>
                  </a:cubicBezTo>
                  <a:lnTo>
                    <a:pt x="15845" y="1693"/>
                  </a:lnTo>
                  <a:cubicBezTo>
                    <a:pt x="15845" y="756"/>
                    <a:pt x="15087" y="1"/>
                    <a:pt x="141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18417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923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73158" y="121402"/>
            <a:ext cx="11973840" cy="772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360"/>
              </a:lnSpc>
            </a:pPr>
            <a:r>
              <a:rPr lang="ru-RU" sz="32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ОСНОВЫ БЕЗОПАСНОСТИ И ЗАЩИТЫ РОДИНЫ (ОБЗР)</a:t>
            </a:r>
          </a:p>
          <a:p>
            <a:pPr algn="ctr">
              <a:lnSpc>
                <a:spcPts val="1900"/>
              </a:lnSpc>
            </a:pPr>
            <a:r>
              <a:rPr lang="ru-RU" sz="20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(оснащение учебно-материальной базы образовательных организаций)</a:t>
            </a:r>
            <a:endParaRPr lang="ru-RU" sz="20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utoShape 4" descr="ФГБНУ &quot;Институт стратегии развития образования РА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AutoShape 6" descr="Минпросвещения Росси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7" name="AutoShape 2" descr="blob:https://web.telegram.org/3cb1cdda-7a10-410c-b766-3e382aaa5ad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950875" y="1386215"/>
            <a:ext cx="8076048" cy="3672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ru-RU" sz="2400" b="1" u="sng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Оснащение учебно-материальной базы:</a:t>
            </a:r>
            <a:endParaRPr lang="ru-RU" sz="24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24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специализированная мебель и системы хранения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технические средства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демонстрационное оборудование и приборы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образовательный модуль по освоению безопасности дорожного движения</a:t>
            </a:r>
            <a:endParaRPr lang="ru-RU" sz="24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лабораторно-техническое оборудование для оказания первой помощи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модели (объемные и плоские), натуральные объекты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5302" y="5603119"/>
            <a:ext cx="11982717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sz="1700" b="1" dirty="0" err="1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17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6 февраля 2022 г. № 804 «Об утверждении перечня средств обучения и воспитания, соответствующих современным условиям обучения, необходимых при организации в целях реализации мероприятий государственной программы Российской Федерации «Развитие образования»… » </a:t>
            </a:r>
            <a:endParaRPr lang="ru-RU" sz="17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/>
          </a:p>
        </p:txBody>
      </p:sp>
      <p:pic>
        <p:nvPicPr>
          <p:cNvPr id="11" name="Рисунок 10"/>
          <p:cNvPicPr/>
          <p:nvPr/>
        </p:nvPicPr>
        <p:blipFill rotWithShape="1">
          <a:blip r:embed="rId2"/>
          <a:srcRect l="45858" t="16533" r="31373" b="25884"/>
          <a:stretch/>
        </p:blipFill>
        <p:spPr bwMode="auto">
          <a:xfrm>
            <a:off x="307975" y="1159273"/>
            <a:ext cx="3402891" cy="444384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0185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165020" y="221840"/>
            <a:ext cx="11900302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30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 (ТЕХНОЛОГИЯ) </a:t>
            </a:r>
            <a:r>
              <a:rPr lang="ru-RU" sz="32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(обязателен для непосредственного применения с 1 сентября 2024 года)</a:t>
            </a:r>
            <a:endParaRPr lang="ru-RU" sz="14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utoShape 4" descr="ФГБНУ &quot;Институт стратегии развития образования РА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AutoShape 6" descr="Минпросвещения Росси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7" name="AutoShape 2" descr="blob:https://web.telegram.org/3cb1cdda-7a10-410c-b766-3e382aaa5ad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6242447"/>
            <a:ext cx="1269506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ФЗ  от 19 декабря 2023 г. № 618-ФЗ «О внесении изменений в ФЗ «Об образовании в Российской Федерации» </a:t>
            </a:r>
            <a:endParaRPr lang="ru-RU" sz="17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577512"/>
              </p:ext>
            </p:extLst>
          </p:nvPr>
        </p:nvGraphicFramePr>
        <p:xfrm>
          <a:off x="307975" y="2539014"/>
          <a:ext cx="11433174" cy="3462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8200"/>
                <a:gridCol w="4101483"/>
                <a:gridCol w="3733491"/>
              </a:tblGrid>
              <a:tr h="74337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НОО – 135 часов </a:t>
                      </a:r>
                      <a:b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 час в неделю)</a:t>
                      </a:r>
                    </a:p>
                    <a:p>
                      <a:pPr algn="ctr"/>
                      <a:endParaRPr lang="ru-RU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ООО – 272 часа</a:t>
                      </a:r>
                      <a:b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( 5-7 классы – 2 ч., 8-9 классы – 1 ч. в неделю)</a:t>
                      </a:r>
                      <a:endParaRPr lang="ru-RU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24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Инвариантные модули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417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Вариативные модули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86498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Технологии, профессии и производства</a:t>
                      </a:r>
                      <a:endParaRPr lang="en-US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Технологии ручной обработки материалов</a:t>
                      </a:r>
                      <a:endParaRPr lang="en-US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Информационно-коммуникативные технологии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Конструирование и моделирование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Производство и технологии</a:t>
                      </a:r>
                      <a:endParaRPr lang="en-US" sz="16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Технологии обработки материалов, пищевых продуктов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Компьютерная графика. Черчение </a:t>
                      </a:r>
                      <a:b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3-D 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моделирование, </a:t>
                      </a:r>
                      <a:r>
                        <a:rPr lang="ru-RU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прототипирование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макетирование)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Робототехника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Производство и технологии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Компьютерная графика. Черчение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Технологии обработки материалов, пищевых продуктов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07975" y="841893"/>
            <a:ext cx="11614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изменения: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предметно-практическая деятельность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знакомство с миром профессий, самоопределение и ориентация обучающихся в сферах трудовой деятельности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модуля «Компьютерная графика. Черчение»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модуля «Робототехника» (в части БПЛА)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добавление в каждый модуль темы «Мир профессий»</a:t>
            </a:r>
          </a:p>
        </p:txBody>
      </p:sp>
    </p:spTree>
    <p:extLst>
      <p:ext uri="{BB962C8B-B14F-4D97-AF65-F5344CB8AC3E}">
        <p14:creationId xmlns:p14="http://schemas.microsoft.com/office/powerpoint/2010/main" val="127666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866" y="158647"/>
            <a:ext cx="5562600" cy="62793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Дорожная карта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введению учебного предмета </a:t>
            </a: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 (технология)»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b="14552"/>
          <a:stretch/>
        </p:blipFill>
        <p:spPr>
          <a:xfrm>
            <a:off x="570885" y="668592"/>
            <a:ext cx="4935179" cy="610400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5692877" y="41991"/>
            <a:ext cx="6499123" cy="6279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Дорожная карта </a:t>
            </a: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введению учебного предмета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«Основы безопасности и защиты Родины</a:t>
            </a: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3"/>
          <a:srcRect l="-2097" t="860" r="2097" b="10854"/>
          <a:stretch/>
        </p:blipFill>
        <p:spPr>
          <a:xfrm>
            <a:off x="6567823" y="668593"/>
            <a:ext cx="4687654" cy="605467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09876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-1" y="80181"/>
            <a:ext cx="120216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sz="28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 УЧЕБНОЙ ЛИТЕРАТУРЫ НА 2024/2025 УЧЕБНЫЙ ГОД</a:t>
            </a:r>
          </a:p>
          <a:p>
            <a:pPr algn="ctr">
              <a:lnSpc>
                <a:spcPts val="2400"/>
              </a:lnSpc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министерства образования и науки края от 28.02.2024 г. №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02.1-14-2790</a:t>
            </a:r>
            <a:r>
              <a:rPr lang="ru-RU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utoShape 4" descr="ФГБНУ &quot;Институт стратегии развития образования РА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7" name="AutoShape 2" descr="blob:https://web.telegram.org/3cb1cdda-7a10-410c-b766-3e382aaa5ad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31775" y="2884907"/>
            <a:ext cx="698817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Единые государственные учебники </a:t>
            </a:r>
            <a:br>
              <a:rPr lang="ru-RU" sz="2400" b="1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u="sng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Основы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безопасности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Родины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8-11 классы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Обществознание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(9-11 классы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Русский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Литература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(10-11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лассы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История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(5-9 классы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1-4 классы)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9143" y="749496"/>
            <a:ext cx="5929475" cy="2390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2400" b="1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Замена учебников с истекшим предельным сроком использования</a:t>
            </a:r>
            <a:endParaRPr lang="ru-RU" sz="24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класс </a:t>
            </a:r>
            <a:endParaRPr lang="ru-RU" sz="24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класс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7,8 класс (выборочно)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класс (государственные учебники)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43751" y="2814348"/>
            <a:ext cx="487791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 приказа нового ФПУ по ссылке </a:t>
            </a:r>
            <a:r>
              <a:rPr lang="en-US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https://regulation.gov.ru/Regulation/Npa/PublicView?npaID=143337</a:t>
            </a: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94249" y="1291084"/>
            <a:ext cx="6815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заказа на учебники </a:t>
            </a:r>
            <a:b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7 марта 2024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 контракта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31 марта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Поставка до 25 августа 2024 г. 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39653" y="703055"/>
            <a:ext cx="543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Контрольные точки</a:t>
            </a:r>
            <a:endParaRPr lang="ru-RU" sz="2400" b="1" u="sng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19951" y="4310922"/>
            <a:ext cx="50482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Учебники (углублённый уровень)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НОО: Английский язык, Математика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ООО: Литература, Английский язык, Вероятность и статистика, Математика, Информатика, Физика, Химия, Биология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7975" y="5028005"/>
            <a:ext cx="711952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ru-RU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!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Региональное учебное пособие История Хабаровского края 11 класс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31775" y="6149009"/>
            <a:ext cx="11866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обеспеченности школьных библиотек художественной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литературой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15 марта 2024 г.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(письмо министерства образования и науки края от 28.02.2024 г. № 02.1-14-2759)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03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466</Words>
  <Application>Microsoft Office PowerPoint</Application>
  <PresentationFormat>Широкоэкранный</PresentationFormat>
  <Paragraphs>84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Wingdings</vt:lpstr>
      <vt:lpstr>Тема Office</vt:lpstr>
      <vt:lpstr>Office Theme</vt:lpstr>
      <vt:lpstr>Презентация PowerPoint</vt:lpstr>
      <vt:lpstr>Презентация PowerPoint</vt:lpstr>
      <vt:lpstr>Презентация PowerPoint</vt:lpstr>
      <vt:lpstr>Дорожная карта по введению учебного предмета «Труд (технология)»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Анатольевна Шкердина</dc:creator>
  <cp:lastModifiedBy>Юлия Александровна Ярошенко</cp:lastModifiedBy>
  <cp:revision>132</cp:revision>
  <cp:lastPrinted>2022-10-28T07:00:58Z</cp:lastPrinted>
  <dcterms:created xsi:type="dcterms:W3CDTF">2022-10-19T04:19:13Z</dcterms:created>
  <dcterms:modified xsi:type="dcterms:W3CDTF">2024-03-01T04:32:28Z</dcterms:modified>
</cp:coreProperties>
</file>