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257" r:id="rId3"/>
    <p:sldId id="258" r:id="rId4"/>
    <p:sldId id="261" r:id="rId5"/>
    <p:sldId id="260" r:id="rId6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301C8-D9F2-4978-8CB3-375DE06C1208}" type="datetimeFigureOut">
              <a:rPr lang="ru-RU" smtClean="0"/>
              <a:t>31.05.2024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B6235-A9E3-44EC-B291-765AF2CADA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62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04BCD-10C8-42A5-ABBA-D5D1FBF78BB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5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72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63244-9818-4B16-8A5D-FABC4390D64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4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8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2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A99AE-6A35-4C1E-8082-A4A87B5CA52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0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9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2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61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7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28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0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43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7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3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2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5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1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2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EE6A-933B-4028-9F11-E8B6BC243A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31.05.2024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9BB2-F593-4599-A14D-8052A93C6E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2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08BB1-A686-440C-BCE6-37CB7C451C76}" type="datetimeFigureOut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31.05.2024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0010-07F9-45BF-B9A2-817934F507A1}" type="slidenum">
              <a:rPr lang="ru-RU" smtClean="0">
                <a:solidFill>
                  <a:srgbClr val="00427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427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&#1084;&#1086;&#1080;&#1092;&#1080;&#1085;&#1072;&#1085;&#1089;&#1099;.&#1088;&#1092;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tvnosova@mail.ru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5990" y="140364"/>
            <a:ext cx="11722442" cy="59230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ШКОЛ КРАЯ В ОНЛАЙН - ПРОЕКТАХ БАНКА РОССИИ ПО ФИНАНСОВОЙ ГРАМОТНОСТИ (ВЕСЕННЯЯ СЕССИЯ 2024) 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428841"/>
              </p:ext>
            </p:extLst>
          </p:nvPr>
        </p:nvGraphicFramePr>
        <p:xfrm>
          <a:off x="247424" y="882126"/>
          <a:ext cx="11725838" cy="5557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261"/>
                <a:gridCol w="1224215"/>
                <a:gridCol w="2175201"/>
                <a:gridCol w="2452744"/>
                <a:gridCol w="1688950"/>
                <a:gridCol w="1710467"/>
              </a:tblGrid>
              <a:tr h="430307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муниципального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школ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школ, принявших участие в онлайн-уроках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школ, принявших участие в онлайн-уроках по финансовой грамотности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школ, принявших участие в ДОЛ играх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школ, принявших участие в ДОЛ играх (%)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Бикинский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Нанайский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Комсомольск-на-Амуре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Амурский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45 %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г. Хабаровск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40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Советско-Гаванский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Ульчский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Вяземский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23 %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Солнечный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Ванинский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Тугуро-Чумиканский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Аяно</a:t>
                      </a: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-Майский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Хабаровский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им. Лазо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им. П.Осипенко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8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Верхнебуреинский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83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Охотский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7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345 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44 %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26 %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66163" y="6457890"/>
            <a:ext cx="11725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министерства образования 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науки края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мая 2024 г. №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02.1-14-7569 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47424" y="732670"/>
            <a:ext cx="11598875" cy="84295"/>
            <a:chOff x="838200" y="1226959"/>
            <a:chExt cx="10687048" cy="93261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838200" y="1226959"/>
              <a:ext cx="947131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838200" y="1314744"/>
              <a:ext cx="93599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0744200" y="1320220"/>
              <a:ext cx="7810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0917383" y="1226959"/>
              <a:ext cx="60498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23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2"/>
          <p:cNvSpPr txBox="1">
            <a:spLocks/>
          </p:cNvSpPr>
          <p:nvPr/>
        </p:nvSpPr>
        <p:spPr>
          <a:xfrm>
            <a:off x="139850" y="2590457"/>
            <a:ext cx="2590940" cy="73866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участвуют в онлайн-уроках по 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финансовой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 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205055" y="2738760"/>
            <a:ext cx="2289003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endParaRPr lang="ru-RU" sz="1200" b="1" dirty="0">
              <a:solidFill>
                <a:prstClr val="black"/>
              </a:solidFill>
              <a:cs typeface="Courier New" panose="02070309020205020404" pitchFamily="49" charset="0"/>
            </a:endParaRPr>
          </a:p>
        </p:txBody>
      </p:sp>
      <p:cxnSp>
        <p:nvCxnSpPr>
          <p:cNvPr id="85" name="Straight Connector 26"/>
          <p:cNvCxnSpPr/>
          <p:nvPr/>
        </p:nvCxnSpPr>
        <p:spPr>
          <a:xfrm flipH="1" flipV="1">
            <a:off x="1449741" y="4228049"/>
            <a:ext cx="2999" cy="504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01904" y="1372651"/>
            <a:ext cx="176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82B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</a:t>
            </a:r>
            <a:r>
              <a:rPr lang="ru-RU" sz="2400" b="1" dirty="0">
                <a:solidFill>
                  <a:srgbClr val="0082B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25" name="Straight Connector 26"/>
          <p:cNvCxnSpPr/>
          <p:nvPr/>
        </p:nvCxnSpPr>
        <p:spPr>
          <a:xfrm flipH="1" flipV="1">
            <a:off x="1449741" y="1981504"/>
            <a:ext cx="2999" cy="504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26"/>
          <p:cNvCxnSpPr/>
          <p:nvPr/>
        </p:nvCxnSpPr>
        <p:spPr>
          <a:xfrm flipH="1" flipV="1">
            <a:off x="6326677" y="1928142"/>
            <a:ext cx="2999" cy="504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26"/>
          <p:cNvCxnSpPr/>
          <p:nvPr/>
        </p:nvCxnSpPr>
        <p:spPr>
          <a:xfrm flipH="1" flipV="1">
            <a:off x="6373158" y="4202899"/>
            <a:ext cx="2999" cy="504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584334" y="1317081"/>
            <a:ext cx="1497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solidFill>
                  <a:srgbClr val="0082B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35 %</a:t>
            </a:r>
            <a:endParaRPr lang="ru-RU" sz="2400" b="1" dirty="0">
              <a:solidFill>
                <a:srgbClr val="0082BB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4154" y="4858948"/>
            <a:ext cx="200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A3B0"/>
                </a:solidFill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44 %</a:t>
            </a:r>
            <a:endParaRPr lang="ru-RU" sz="2400" b="1" dirty="0">
              <a:solidFill>
                <a:srgbClr val="00A3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76150" y="4865259"/>
            <a:ext cx="1794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A3B0"/>
                </a:solidFill>
                <a:cs typeface="Courier New" panose="02070309020205020404" pitchFamily="49" charset="0"/>
              </a:rPr>
              <a:t> </a:t>
            </a:r>
            <a:r>
              <a:rPr lang="ru-RU" sz="3200" b="1" dirty="0" smtClean="0">
                <a:solidFill>
                  <a:srgbClr val="00A3B0"/>
                </a:solidFill>
                <a:cs typeface="Courier New" panose="02070309020205020404" pitchFamily="49" charset="0"/>
              </a:rPr>
              <a:t>  </a:t>
            </a:r>
            <a:r>
              <a:rPr lang="ru-RU" sz="3200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26 %</a:t>
            </a:r>
            <a:endParaRPr lang="ru-RU" sz="2400" b="1" dirty="0">
              <a:solidFill>
                <a:srgbClr val="00A3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798315" y="5312348"/>
            <a:ext cx="3074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https://doligra.ru</a:t>
            </a:r>
            <a:endParaRPr lang="ru-RU" sz="20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34171" y="2763846"/>
            <a:ext cx="397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прель - июнь </a:t>
            </a:r>
            <a:endParaRPr lang="ru-RU" sz="2400" b="1" dirty="0">
              <a:solidFill>
                <a:srgbClr val="00A3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56E93DF4-E734-471A-BA95-0ED0221F5917}"/>
              </a:ext>
            </a:extLst>
          </p:cNvPr>
          <p:cNvSpPr txBox="1"/>
          <p:nvPr/>
        </p:nvSpPr>
        <p:spPr>
          <a:xfrm>
            <a:off x="899985" y="985261"/>
            <a:ext cx="544957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82B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ПОКАЗАТЕЛИ В 2024 году </a:t>
            </a:r>
            <a:endParaRPr lang="ru-RU" b="1" dirty="0">
              <a:solidFill>
                <a:srgbClr val="0082BB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56E93DF4-E734-471A-BA95-0ED0221F5917}"/>
              </a:ext>
            </a:extLst>
          </p:cNvPr>
          <p:cNvSpPr txBox="1"/>
          <p:nvPr/>
        </p:nvSpPr>
        <p:spPr>
          <a:xfrm>
            <a:off x="1042307" y="5462184"/>
            <a:ext cx="631592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РАБОТЫ ЗА </a:t>
            </a:r>
            <a:r>
              <a:rPr lang="en-US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ПОЛУГОДИЕ 2024 года</a:t>
            </a:r>
            <a:endParaRPr lang="ru-RU" b="1" dirty="0">
              <a:solidFill>
                <a:srgbClr val="00A3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63" y="3458822"/>
            <a:ext cx="666976" cy="66697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681726" y="1364142"/>
            <a:ext cx="2794423" cy="4077984"/>
            <a:chOff x="-1438057" y="1190590"/>
            <a:chExt cx="2794423" cy="4077984"/>
          </a:xfrm>
        </p:grpSpPr>
        <p:sp>
          <p:nvSpPr>
            <p:cNvPr id="66" name="Content Placeholder 2"/>
            <p:cNvSpPr txBox="1">
              <a:spLocks/>
            </p:cNvSpPr>
            <p:nvPr/>
          </p:nvSpPr>
          <p:spPr>
            <a:xfrm>
              <a:off x="-1438057" y="2448764"/>
              <a:ext cx="2794423" cy="738664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  <a:defRPr/>
              </a:pPr>
              <a:r>
                <a:rPr lang="ru-RU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ОБУЧАЮЩИХСЯ участвуют в мероприятиях по финансовой грамотности</a:t>
              </a:r>
              <a:endPara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2" name="Straight Connector 26"/>
            <p:cNvCxnSpPr/>
            <p:nvPr/>
          </p:nvCxnSpPr>
          <p:spPr>
            <a:xfrm flipH="1" flipV="1">
              <a:off x="-359255" y="4034569"/>
              <a:ext cx="2999" cy="504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26"/>
            <p:cNvCxnSpPr/>
            <p:nvPr/>
          </p:nvCxnSpPr>
          <p:spPr>
            <a:xfrm flipH="1" flipV="1">
              <a:off x="-388232" y="1754590"/>
              <a:ext cx="2999" cy="504000"/>
            </a:xfrm>
            <a:prstGeom prst="line">
              <a:avLst/>
            </a:prstGeom>
            <a:ln w="19050" cap="rnd">
              <a:solidFill>
                <a:schemeClr val="tx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-1152851" y="1190590"/>
              <a:ext cx="1497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solidFill>
                    <a:srgbClr val="0082BB">
                      <a:lumMod val="75000"/>
                    </a:srgbClr>
                  </a:solidFill>
                  <a:cs typeface="Courier New" panose="02070309020205020404" pitchFamily="49" charset="0"/>
                </a:rPr>
                <a:t> </a:t>
              </a:r>
              <a:r>
                <a:rPr lang="ru-RU" sz="3200" b="1" dirty="0" smtClean="0">
                  <a:solidFill>
                    <a:srgbClr val="0082BB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100 %</a:t>
              </a:r>
              <a:endParaRPr lang="ru-RU" sz="2400" b="1" dirty="0">
                <a:solidFill>
                  <a:srgbClr val="0082B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-1180048" y="4683799"/>
              <a:ext cx="14972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solidFill>
                    <a:srgbClr val="00A3B0"/>
                  </a:solidFill>
                  <a:cs typeface="Courier New" panose="02070309020205020404" pitchFamily="49" charset="0"/>
                </a:rPr>
                <a:t> </a:t>
              </a:r>
              <a:r>
                <a:rPr lang="ru-RU" sz="3200" b="1" dirty="0" smtClean="0">
                  <a:solidFill>
                    <a:srgbClr val="00A3B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100 % </a:t>
              </a:r>
              <a:endParaRPr lang="ru-RU" sz="2400" b="1" dirty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307" y="3405861"/>
            <a:ext cx="786026" cy="786026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5288690" y="2644626"/>
            <a:ext cx="2425588" cy="5663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 участвуют в 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ДОЛ-играх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446" y="3333301"/>
            <a:ext cx="1119424" cy="8395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9488" y="5462184"/>
            <a:ext cx="1551698" cy="12146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56" y="189785"/>
            <a:ext cx="11413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ПОВЫШЕНИЕ ФИНАНСОВОЙ ГРАМОТНОСТИ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56" y="5800330"/>
            <a:ext cx="8447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программа "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населения Хабаровского края на период до 2030 года", утверждена распоряжением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Хабаровского края от 28 ноября 2023 г. № 839-рп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89583" y="4130063"/>
            <a:ext cx="3937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A3B0"/>
                </a:solidFill>
                <a:cs typeface="Courier New" panose="02070309020205020404" pitchFamily="49" charset="0"/>
              </a:rPr>
              <a:t>ДОЛ-ИГРЫ по финансовой грамотности</a:t>
            </a:r>
            <a:endParaRPr lang="ru-RU" sz="2400" b="1" dirty="0">
              <a:solidFill>
                <a:srgbClr val="00A3B0"/>
              </a:solidFill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64010" y="1708133"/>
            <a:ext cx="4989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просветительская эстафета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«Мои финансы»</a:t>
            </a:r>
            <a:endParaRPr lang="ru-RU" sz="2400" b="1" dirty="0">
              <a:solidFill>
                <a:srgbClr val="00A3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5663" y="3567980"/>
            <a:ext cx="4485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https://xn--80apaohbc3aw9e.xn--p1ai/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6797" y="4850683"/>
            <a:ext cx="397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b="1" dirty="0" smtClean="0">
                <a:solidFill>
                  <a:srgbClr val="00A3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юнь – август </a:t>
            </a:r>
            <a:endParaRPr lang="ru-RU" sz="2400" b="1" dirty="0">
              <a:solidFill>
                <a:srgbClr val="00A3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56E93DF4-E734-471A-BA95-0ED0221F5917}"/>
              </a:ext>
            </a:extLst>
          </p:cNvPr>
          <p:cNvSpPr txBox="1"/>
          <p:nvPr/>
        </p:nvSpPr>
        <p:spPr>
          <a:xfrm>
            <a:off x="7550558" y="1344630"/>
            <a:ext cx="335043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УЧАСТИЕ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5663" y="3152147"/>
            <a:ext cx="4841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 края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8 апреля 2024 г. № 02.1-14-5215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77156" y="670701"/>
            <a:ext cx="11598875" cy="84295"/>
            <a:chOff x="838200" y="1226959"/>
            <a:chExt cx="10687048" cy="93261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838200" y="1226959"/>
              <a:ext cx="947131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38200" y="1314744"/>
              <a:ext cx="93599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0744200" y="1320220"/>
              <a:ext cx="7810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0917383" y="1226959"/>
              <a:ext cx="60498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42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6340" y="682533"/>
            <a:ext cx="11598875" cy="84295"/>
            <a:chOff x="838200" y="1226959"/>
            <a:chExt cx="10687048" cy="9326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838200" y="1226959"/>
              <a:ext cx="947131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838200" y="1314744"/>
              <a:ext cx="93599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0744200" y="1320220"/>
              <a:ext cx="7810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0917383" y="1226959"/>
              <a:ext cx="60498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76340" y="136057"/>
            <a:ext cx="11374255" cy="63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УЧЕБНИКАМИ И УЧЕБНЫМИ ПОСОБИЯМИ</a:t>
            </a:r>
            <a:endParaRPr lang="ru-RU" sz="28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0534" y="717162"/>
            <a:ext cx="7993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Действующий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ФПУ (приказ Министерства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просвещения Российской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Федерации от 21 сентября 2022 г. №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858): 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учебники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, разработанные для обучающихся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по обновленным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ФГОС, </a:t>
            </a:r>
            <a:endParaRPr lang="ru-RU" sz="20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предельный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срок использования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учебников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ранее действующего ФПУ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3136" t="5430" r="-502" b="18871"/>
          <a:stretch/>
        </p:blipFill>
        <p:spPr>
          <a:xfrm>
            <a:off x="310485" y="1246483"/>
            <a:ext cx="2720998" cy="430449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258118" y="2181946"/>
            <a:ext cx="8760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ФГОС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(приказы Министерства просвещения Российской от 31 мая 2021 г. № 286, от 31 мая 2021 г. № 287, 12 августа 2022 г. № 732) </a:t>
            </a:r>
            <a:r>
              <a:rPr lang="ru-RU" sz="2000" dirty="0" smtClean="0"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установлены НОРМАТИВЫ</a:t>
            </a:r>
          </a:p>
          <a:p>
            <a:pPr algn="ctr" fontAlgn="base"/>
            <a:r>
              <a:rPr lang="ru-RU" sz="2000" dirty="0" smtClean="0">
                <a:latin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не менее одного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учебника по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учебным предметам: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на </a:t>
            </a:r>
            <a:r>
              <a:rPr lang="ru-RU" sz="2000" u="sng" dirty="0">
                <a:solidFill>
                  <a:srgbClr val="002060"/>
                </a:solidFill>
                <a:cs typeface="Arial" panose="020B0604020202020204" pitchFamily="34" charset="0"/>
              </a:rPr>
              <a:t>уровне </a:t>
            </a: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НОО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печатной форме: русский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язык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, математика, окружающий мир, литературное чтение, </a:t>
            </a:r>
            <a:r>
              <a:rPr lang="ru-RU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ин.языки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на </a:t>
            </a:r>
            <a:r>
              <a:rPr lang="ru-RU" sz="2000" u="sng" dirty="0">
                <a:solidFill>
                  <a:srgbClr val="002060"/>
                </a:solidFill>
                <a:cs typeface="Arial" panose="020B0604020202020204" pitchFamily="34" charset="0"/>
              </a:rPr>
              <a:t>уровне </a:t>
            </a: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ОО в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печатной форме: русский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язык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, математика,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иностранные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языки, физика, химия, биология, литература,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география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, история, обществознание, информатика;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на </a:t>
            </a:r>
            <a:r>
              <a:rPr lang="ru-RU" sz="2000" u="sng" dirty="0">
                <a:solidFill>
                  <a:srgbClr val="002060"/>
                </a:solidFill>
                <a:cs typeface="Arial" panose="020B0604020202020204" pitchFamily="34" charset="0"/>
              </a:rPr>
              <a:t>уровне </a:t>
            </a: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СОО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печатной или электронной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форме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: по каждому предмету, входящему в </a:t>
            </a: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обязательную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 часть учебного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плана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и в часть, формируемую участниками образовательных отношений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  на уровнях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НОО и ООО в 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печатной или электронной форме по иным предметам, курсам, дисциплинам,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входящим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обязательную часть и часть, формируемую участниками образовательных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658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44" y="1435040"/>
            <a:ext cx="4133975" cy="2922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55" y="1405232"/>
            <a:ext cx="2863173" cy="4049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3" y="1209835"/>
            <a:ext cx="2556044" cy="3615137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6340" y="509068"/>
            <a:ext cx="11598875" cy="84295"/>
            <a:chOff x="838200" y="1226959"/>
            <a:chExt cx="10687048" cy="9326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838200" y="1226959"/>
              <a:ext cx="947131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838200" y="1314744"/>
              <a:ext cx="9359900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10744200" y="1320220"/>
              <a:ext cx="781048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10917383" y="1226959"/>
              <a:ext cx="60498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1"/>
          <p:cNvSpPr txBox="1">
            <a:spLocks/>
          </p:cNvSpPr>
          <p:nvPr/>
        </p:nvSpPr>
        <p:spPr>
          <a:xfrm>
            <a:off x="76340" y="11853"/>
            <a:ext cx="11909714" cy="63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24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ПРИЕМКА ОБОРУДОВАНИЯ ДЛЯ ОСНАЩЕНИЯ ЦЕНТРОВ «ТОЧКА РОСТА»</a:t>
            </a:r>
            <a:endParaRPr lang="ru-RU" sz="240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5619" y="5805741"/>
            <a:ext cx="4296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5AB58"/>
                </a:solidFill>
                <a:cs typeface="Arial" panose="020B0604020202020204" pitchFamily="34" charset="0"/>
              </a:rPr>
              <a:t>Цифровые лаборатории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spc="-60" dirty="0" smtClean="0">
                <a:solidFill>
                  <a:srgbClr val="55AB58"/>
                </a:solidFill>
                <a:cs typeface="Arial" panose="020B0604020202020204" pitchFamily="34" charset="0"/>
              </a:rPr>
              <a:t>Расширенные наборы по робототехнике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5AB58"/>
                </a:solidFill>
                <a:cs typeface="Arial" panose="020B0604020202020204" pitchFamily="34" charset="0"/>
              </a:rPr>
              <a:t>Робот-манипулятор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55AB58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55AB58"/>
              </a:solidFill>
              <a:cs typeface="Arial" panose="020B0604020202020204" pitchFamily="34" charset="0"/>
            </a:endParaRPr>
          </a:p>
        </p:txBody>
      </p:sp>
      <p:sp>
        <p:nvSpPr>
          <p:cNvPr id="29" name="object 5"/>
          <p:cNvSpPr txBox="1"/>
          <p:nvPr/>
        </p:nvSpPr>
        <p:spPr>
          <a:xfrm>
            <a:off x="442291" y="4351888"/>
            <a:ext cx="11296628" cy="5790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75000"/>
              </a:lnSpc>
              <a:buClr>
                <a:srgbClr val="00FFFC"/>
              </a:buClr>
              <a:tabLst>
                <a:tab pos="297815" algn="l"/>
                <a:tab pos="298450" algn="l"/>
              </a:tabLst>
            </a:pP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НЕ ДОПУСКАЕТСЯ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: ставить печать, заменять членов комиссий без предварительного согласования, оставлять строки без подписи 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96320" y="5794159"/>
            <a:ext cx="36485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5AB58"/>
                </a:solidFill>
                <a:cs typeface="Arial" panose="020B0604020202020204" pitchFamily="34" charset="0"/>
              </a:rPr>
              <a:t>Ноутбуки (2 контракта)</a:t>
            </a:r>
            <a:endParaRPr lang="en-US" sz="2000" dirty="0" smtClean="0">
              <a:solidFill>
                <a:srgbClr val="55AB58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5AB58"/>
                </a:solidFill>
                <a:cs typeface="Arial" panose="020B0604020202020204" pitchFamily="34" charset="0"/>
              </a:rPr>
              <a:t>Мыши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5AB58"/>
                </a:solidFill>
                <a:cs typeface="Arial" panose="020B0604020202020204" pitchFamily="34" charset="0"/>
              </a:rPr>
              <a:t>Конструкторы по робототехнике</a:t>
            </a:r>
          </a:p>
          <a:p>
            <a:pPr>
              <a:lnSpc>
                <a:spcPct val="90000"/>
              </a:lnSpc>
            </a:pPr>
            <a:endParaRPr lang="ru-RU" sz="2000" dirty="0" smtClean="0">
              <a:solidFill>
                <a:srgbClr val="55AB58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55AB58"/>
              </a:solidFill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48463" y="5751496"/>
            <a:ext cx="4274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5AB58"/>
                </a:solidFill>
                <a:cs typeface="Arial" panose="020B0604020202020204" pitchFamily="34" charset="0"/>
              </a:rPr>
              <a:t>Наборы программируемых робототехнических платформ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55AB58"/>
                </a:solidFill>
                <a:cs typeface="Arial" panose="020B0604020202020204" pitchFamily="34" charset="0"/>
              </a:rPr>
              <a:t>Цифровые микроскопы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55AB58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55AB58"/>
              </a:solidFill>
              <a:cs typeface="Arial" panose="020B0604020202020204" pitchFamily="34" charset="0"/>
            </a:endParaRPr>
          </a:p>
        </p:txBody>
      </p:sp>
      <p:sp>
        <p:nvSpPr>
          <p:cNvPr id="26" name="object 5"/>
          <p:cNvSpPr txBox="1"/>
          <p:nvPr/>
        </p:nvSpPr>
        <p:spPr>
          <a:xfrm>
            <a:off x="3079107" y="517225"/>
            <a:ext cx="6883103" cy="348172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75000"/>
              </a:lnSpc>
              <a:buClr>
                <a:srgbClr val="00FFFC"/>
              </a:buClr>
              <a:tabLst>
                <a:tab pos="297815" algn="l"/>
                <a:tab pos="298450" algn="l"/>
              </a:tabLst>
            </a:pP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При получении оборудования школы подписывают 3 документа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4368015" y="920332"/>
            <a:ext cx="2422939" cy="5790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algn="ctr">
              <a:lnSpc>
                <a:spcPct val="75000"/>
              </a:lnSpc>
              <a:buClr>
                <a:srgbClr val="00FFFC"/>
              </a:buClr>
              <a:tabLst>
                <a:tab pos="297815" algn="l"/>
                <a:tab pos="298450" algn="l"/>
              </a:tabLst>
            </a:pP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Заключение по итогам экспертизы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object 5"/>
          <p:cNvSpPr txBox="1"/>
          <p:nvPr/>
        </p:nvSpPr>
        <p:spPr>
          <a:xfrm>
            <a:off x="753591" y="943437"/>
            <a:ext cx="2010858" cy="348172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75000"/>
              </a:lnSpc>
              <a:buClr>
                <a:srgbClr val="00FFFC"/>
              </a:buClr>
              <a:tabLst>
                <a:tab pos="297815" algn="l"/>
                <a:tab pos="298450" algn="l"/>
              </a:tabLst>
            </a:pP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Документ о приемке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1" name="object 5"/>
          <p:cNvSpPr txBox="1"/>
          <p:nvPr/>
        </p:nvSpPr>
        <p:spPr>
          <a:xfrm>
            <a:off x="7677948" y="920332"/>
            <a:ext cx="3665839" cy="57900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algn="ctr">
              <a:lnSpc>
                <a:spcPct val="75000"/>
              </a:lnSpc>
              <a:buClr>
                <a:srgbClr val="00FFFC"/>
              </a:buClr>
              <a:tabLst>
                <a:tab pos="297815" algn="l"/>
                <a:tab pos="298450" algn="l"/>
              </a:tabLst>
            </a:pP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Накладная (которая приходит с оборудованием)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3" name="object 5"/>
          <p:cNvSpPr txBox="1"/>
          <p:nvPr/>
        </p:nvSpPr>
        <p:spPr>
          <a:xfrm>
            <a:off x="442291" y="4924436"/>
            <a:ext cx="11634379" cy="809837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75000"/>
              </a:lnSpc>
              <a:buClr>
                <a:srgbClr val="00FFFC"/>
              </a:buClr>
              <a:tabLst>
                <a:tab pos="297815" algn="l"/>
                <a:tab pos="298450" algn="l"/>
              </a:tabLst>
            </a:pPr>
            <a:r>
              <a:rPr lang="ru-RU" sz="2000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На следующий день </a:t>
            </a:r>
            <a:r>
              <a:rPr lang="ru-RU" sz="2000" u="sng" dirty="0" smtClean="0">
                <a:solidFill>
                  <a:srgbClr val="002060"/>
                </a:solidFill>
                <a:cs typeface="Arial" panose="020B0604020202020204" pitchFamily="34" charset="0"/>
              </a:rPr>
              <a:t>после получения и проверки оборудования документы необходимо: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1. Отсканировать и отправить на электронный адрес 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  <a:hlinkClick r:id="rId6"/>
              </a:rPr>
              <a:t>tvnosova@mail.ru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, 2. после проверки, направить оригиналы на адрес: г. Хабаровск, ул. Фрунзе 72, министерство образования и науки, </a:t>
            </a:r>
            <a:r>
              <a:rPr lang="ru-RU" sz="20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каб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619. (Носовой Т.В.)</a:t>
            </a:r>
            <a:endParaRPr lang="ru-RU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Августовка_2021">
      <a:dk1>
        <a:srgbClr val="004270"/>
      </a:dk1>
      <a:lt1>
        <a:srgbClr val="FFFFFF"/>
      </a:lt1>
      <a:dk2>
        <a:srgbClr val="0E9650"/>
      </a:dk2>
      <a:lt2>
        <a:srgbClr val="CCFFFF"/>
      </a:lt2>
      <a:accent1>
        <a:srgbClr val="55B847"/>
      </a:accent1>
      <a:accent2>
        <a:srgbClr val="01CBDF"/>
      </a:accent2>
      <a:accent3>
        <a:srgbClr val="3EC5E7"/>
      </a:accent3>
      <a:accent4>
        <a:srgbClr val="FF5050"/>
      </a:accent4>
      <a:accent5>
        <a:srgbClr val="0099FF"/>
      </a:accent5>
      <a:accent6>
        <a:srgbClr val="FFCC00"/>
      </a:accent6>
      <a:hlink>
        <a:srgbClr val="6B9F25"/>
      </a:hlink>
      <a:folHlink>
        <a:srgbClr val="CCEAFF"/>
      </a:folHlink>
    </a:clrScheme>
    <a:fontScheme name="Другая 1">
      <a:majorFont>
        <a:latin typeface="Franklin Gothic Medium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686</Words>
  <Application>Microsoft Office PowerPoint</Application>
  <PresentationFormat>Широкоэкранный</PresentationFormat>
  <Paragraphs>180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Franklin Gothic Medium Cond</vt:lpstr>
      <vt:lpstr>Wingdings</vt:lpstr>
      <vt:lpstr>1_Тема Office</vt:lpstr>
      <vt:lpstr>Тема Office</vt:lpstr>
      <vt:lpstr>УЧАСТИЕ ШКОЛ КРАЯ В ОНЛАЙН - ПРОЕКТАХ БАНКА РОССИИ ПО ФИНАНСОВОЙ ГРАМОТНОСТИ (ВЕСЕННЯЯ СЕССИЯ 2024)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школ края в онлайн - проектах Банка России по финансовой грамотности ВЕСЕННЯЯ СЕССИЯ 2024</dc:title>
  <dc:creator>Наталья Александровна Ефремова</dc:creator>
  <cp:lastModifiedBy>Юлия Александровна Ярошенко</cp:lastModifiedBy>
  <cp:revision>30</cp:revision>
  <cp:lastPrinted>2024-05-30T02:12:15Z</cp:lastPrinted>
  <dcterms:created xsi:type="dcterms:W3CDTF">2024-05-28T06:59:49Z</dcterms:created>
  <dcterms:modified xsi:type="dcterms:W3CDTF">2024-05-31T00:13:12Z</dcterms:modified>
</cp:coreProperties>
</file>