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58" r:id="rId4"/>
    <p:sldId id="260" r:id="rId5"/>
    <p:sldId id="259" r:id="rId6"/>
    <p:sldId id="261" r:id="rId7"/>
    <p:sldId id="265" r:id="rId8"/>
    <p:sldId id="262" r:id="rId9"/>
    <p:sldId id="264" r:id="rId10"/>
    <p:sldId id="263" r:id="rId11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E4067-7F8A-439E-AA3A-C0CA1B6C9E0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407FB-340A-45CA-B2E0-012396D73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849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0F081-5580-4A67-AA58-643CDA7F7C76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775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7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30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546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637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24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731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90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415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86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101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04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29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7717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041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07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98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76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8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06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93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32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9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A982C-52D0-4CD9-9F6E-E49A291AD3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96AD8-6CA3-4A92-8A7F-832E9F02D9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223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1D93E-15F4-4DCC-9AE0-F886BA2E75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4E257-6311-45C4-BD24-EBC4EA6343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25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inobr.khabkrai.ru/events/Novosti/594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riapo.ru/upload/0penza/koroleva/35/ff54aac7564a076457e13236322b4e4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8249" y="-10525"/>
            <a:ext cx="11512111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endParaRPr lang="ru-RU" sz="16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36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ФУНКЦИОНАЛЬНАЯ ГРАМОТНОСТЬ                                                                 </a:t>
            </a:r>
            <a:endParaRPr lang="ru-RU" sz="28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https://ds05.infourok.ru/uploads/ex/0b7f/000a0a16-b988366d/img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2" descr="blob:https://web.whatsapp.com/41aba2ed-965f-42ef-9b57-c226bf0ed0c0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AutoShape 2" descr="blob:https://web.whatsapp.com/dbcd8abb-9f2c-4a5f-9fcd-991415fbc90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AutoShape 2" descr="2022-10-05 16.20.54.JP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5175" y="2327253"/>
            <a:ext cx="5510943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310 школ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89 %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2265 учителей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91 619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–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5" name="Пятиугольник 38"/>
          <p:cNvSpPr/>
          <p:nvPr/>
        </p:nvSpPr>
        <p:spPr bwMode="auto">
          <a:xfrm>
            <a:off x="307975" y="1570838"/>
            <a:ext cx="8819247" cy="306956"/>
          </a:xfrm>
          <a:custGeom>
            <a:avLst/>
            <a:gdLst>
              <a:gd name="connsiteX0" fmla="*/ 0 w 2295525"/>
              <a:gd name="connsiteY0" fmla="*/ 0 h 285750"/>
              <a:gd name="connsiteX1" fmla="*/ 2124075 w 2295525"/>
              <a:gd name="connsiteY1" fmla="*/ 0 h 285750"/>
              <a:gd name="connsiteX2" fmla="*/ 2295525 w 2295525"/>
              <a:gd name="connsiteY2" fmla="*/ 142875 h 285750"/>
              <a:gd name="connsiteX3" fmla="*/ 2124075 w 2295525"/>
              <a:gd name="connsiteY3" fmla="*/ 285750 h 285750"/>
              <a:gd name="connsiteX4" fmla="*/ 0 w 2295525"/>
              <a:gd name="connsiteY4" fmla="*/ 285750 h 285750"/>
              <a:gd name="connsiteX5" fmla="*/ 0 w 2295525"/>
              <a:gd name="connsiteY5" fmla="*/ 0 h 285750"/>
              <a:gd name="connsiteX0" fmla="*/ 0 w 2124075"/>
              <a:gd name="connsiteY0" fmla="*/ 0 h 285750"/>
              <a:gd name="connsiteX1" fmla="*/ 2124075 w 2124075"/>
              <a:gd name="connsiteY1" fmla="*/ 0 h 285750"/>
              <a:gd name="connsiteX2" fmla="*/ 1971675 w 2124075"/>
              <a:gd name="connsiteY2" fmla="*/ 133350 h 285750"/>
              <a:gd name="connsiteX3" fmla="*/ 2124075 w 2124075"/>
              <a:gd name="connsiteY3" fmla="*/ 285750 h 285750"/>
              <a:gd name="connsiteX4" fmla="*/ 0 w 2124075"/>
              <a:gd name="connsiteY4" fmla="*/ 285750 h 285750"/>
              <a:gd name="connsiteX5" fmla="*/ 0 w 2124075"/>
              <a:gd name="connsiteY5" fmla="*/ 0 h 285750"/>
              <a:gd name="connsiteX0" fmla="*/ 0 w 2124075"/>
              <a:gd name="connsiteY0" fmla="*/ 0 h 285750"/>
              <a:gd name="connsiteX1" fmla="*/ 2124075 w 2124075"/>
              <a:gd name="connsiteY1" fmla="*/ 0 h 285750"/>
              <a:gd name="connsiteX2" fmla="*/ 1824115 w 2124075"/>
              <a:gd name="connsiteY2" fmla="*/ 138933 h 285750"/>
              <a:gd name="connsiteX3" fmla="*/ 2124075 w 2124075"/>
              <a:gd name="connsiteY3" fmla="*/ 285750 h 285750"/>
              <a:gd name="connsiteX4" fmla="*/ 0 w 2124075"/>
              <a:gd name="connsiteY4" fmla="*/ 285750 h 285750"/>
              <a:gd name="connsiteX5" fmla="*/ 0 w 2124075"/>
              <a:gd name="connsiteY5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4075" h="285750">
                <a:moveTo>
                  <a:pt x="0" y="0"/>
                </a:moveTo>
                <a:lnTo>
                  <a:pt x="2124075" y="0"/>
                </a:lnTo>
                <a:lnTo>
                  <a:pt x="1824115" y="138933"/>
                </a:lnTo>
                <a:lnTo>
                  <a:pt x="2124075" y="285750"/>
                </a:lnTo>
                <a:lnTo>
                  <a:pt x="0" y="28575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18000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85000"/>
              </a:lnSpc>
              <a:spcBef>
                <a:spcPts val="600"/>
              </a:spcBef>
              <a:tabLst>
                <a:tab pos="271463" algn="l"/>
              </a:tabLst>
            </a:pP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ОТКРЫТЫЙ </a:t>
            </a: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ЗАДАНИЙ ФГ НА ПЛАТФОРМЕ РЭШ 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34585" y="3249376"/>
            <a:ext cx="6217566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endParaRPr lang="ru-RU" sz="36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99733" y="1902665"/>
            <a:ext cx="4183693" cy="45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u="sng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марта </a:t>
            </a:r>
            <a:r>
              <a:rPr lang="ru-RU" sz="2800" u="sng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г.</a:t>
            </a: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782510" y="3282881"/>
            <a:ext cx="10623587" cy="1235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ru-RU" sz="2800" b="1" spc="-40" dirty="0" smtClean="0">
                <a:gradFill>
                  <a:gsLst>
                    <a:gs pos="88000">
                      <a:srgbClr val="00B0F0"/>
                    </a:gs>
                    <a:gs pos="0">
                      <a:srgbClr val="2D2B8D"/>
                    </a:gs>
                  </a:gsLst>
                  <a:lin ang="2400000" scaled="0"/>
                </a:gra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Комплекс мер («дорожная карта») по формированию и оценке функциональной грамотности обучающихся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бъект 4"/>
          <p:cNvSpPr txBox="1">
            <a:spLocks/>
          </p:cNvSpPr>
          <p:nvPr/>
        </p:nvSpPr>
        <p:spPr>
          <a:xfrm>
            <a:off x="699733" y="4236653"/>
            <a:ext cx="11352418" cy="11589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Распоряжение министерства образования и науки края от 26 октября 2023 г. № 1394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ü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Региональные, муниципальные и школьные команды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ü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Обмен лучшими педагогическими практиками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Char char="ü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Обучение педагогов (курсы повышения квалификации, совещания, мониторинг результатов)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51521" y="1902559"/>
            <a:ext cx="4183693" cy="45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u="sng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марта 2024 </a:t>
            </a:r>
            <a:r>
              <a:rPr lang="ru-RU" sz="2800" u="sng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  <a:endParaRPr lang="ru-RU" sz="3600" u="sng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740170" y="2327584"/>
            <a:ext cx="5510943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332 школы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97 % 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1725 учителей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127269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–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85 %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ятиугольник 38"/>
          <p:cNvSpPr/>
          <p:nvPr/>
        </p:nvSpPr>
        <p:spPr bwMode="auto">
          <a:xfrm>
            <a:off x="307975" y="640911"/>
            <a:ext cx="11744176" cy="348631"/>
          </a:xfrm>
          <a:custGeom>
            <a:avLst/>
            <a:gdLst>
              <a:gd name="connsiteX0" fmla="*/ 0 w 2295525"/>
              <a:gd name="connsiteY0" fmla="*/ 0 h 285750"/>
              <a:gd name="connsiteX1" fmla="*/ 2124075 w 2295525"/>
              <a:gd name="connsiteY1" fmla="*/ 0 h 285750"/>
              <a:gd name="connsiteX2" fmla="*/ 2295525 w 2295525"/>
              <a:gd name="connsiteY2" fmla="*/ 142875 h 285750"/>
              <a:gd name="connsiteX3" fmla="*/ 2124075 w 2295525"/>
              <a:gd name="connsiteY3" fmla="*/ 285750 h 285750"/>
              <a:gd name="connsiteX4" fmla="*/ 0 w 2295525"/>
              <a:gd name="connsiteY4" fmla="*/ 285750 h 285750"/>
              <a:gd name="connsiteX5" fmla="*/ 0 w 2295525"/>
              <a:gd name="connsiteY5" fmla="*/ 0 h 285750"/>
              <a:gd name="connsiteX0" fmla="*/ 0 w 2124075"/>
              <a:gd name="connsiteY0" fmla="*/ 0 h 285750"/>
              <a:gd name="connsiteX1" fmla="*/ 2124075 w 2124075"/>
              <a:gd name="connsiteY1" fmla="*/ 0 h 285750"/>
              <a:gd name="connsiteX2" fmla="*/ 1971675 w 2124075"/>
              <a:gd name="connsiteY2" fmla="*/ 133350 h 285750"/>
              <a:gd name="connsiteX3" fmla="*/ 2124075 w 2124075"/>
              <a:gd name="connsiteY3" fmla="*/ 285750 h 285750"/>
              <a:gd name="connsiteX4" fmla="*/ 0 w 2124075"/>
              <a:gd name="connsiteY4" fmla="*/ 285750 h 285750"/>
              <a:gd name="connsiteX5" fmla="*/ 0 w 2124075"/>
              <a:gd name="connsiteY5" fmla="*/ 0 h 285750"/>
              <a:gd name="connsiteX0" fmla="*/ 0 w 2124075"/>
              <a:gd name="connsiteY0" fmla="*/ 0 h 285750"/>
              <a:gd name="connsiteX1" fmla="*/ 2124075 w 2124075"/>
              <a:gd name="connsiteY1" fmla="*/ 0 h 285750"/>
              <a:gd name="connsiteX2" fmla="*/ 1824115 w 2124075"/>
              <a:gd name="connsiteY2" fmla="*/ 138933 h 285750"/>
              <a:gd name="connsiteX3" fmla="*/ 2124075 w 2124075"/>
              <a:gd name="connsiteY3" fmla="*/ 285750 h 285750"/>
              <a:gd name="connsiteX4" fmla="*/ 0 w 2124075"/>
              <a:gd name="connsiteY4" fmla="*/ 285750 h 285750"/>
              <a:gd name="connsiteX5" fmla="*/ 0 w 2124075"/>
              <a:gd name="connsiteY5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4075" h="285750">
                <a:moveTo>
                  <a:pt x="0" y="0"/>
                </a:moveTo>
                <a:lnTo>
                  <a:pt x="2124075" y="0"/>
                </a:lnTo>
                <a:lnTo>
                  <a:pt x="1824115" y="138933"/>
                </a:lnTo>
                <a:lnTo>
                  <a:pt x="2124075" y="285750"/>
                </a:lnTo>
                <a:lnTo>
                  <a:pt x="0" y="28575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18000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85000"/>
              </a:lnSpc>
              <a:spcBef>
                <a:spcPts val="600"/>
              </a:spcBef>
              <a:tabLst>
                <a:tab pos="271463" algn="l"/>
              </a:tabLst>
            </a:pP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МОТИВИРУЮЩИЙ МОНИТОРИНГ П. 27- региональный, П.20 - муниципальный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65175" y="1052603"/>
            <a:ext cx="4183693" cy="45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год – 56,46</a:t>
            </a:r>
            <a:endParaRPr lang="ru-RU" sz="28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49895" y="1020567"/>
            <a:ext cx="4183693" cy="45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год – 54,76</a:t>
            </a:r>
            <a:endParaRPr lang="ru-RU" sz="28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04273" y="1004648"/>
            <a:ext cx="1054249" cy="45858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- 1,7</a:t>
            </a:r>
            <a:endParaRPr lang="ru-RU" sz="36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810" y="5351729"/>
            <a:ext cx="10281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Активизировать работу учителей с открытым банком заданий по функциональной грамотности на платформе РЭШ, обеспечив охват не менее 40 %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841724" y="6028534"/>
            <a:ext cx="102163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2400"/>
              </a:lnSpc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Вовлечь в работу по функциональной грамотности учителей </a:t>
            </a:r>
            <a:r>
              <a:rPr lang="ru-RU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начальных классов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3223" y="5439575"/>
            <a:ext cx="1653503" cy="45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28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22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0606" y="203762"/>
            <a:ext cx="12342606" cy="291090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АКТИВНОСТЬ РАБОТЫ ПЕДАГОГОВ С ОТКРЫТЫМ БАНКОМ ЗАДАНИЙ </a:t>
            </a:r>
            <a:b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ФУНКЦИОНАЛЬНОЙ  ГРАМОТНОСТИ НА ПЛАТФОРМЕ РЭШ 19 МАРТА 2024 Г.</a:t>
            </a:r>
            <a:endParaRPr lang="ru-RU" sz="22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573630"/>
              </p:ext>
            </p:extLst>
          </p:nvPr>
        </p:nvGraphicFramePr>
        <p:xfrm>
          <a:off x="355001" y="649994"/>
          <a:ext cx="11564472" cy="5691300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474260"/>
                <a:gridCol w="1581374"/>
                <a:gridCol w="1699709"/>
                <a:gridCol w="1602889"/>
                <a:gridCol w="1484555"/>
                <a:gridCol w="1484556"/>
                <a:gridCol w="1237129"/>
              </a:tblGrid>
              <a:tr h="899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муниципального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образования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ШКОЛ, в</a:t>
                      </a:r>
                      <a:r>
                        <a:rPr lang="ru-RU" sz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которых педагоги работают с ОБЗ по ФГ, 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Количество УЧИТЕЛЕЙ, создавших задания по ФГ на платформе РЭШ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r>
                        <a:rPr lang="ru-RU" sz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УЧИТЕЛЕЙ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создавших задания по ФГ на платформе РЭШ, 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УЧАЩИХСЯ, выполнивших задания на платформе РЭШ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Доля УЧАЩИХСЯ, выполнивших задания по ФГ на платформе РЭШ, 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ЗАДАНИЙ, проверенных педагогами, %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noFill/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Амурский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108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4897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Аяно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-Майский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  <a:r>
                        <a:rPr lang="ru-RU" sz="1400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145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Бикинский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2420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Ванинский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2349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91%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Верхнебуреинский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3824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Вяземский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2686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Комсомольск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22318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Хабаровск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387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14%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50555</a:t>
                      </a:r>
                      <a:endParaRPr lang="ru-RU" sz="1400" dirty="0"/>
                    </a:p>
                  </a:txBody>
                  <a:tcPr marL="45014" marR="4501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Комсомольский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6248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430%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им.Лазо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10139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им. П.Осипенко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541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Нанайский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1183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Николаевский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2233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Охотский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365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Советско- Гаванский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 5765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Солнечный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2649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101%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89%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Тугуро-Чумиканский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288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130%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Ульчский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3503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252%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Хабаровский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4011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96%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</a:tr>
              <a:tr h="238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ИТОГО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1752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        127269</a:t>
                      </a:r>
                      <a:endParaRPr lang="ru-RU" sz="1400" dirty="0"/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91,5%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014" marR="45014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11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648" y="393616"/>
            <a:ext cx="12181790" cy="50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36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НА ОБУЧЕНИЕ В 1 КЛАСС</a:t>
            </a:r>
            <a:endParaRPr lang="ru-RU" sz="36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0" y="1050546"/>
            <a:ext cx="4354592" cy="41441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06650" y="1021092"/>
            <a:ext cx="4082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Этапы приема заявлений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63" y="2242371"/>
            <a:ext cx="5758404" cy="36319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13785" y="2261935"/>
            <a:ext cx="4457631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Способы подачи заявления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6685107" y="1923402"/>
            <a:ext cx="515661" cy="314642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210" y="95686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43053" y="2654742"/>
            <a:ext cx="58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ЭЛЕКТРОННО ЕПГУ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184" y="1476230"/>
            <a:ext cx="119689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проживающие на закрепленной за школой территории 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495" y="1844461"/>
            <a:ext cx="7004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Дети, не проживающие на закрепленной территории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97286" y="1361516"/>
            <a:ext cx="3530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апреля – 30 июня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54639" y="1784638"/>
            <a:ext cx="5165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июля – не позднее 5 сентября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7528092" y="1572965"/>
            <a:ext cx="515661" cy="314642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39841" y="3021881"/>
            <a:ext cx="8298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ПОЧТОЙ ЗАКАЗНЫМ ПИСЬМОМ С УВЕДОМЛЕНИЕМ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0648" y="3395717"/>
            <a:ext cx="6738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ЛИЧНО В ШКОЛЕ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61" y="3769079"/>
            <a:ext cx="5758404" cy="363197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271261" y="3733551"/>
            <a:ext cx="3551229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Перечень документов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2063" y="4411239"/>
            <a:ext cx="11403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Копия документа, удостоверяющего личность родителя (законного представителя)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2063" y="4747688"/>
            <a:ext cx="11403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Копия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свидетельства о рождении ребенка или документа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подтверждающего родство заявителя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67536" y="4957902"/>
            <a:ext cx="9660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штамп о гражданстве не требуется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2063" y="5365276"/>
            <a:ext cx="11403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Копия документа о регистрации ребенка по месту жительства или по месту пребывания на закрепленной территории, справка о приеме документов 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2063" y="5963335"/>
            <a:ext cx="11403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Документы, подтверждающие право внеочередного, первоочередного и преимущественного приема на обучение 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4306" y="4101647"/>
            <a:ext cx="11403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Заявление о приеме на обучение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992126" y="6501944"/>
            <a:ext cx="119689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министерства образования и науки края от 6 марта 2024 г. № 02.1-14-3195  </a:t>
            </a:r>
            <a:endParaRPr lang="ru-RU" sz="1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39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648" y="393616"/>
            <a:ext cx="12181790" cy="50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36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НА ОБУЧЕНИЕ В 1 КЛАСС</a:t>
            </a:r>
            <a:endParaRPr lang="ru-RU" sz="36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0" y="1050546"/>
            <a:ext cx="2972979" cy="41441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06650" y="1002339"/>
            <a:ext cx="2560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На сайтах школ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48" y="3029347"/>
            <a:ext cx="5758404" cy="36319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06650" y="3036682"/>
            <a:ext cx="3275512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Льготные категории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206650" y="2936066"/>
            <a:ext cx="1105068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6340863" y="1934010"/>
            <a:ext cx="515661" cy="314642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80184" y="3795205"/>
            <a:ext cx="118362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Детям военнослужащих и граждан,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пребывавших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в добровольческих формированиях, сотрудников </a:t>
            </a:r>
            <a:r>
              <a:rPr lang="ru-RU" sz="2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нацгвардии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– погибших участников СВО (ФЗ от 24 марта 2023 г. № 281-ФЗ)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210" y="95686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0167" y="3416919"/>
            <a:ext cx="58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ВНЕОЧЕРЕДНОЕ ПРАВО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184" y="1476230"/>
            <a:ext cx="119689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Муниципальный распорядительный акт о закреплении школ за территориями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495" y="1844461"/>
            <a:ext cx="7004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количестве мест в первых классах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004026" y="1383446"/>
            <a:ext cx="2976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до 15 марта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65321" y="1796242"/>
            <a:ext cx="4749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10 к. дней после издания РА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13" t="-121944" r="-1188" b="-71346"/>
          <a:stretch/>
        </p:blipFill>
        <p:spPr>
          <a:xfrm flipV="1">
            <a:off x="9634516" y="1583539"/>
            <a:ext cx="515661" cy="314642"/>
          </a:xfrm>
          <a:prstGeom prst="rect">
            <a:avLst/>
          </a:prstGeom>
        </p:spPr>
      </p:pic>
      <p:sp>
        <p:nvSpPr>
          <p:cNvPr id="29" name="Прямоугольник 28"/>
          <p:cNvSpPr/>
          <p:nvPr/>
        </p:nvSpPr>
        <p:spPr>
          <a:xfrm>
            <a:off x="50167" y="2199082"/>
            <a:ext cx="107720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об алгоритме действий для родителей, образец заявления 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0168" y="2535956"/>
            <a:ext cx="8152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муниципальной и краевой «горячих» линиях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210" y="4428878"/>
            <a:ext cx="40184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ПЕРВООЧЕРЕДНОЕ ПРАВО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167" y="4765752"/>
            <a:ext cx="117353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Детям военнослужащих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граждан, </a:t>
            </a:r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пребывающих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добровольческих формированиях–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участников СВО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Детям сотрудников полиции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Детям сотрудников ОВД, не являющихся сотрудниками полиции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Детям сотрудников уголовно-исполнительной системы, органов принудительного исполнения наказаний, противопожарной службы, таможенных органов Российской Федерации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47947" y="3052742"/>
            <a:ext cx="5478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по месту жительства семей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8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648" y="393616"/>
            <a:ext cx="12181790" cy="50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36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НА ОБУЧЕНИЕ В 1 КЛАСС</a:t>
            </a:r>
            <a:endParaRPr lang="ru-RU" sz="36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650" y="1002339"/>
            <a:ext cx="2560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На сайтах школ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48" y="1166770"/>
            <a:ext cx="5758404" cy="36319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06650" y="1208133"/>
            <a:ext cx="3878626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ЛЬГОТНЫЕ КАТЕГОРИИ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1529" y="2133025"/>
            <a:ext cx="118362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Дети, у которых в данной школе обучаются братья и (или) сестры (полнородные и </a:t>
            </a:r>
            <a:r>
              <a:rPr lang="ru-RU" sz="20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неполнородные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усыновленные (удочеренные), находящиеся под опекой)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210" y="95686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0648" y="1707091"/>
            <a:ext cx="58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ПРЕИМУЩЕСТВЕННОЕ ПРАВО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6721" y="3401946"/>
            <a:ext cx="11088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Обновить информацию о приеме в 1 класс на официальных сайтах ОМСУ, направить в министерство образования и науки края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1998" y="4109832"/>
            <a:ext cx="5803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Ссылки о размещенной на сайтах информации не представили 11 территорий</a:t>
            </a: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50" y="2903942"/>
            <a:ext cx="5758404" cy="363197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13787" y="2911180"/>
            <a:ext cx="2457660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ЗАДАЧИ ОМСУ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22212" y="4100802"/>
            <a:ext cx="6226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</a:pPr>
            <a:r>
              <a:rPr lang="ru-RU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Полная информация: </a:t>
            </a:r>
          </a:p>
          <a:p>
            <a:pPr>
              <a:buClr>
                <a:srgbClr val="C00000"/>
              </a:buClr>
            </a:pPr>
            <a:r>
              <a:rPr lang="ru-RU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Советско-Гаванский, Хабаровский районы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6650" y="5118551"/>
            <a:ext cx="11088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Обновить телефоны «горячих линий», проверить их работоспособность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4387" y="5505458"/>
            <a:ext cx="7701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министерстве образования и науки края</a:t>
            </a:r>
          </a:p>
          <a:p>
            <a:pPr>
              <a:buClr>
                <a:srgbClr val="C00000"/>
              </a:buClr>
            </a:pP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(4212) 32-57-14, (4212) 42-13-30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06650" y="6215431"/>
            <a:ext cx="11088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Информировать население через СМИ, родительские собрания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1737" y="4776377"/>
            <a:ext cx="9011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Пресс-релиз на сайте министерства : </a:t>
            </a:r>
            <a:r>
              <a:rPr lang="en-US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minobr.khabkrai.ru/events/Novosti/5945</a:t>
            </a:r>
            <a:endParaRPr lang="ru-RU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89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787" y="363360"/>
            <a:ext cx="6192487" cy="509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36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качества жизни</a:t>
            </a:r>
            <a:endParaRPr lang="ru-RU" sz="3600" b="1" spc="-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6650" y="1002339"/>
            <a:ext cx="2560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На сайтах школ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16" y="1191590"/>
            <a:ext cx="6586229" cy="36319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397171" y="1208200"/>
            <a:ext cx="4476407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ОПРОС ЦУР, февраль 2024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0210" y="95686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2180" y="2965474"/>
            <a:ext cx="6418177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/>
              <a:t>Общее количество </a:t>
            </a:r>
            <a:r>
              <a:rPr lang="ru-RU" sz="2400" b="1" dirty="0"/>
              <a:t>респондентов - 633</a:t>
            </a:r>
          </a:p>
          <a:p>
            <a:pPr>
              <a:lnSpc>
                <a:spcPct val="80000"/>
              </a:lnSpc>
            </a:pP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2180" y="1633151"/>
            <a:ext cx="76868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Вопрос: </a:t>
            </a:r>
            <a:r>
              <a:rPr lang="ru-RU" sz="2400" dirty="0"/>
              <a:t>"Оцените, насколько Вы удовлетворены процессом записи Вашего ребенка в школьное образовательное учреждение (за последний год</a:t>
            </a:r>
            <a:r>
              <a:rPr lang="ru-RU" sz="2400" dirty="0" smtClean="0"/>
              <a:t>)?"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2180" y="3364244"/>
            <a:ext cx="66323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Абсолютно не удовлетворен (-на) - 5</a:t>
            </a:r>
            <a:r>
              <a:rPr lang="ru-RU" sz="2400" dirty="0" smtClean="0">
                <a:solidFill>
                  <a:srgbClr val="FF0000"/>
                </a:solidFill>
              </a:rPr>
              <a:t>%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Скорее </a:t>
            </a:r>
            <a:r>
              <a:rPr lang="ru-RU" sz="2400" dirty="0">
                <a:solidFill>
                  <a:srgbClr val="FF0000"/>
                </a:solidFill>
              </a:rPr>
              <a:t>не удовлетворен (-на) - 3</a:t>
            </a:r>
            <a:r>
              <a:rPr lang="ru-RU" sz="2400" dirty="0" smtClean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Не </a:t>
            </a:r>
            <a:r>
              <a:rPr lang="ru-RU" sz="2400" b="1" dirty="0">
                <a:solidFill>
                  <a:srgbClr val="FFC000"/>
                </a:solidFill>
              </a:rPr>
              <a:t>могу однозначно оценить (есть и плюсы, и минусы) - 26</a:t>
            </a:r>
            <a:r>
              <a:rPr lang="ru-RU" sz="2400" b="1" dirty="0" smtClean="0">
                <a:solidFill>
                  <a:srgbClr val="FFC000"/>
                </a:solidFill>
              </a:rPr>
              <a:t>%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Скорее </a:t>
            </a:r>
            <a:r>
              <a:rPr lang="ru-RU" sz="2400" dirty="0">
                <a:solidFill>
                  <a:srgbClr val="00B050"/>
                </a:solidFill>
              </a:rPr>
              <a:t>удовлетворен (-на) - 32</a:t>
            </a:r>
            <a:r>
              <a:rPr lang="ru-RU" sz="2400" dirty="0" smtClean="0">
                <a:solidFill>
                  <a:srgbClr val="00B050"/>
                </a:solidFill>
              </a:rPr>
              <a:t>%</a:t>
            </a:r>
          </a:p>
          <a:p>
            <a:r>
              <a:rPr lang="ru-RU" sz="2400" dirty="0" smtClean="0">
                <a:solidFill>
                  <a:srgbClr val="00B050"/>
                </a:solidFill>
              </a:rPr>
              <a:t>Абсолютно </a:t>
            </a:r>
            <a:r>
              <a:rPr lang="ru-RU" sz="2400" dirty="0">
                <a:solidFill>
                  <a:srgbClr val="00B050"/>
                </a:solidFill>
              </a:rPr>
              <a:t>удовлетворен (-на) - 28</a:t>
            </a:r>
            <a:r>
              <a:rPr lang="ru-RU" sz="2400" dirty="0" smtClean="0">
                <a:solidFill>
                  <a:srgbClr val="00B050"/>
                </a:solidFill>
              </a:rPr>
              <a:t>%</a:t>
            </a:r>
          </a:p>
          <a:p>
            <a:r>
              <a:rPr lang="ru-RU" sz="2400" dirty="0" smtClean="0"/>
              <a:t>Неприменимо </a:t>
            </a:r>
            <a:r>
              <a:rPr lang="ru-RU" sz="2400" dirty="0"/>
              <a:t>ко мне (отсутствие релевантного опыта) - 6</a:t>
            </a:r>
            <a:r>
              <a:rPr lang="ru-RU" sz="2400" dirty="0" smtClean="0"/>
              <a:t>%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6618" y="1005613"/>
            <a:ext cx="3723503" cy="517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67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55574" y="192231"/>
            <a:ext cx="11866088" cy="96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360"/>
              </a:lnSpc>
            </a:pPr>
            <a:r>
              <a:rPr lang="ru-RU" sz="32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ПРАВ НЕСОВЕРШЕННОЛЕТНИХ </a:t>
            </a:r>
          </a:p>
          <a:p>
            <a:pPr algn="ctr">
              <a:lnSpc>
                <a:spcPts val="3360"/>
              </a:lnSpc>
            </a:pPr>
            <a:r>
              <a:rPr lang="ru-RU" sz="32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ПОЛУЧЕНИЕ ОБЩЕГО ОБРАЗОВАНИЯ</a:t>
            </a: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AutoShape 6" descr="Минпросвещения Росс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2919" y="1456720"/>
            <a:ext cx="60144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учета детей, подлежащих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обучению, в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 числе прибывших в течение лета на временное или постоянное место жительства в муниципальное образование</a:t>
            </a:r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находящихся на территории Российской Федерации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несовершеннолетних иностранных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граждан, подлежащих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</a:t>
            </a:r>
          </a:p>
          <a:p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Особый контроль за семьями, находящимися в </a:t>
            </a:r>
            <a:r>
              <a:rPr lang="ru-RU" sz="2000" dirty="0" err="1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000" dirty="0" err="1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ТЖС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прибывшими из зоны </a:t>
            </a:r>
            <a:r>
              <a:rPr lang="ru-RU" sz="2000" dirty="0" err="1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2919" y="5011486"/>
            <a:ext cx="6491362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603612" y="1823460"/>
            <a:ext cx="505916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Обновление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банка данных детей,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подлежащих обучению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надзорных органов и комиссий по делам несовершеннолетних и защите их прав о выявленных нарушениях прав детей на образование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с территориальными органами МВД России по выявлению несовершеннолетних иностранных граждан и лиц без гражданства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4" y="6291364"/>
            <a:ext cx="994912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7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48281" y="149329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0494" y="5659172"/>
            <a:ext cx="9516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разъяснительной работы с родителями об ответственности за получение общего образования несовершеннолетними 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53090" y="1156598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90" y="1275120"/>
            <a:ext cx="3356229" cy="36319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28164" y="1265756"/>
            <a:ext cx="1467838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ЗАДАЧИ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281" y="1236550"/>
            <a:ext cx="3356229" cy="36319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919355" y="1227186"/>
            <a:ext cx="3113353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ОСНОВНЫЕ МЕРЫ</a:t>
            </a:r>
            <a:endParaRPr lang="ru-RU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24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155574" y="192231"/>
            <a:ext cx="11866088" cy="96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360"/>
              </a:lnSpc>
            </a:pPr>
            <a:r>
              <a:rPr lang="ru-RU" sz="32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СОВЕТ ПО ВОПРОСАМ ОБЩЕГО </a:t>
            </a:r>
            <a:r>
              <a:rPr lang="ru-RU" sz="32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pPr algn="ctr">
              <a:lnSpc>
                <a:spcPts val="3360"/>
              </a:lnSpc>
            </a:pPr>
            <a:r>
              <a:rPr lang="ru-RU" sz="3200" b="1" spc="-5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ДОПОЛНИТЕЛЬНОГО ОБРАЗОВАНИЯ</a:t>
            </a: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AutoShape 6" descr="Минпросвещения Росс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975" y="1574648"/>
            <a:ext cx="60144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«РАЗВИТИЕ СИСТЕМЫ ПРОФИЛЬНОГО ОБУЧЕНИЯ ЧЕРЕЗ МОДЕРНИЗАЦИЮ ОБРАЗОВАТЕЛЬНОГО ПРОСТРАНСТВА ХАБАРОВСКОГО КРАЯ»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Презентация муниципальных моделей организации профильного обучения в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2024/2025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учебном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оснащение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"Инженерных классов" авиа- и судо-строительной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направленности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профориентационного минимума к профориентационному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оптимуму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отивирующий мониторинг</a:t>
            </a: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2919" y="5011486"/>
            <a:ext cx="6491362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endParaRPr lang="ru-RU" sz="20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686366" y="2546401"/>
            <a:ext cx="533529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заместители </a:t>
            </a: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 администраций районов и городских округов по социальным вопросам</a:t>
            </a:r>
            <a:endParaRPr lang="ru-RU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руководители ОМСУ в сфере образования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руководители муниципальных методических служб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руководители профессиональных образовательных организаций, образовательных организаций высшего </a:t>
            </a:r>
            <a:r>
              <a:rPr lang="ru-RU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5574" y="6291364"/>
            <a:ext cx="994912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7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44281" y="1622181"/>
            <a:ext cx="493722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КОМСОМОЛЬСК-НА-АМУРЕ</a:t>
            </a:r>
          </a:p>
          <a:p>
            <a:pPr algn="ctr"/>
            <a:r>
              <a:rPr lang="ru-RU" sz="24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– 10 апреля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3090" y="5986932"/>
            <a:ext cx="1180825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министерства образования и </a:t>
            </a:r>
            <a:r>
              <a:rPr lang="ru-RU" sz="22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науки края </a:t>
            </a:r>
            <a:r>
              <a:rPr lang="ru-RU" sz="2200" b="1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19.03.2024 № 02.1-14-4022  </a:t>
            </a:r>
            <a:endParaRPr lang="ru-RU" sz="22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53090" y="1149639"/>
            <a:ext cx="12038910" cy="0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67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1899" y="316857"/>
            <a:ext cx="6985686" cy="52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360"/>
              </a:lnSpc>
            </a:pPr>
            <a:r>
              <a:rPr lang="ru-RU" sz="3600" b="1" spc="-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 СЕМЬИ – 2024   </a:t>
            </a:r>
          </a:p>
        </p:txBody>
      </p:sp>
      <p:sp>
        <p:nvSpPr>
          <p:cNvPr id="10" name="AutoShape 4" descr="ФГБНУ &quot;Институт стратегии развития образования РА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7" name="AutoShape 2" descr="blob:https://web.telegram.org/3cb1cdda-7a10-410c-b766-3e382aaa5ad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88709" y="1604146"/>
            <a:ext cx="6218508" cy="2636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2400" b="1" u="sng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Единые дни торжественных мероприятий</a:t>
            </a:r>
            <a:endParaRPr lang="ru-RU" sz="2400" b="1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Последний школьный звонок </a:t>
            </a:r>
            <a:r>
              <a:rPr lang="ru-RU" sz="20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u="sng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24-25 мая 2024 г</a:t>
            </a:r>
            <a:r>
              <a:rPr lang="ru-RU" sz="2000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</a:t>
            </a:r>
          </a:p>
          <a:p>
            <a:endParaRPr lang="ru-RU" sz="2000" dirty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Школьные </a:t>
            </a:r>
            <a:r>
              <a:rPr lang="ru-RU" sz="2000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выпускные – </a:t>
            </a:r>
            <a:r>
              <a:rPr lang="ru-RU" sz="2000" b="1" u="sng" dirty="0">
                <a:solidFill>
                  <a:srgbClr val="4472C4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28-29 июня 2024 г.</a:t>
            </a:r>
          </a:p>
          <a:p>
            <a:endParaRPr lang="ru-RU" sz="2400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1D49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9156" y="4800280"/>
            <a:ext cx="59030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и проведение общероссийского открытого урока </a:t>
            </a:r>
            <a:r>
              <a:rPr lang="ru-RU" sz="20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«Роль семьи в жизни человека»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посвященного Дню знаний </a:t>
            </a: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сентября 2024 г.)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0375" y="3192415"/>
            <a:ext cx="7119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ru-RU" dirty="0" smtClean="0">
              <a:solidFill>
                <a:srgbClr val="4472C4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99156" y="3965570"/>
            <a:ext cx="53511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и проведение </a:t>
            </a:r>
            <a:r>
              <a:rPr lang="ru-RU" sz="2000" b="1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тематических</a:t>
            </a:r>
            <a:r>
              <a:rPr lang="ru-RU" sz="2000" dirty="0">
                <a:solidFill>
                  <a:srgbClr val="1D4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школьных выпускных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/>
          <a:srcRect l="34586" t="11707" r="33096" b="14147"/>
          <a:stretch/>
        </p:blipFill>
        <p:spPr>
          <a:xfrm>
            <a:off x="7842702" y="1085162"/>
            <a:ext cx="3546088" cy="5084957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 flipV="1">
            <a:off x="307975" y="907441"/>
            <a:ext cx="11730935" cy="6959"/>
          </a:xfrm>
          <a:prstGeom prst="line">
            <a:avLst/>
          </a:prstGeom>
          <a:ln w="57150">
            <a:solidFill>
              <a:srgbClr val="01E1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Логотип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60165" y="210737"/>
            <a:ext cx="85725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99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1197</Words>
  <Application>Microsoft Office PowerPoint</Application>
  <PresentationFormat>Широкоэкранный</PresentationFormat>
  <Paragraphs>275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Wingdings</vt:lpstr>
      <vt:lpstr>Office Theme</vt:lpstr>
      <vt:lpstr>Тема Office</vt:lpstr>
      <vt:lpstr>Презентация PowerPoint</vt:lpstr>
      <vt:lpstr>АКТИВНОСТЬ РАБОТЫ ПЕДАГОГОВ С ОТКРЫТЫМ БАНКОМ ЗАДАНИЙ  ПО ФУНКЦИОНАЛЬНОЙ  ГРАМОТНОСТИ НА ПЛАТФОРМЕ РЭШ 19 МАРТА 2024 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Александровна Ефремова</dc:creator>
  <cp:lastModifiedBy>Юлия Александровна Ярошенко</cp:lastModifiedBy>
  <cp:revision>47</cp:revision>
  <cp:lastPrinted>2024-03-21T04:33:41Z</cp:lastPrinted>
  <dcterms:created xsi:type="dcterms:W3CDTF">2023-03-24T10:34:37Z</dcterms:created>
  <dcterms:modified xsi:type="dcterms:W3CDTF">2024-03-21T05:18:13Z</dcterms:modified>
</cp:coreProperties>
</file>