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92" r:id="rId2"/>
    <p:sldId id="286" r:id="rId3"/>
    <p:sldId id="288" r:id="rId4"/>
    <p:sldId id="289" r:id="rId5"/>
    <p:sldId id="293" r:id="rId6"/>
    <p:sldId id="294" r:id="rId7"/>
    <p:sldId id="295" r:id="rId8"/>
    <p:sldId id="291" r:id="rId9"/>
    <p:sldId id="290" r:id="rId10"/>
  </p:sldIdLst>
  <p:sldSz cx="9144000" cy="5143500" type="screen16x9"/>
  <p:notesSz cx="6858000" cy="9926638"/>
  <p:embeddedFontLs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icrosoft Sans Serif" panose="020B0604020202020204" pitchFamily="34" charset="0"/>
      <p:regular r:id="rId26"/>
    </p:embeddedFont>
    <p:embeddedFont>
      <p:font typeface="Montserrat" panose="020B0604020202020204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26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BdEOsnmoDbf1C82hOEgBboU6l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DE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80" autoAdjust="0"/>
  </p:normalViewPr>
  <p:slideViewPr>
    <p:cSldViewPr snapToGrid="0">
      <p:cViewPr varScale="1">
        <p:scale>
          <a:sx n="145" d="100"/>
          <a:sy n="145" d="100"/>
        </p:scale>
        <p:origin x="648" y="126"/>
      </p:cViewPr>
      <p:guideLst>
        <p:guide orient="horz" pos="1526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customschemas.google.com/relationships/presentationmetadata" Target="meta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6125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1" y="4715156"/>
            <a:ext cx="5486400" cy="446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97" tIns="91997" rIns="91997" bIns="91997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21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2fba0b7c2_19_9:notes"/>
          <p:cNvSpPr txBox="1">
            <a:spLocks noGrp="1"/>
          </p:cNvSpPr>
          <p:nvPr>
            <p:ph type="body" idx="1"/>
          </p:nvPr>
        </p:nvSpPr>
        <p:spPr>
          <a:xfrm>
            <a:off x="685800" y="4715155"/>
            <a:ext cx="5486360" cy="44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97" tIns="91997" rIns="91997" bIns="91997" anchor="t" anchorCtr="0">
            <a:noAutofit/>
          </a:bodyPr>
          <a:lstStyle/>
          <a:p>
            <a:pPr marL="0" indent="0">
              <a:buNone/>
            </a:pPr>
            <a:r>
              <a:rPr lang="ru-RU"/>
              <a:t>В этом слайде название не отражает содержание. Содержание про механизмы изменений целевой модели </a:t>
            </a:r>
            <a:endParaRPr/>
          </a:p>
        </p:txBody>
      </p:sp>
      <p:sp>
        <p:nvSpPr>
          <p:cNvPr id="199" name="Google Shape;199;g102fba0b7c2_19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6125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552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2fba0b7c2_19_9:notes"/>
          <p:cNvSpPr txBox="1">
            <a:spLocks noGrp="1"/>
          </p:cNvSpPr>
          <p:nvPr>
            <p:ph type="body" idx="1"/>
          </p:nvPr>
        </p:nvSpPr>
        <p:spPr>
          <a:xfrm>
            <a:off x="685800" y="4715155"/>
            <a:ext cx="5486360" cy="44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97" tIns="91997" rIns="91997" bIns="91997" anchor="t" anchorCtr="0">
            <a:noAutofit/>
          </a:bodyPr>
          <a:lstStyle/>
          <a:p>
            <a:pPr marL="0" indent="0">
              <a:buNone/>
            </a:pPr>
            <a:r>
              <a:rPr lang="ru-RU"/>
              <a:t>В этом слайде название не отражает содержание. Содержание про механизмы изменений целевой модели </a:t>
            </a:r>
            <a:endParaRPr/>
          </a:p>
        </p:txBody>
      </p:sp>
      <p:sp>
        <p:nvSpPr>
          <p:cNvPr id="199" name="Google Shape;199;g102fba0b7c2_19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6125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209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2fba0b7c2_19_9:notes"/>
          <p:cNvSpPr txBox="1">
            <a:spLocks noGrp="1"/>
          </p:cNvSpPr>
          <p:nvPr>
            <p:ph type="body" idx="1"/>
          </p:nvPr>
        </p:nvSpPr>
        <p:spPr>
          <a:xfrm>
            <a:off x="685800" y="4715155"/>
            <a:ext cx="5486360" cy="44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97" tIns="91997" rIns="91997" bIns="91997" anchor="t" anchorCtr="0">
            <a:noAutofit/>
          </a:bodyPr>
          <a:lstStyle/>
          <a:p>
            <a:pPr marL="0" indent="0">
              <a:buNone/>
            </a:pPr>
            <a:r>
              <a:rPr lang="ru-RU"/>
              <a:t>В этом слайде название не отражает содержание. Содержание про механизмы изменений целевой модели </a:t>
            </a:r>
            <a:endParaRPr/>
          </a:p>
        </p:txBody>
      </p:sp>
      <p:sp>
        <p:nvSpPr>
          <p:cNvPr id="199" name="Google Shape;199;g102fba0b7c2_19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6125"/>
            <a:ext cx="661670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115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C41F-34E6-4FDE-975A-5EC1D6515416}" type="datetime1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21431">
              <a:spcBef>
                <a:spcPts val="104"/>
              </a:spcBef>
            </a:pPr>
            <a:fld id="{81D60167-4931-47E6-BA6A-407CBD079E47}" type="slidenum">
              <a:rPr lang="ru-RU" spc="-26" smtClean="0"/>
              <a:pPr marL="21431">
                <a:spcBef>
                  <a:spcPts val="104"/>
                </a:spcBef>
              </a:pPr>
              <a:t>‹#›</a:t>
            </a:fld>
            <a:endParaRPr lang="ru-RU" spc="-26" dirty="0"/>
          </a:p>
        </p:txBody>
      </p:sp>
    </p:spTree>
    <p:extLst>
      <p:ext uri="{BB962C8B-B14F-4D97-AF65-F5344CB8AC3E}">
        <p14:creationId xmlns:p14="http://schemas.microsoft.com/office/powerpoint/2010/main" val="34430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874765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6012657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821657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219189" y="636624"/>
            <a:ext cx="286721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807" y="195898"/>
            <a:ext cx="748157" cy="52227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0788" y="1038273"/>
            <a:ext cx="88454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участие советников по воспитанию в работе муниципальных комиссий по делам несовершеннолетних и защите их прав.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1 сентября 2024 года - федеральная выплата в размере 5 тысяч рублей в месяц для всех советников директоров по воспитанию и взаимодействию с детскими общественными объединениями.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марте закончить регистрацию всех участников Движения первых в ФГИС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«Моя школа»,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ФГИС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«Единой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портал государственных и муниципальных услуг (функций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(в крае используется информационная система электронных журналов и дневников 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Дневник.ру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»).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максимальную регистрацию обучающихся на Всероссийский конкурс «Большая перемена». Старт – 28 марта.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Провести ревизию размещения рабочих программ воспитания на сайтах общеобразовательных организаций (ст. 12.1 Федерального 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закона </a:t>
            </a:r>
            <a:r>
              <a:rPr lang="ru-RU" b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образовании в 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 </a:t>
            </a:r>
            <a:r>
              <a:rPr lang="ru-RU" b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Федерации»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29 декабря 2012 г. № 273, письмо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Минпросвещения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России от 7 августа 2023 г. № АБ-3287/06).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Провести анализ эффективности реализации программы социальной активности обучающихся начальных классов «Орлята России».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Минпросвещения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России в мае будет организована перерегистрация участников программы. Показатель – минимум один класс в школе должен реализовывать программу «Орлята России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1A230843-6A20-44CB-B759-F56FB623A331}"/>
              </a:ext>
            </a:extLst>
          </p:cNvPr>
          <p:cNvSpPr/>
          <p:nvPr/>
        </p:nvSpPr>
        <p:spPr>
          <a:xfrm>
            <a:off x="120430" y="198042"/>
            <a:ext cx="818120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5000"/>
              </a:lnSpc>
              <a:defRPr/>
            </a:pPr>
            <a:r>
              <a:rPr lang="ru-RU" sz="3000" b="1" dirty="0">
                <a:solidFill>
                  <a:srgbClr val="1D4999"/>
                </a:solidFill>
                <a:latin typeface="Arial" charset="0"/>
                <a:ea typeface="Microsoft YaHei" pitchFamily="34" charset="-122"/>
                <a:cs typeface="Arial" charset="0"/>
              </a:rPr>
              <a:t>ВОСПИТАНИЕ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39577" y="-15665"/>
            <a:ext cx="2512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664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2fba0b7c2_19_9"/>
          <p:cNvSpPr txBox="1">
            <a:spLocks noGrp="1"/>
          </p:cNvSpPr>
          <p:nvPr>
            <p:ph type="title"/>
          </p:nvPr>
        </p:nvSpPr>
        <p:spPr>
          <a:xfrm>
            <a:off x="80991" y="257175"/>
            <a:ext cx="8959099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None/>
            </a:pPr>
            <a:r>
              <a:rPr lang="ru-RU" sz="2000" b="1" spc="-50" dirty="0" smtClean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МОНИТОРИНГ ВЫПОЛНЕНИЯ ПЛАНА-ГРАФИКА ПОДГОТОВКИ ДОКУМЕНТОВ </a:t>
            </a:r>
            <a:br>
              <a:rPr lang="ru-RU" sz="2000" b="1" spc="-50" dirty="0" smtClean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</a:br>
            <a:r>
              <a:rPr lang="ru-RU" sz="2000" b="1" spc="-50" dirty="0" smtClean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ДЛЯ ИСПОЛНЕНИЯ МУНИЦИПАЛЬНОГО СОЦИАЛЬНОГО ЗАКАЗА (13.03.202</a:t>
            </a:r>
            <a:r>
              <a:rPr lang="en-US" sz="2000" b="1" spc="-50" dirty="0" smtClean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4 </a:t>
            </a:r>
            <a:r>
              <a:rPr lang="ru-RU" sz="2000" b="1" spc="-50" dirty="0" smtClean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г.)</a:t>
            </a:r>
            <a:endParaRPr sz="2000" b="1" spc="-50" dirty="0">
              <a:solidFill>
                <a:schemeClr val="tx1"/>
              </a:solidFill>
              <a:latin typeface="Arial Narrow" panose="020B0606020202030204" pitchFamily="34" charset="0"/>
              <a:sym typeface="Calibri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94712"/>
              </p:ext>
            </p:extLst>
          </p:nvPr>
        </p:nvGraphicFramePr>
        <p:xfrm>
          <a:off x="337923" y="1022141"/>
          <a:ext cx="8460534" cy="2121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256"/>
                <a:gridCol w="2736000"/>
                <a:gridCol w="1692000"/>
                <a:gridCol w="1728000"/>
                <a:gridCol w="1748278"/>
              </a:tblGrid>
              <a:tr h="972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Муниципальное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образование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spc="-1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План-график выполнен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endParaRPr lang="ru-RU" sz="1600" b="1" spc="-1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endParaRPr lang="ru-RU" sz="1600" b="1" spc="-1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endParaRPr lang="ru-RU" sz="1600" b="1" spc="-1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spc="-1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13.03.2024</a:t>
                      </a:r>
                      <a:endParaRPr lang="ru-RU" sz="2000" b="1" spc="-1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spc="-1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Количество невыполненных задач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endParaRPr lang="ru-RU" sz="1600" b="1" spc="-1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endParaRPr lang="ru-RU" sz="1600" b="1" spc="-1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spc="-1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13.03.2024</a:t>
                      </a:r>
                      <a:endParaRPr lang="ru-RU" sz="2000" b="1" spc="-1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spc="-1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Динамика выполнения плана графика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1" spc="-1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1" spc="-1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000" b="1" spc="-1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с 16.10.2023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37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ru-RU" sz="1600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kern="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kern="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г. Комсомольск-на-Амуре</a:t>
                      </a: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76,19%</a:t>
                      </a:r>
                      <a:endParaRPr lang="ru-RU" sz="16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</a:t>
                      </a:r>
                      <a:r>
                        <a:rPr lang="en-US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из 21)</a:t>
                      </a: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+ 23,8%</a:t>
                      </a:r>
                      <a:endParaRPr lang="ru-RU" sz="16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37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kern="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Хабаровский район</a:t>
                      </a:r>
                      <a:endParaRPr lang="ru-RU" sz="16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33,33%</a:t>
                      </a:r>
                      <a:endParaRPr lang="ru-RU" sz="16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 </a:t>
                      </a:r>
                      <a:r>
                        <a:rPr lang="en-US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из 21)</a:t>
                      </a: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ru-RU" sz="16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37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kern="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Охотский округ</a:t>
                      </a:r>
                      <a:endParaRPr lang="ru-RU" sz="16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22,22%</a:t>
                      </a:r>
                      <a:endParaRPr lang="ru-RU" sz="16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</a:t>
                      </a:r>
                      <a:r>
                        <a:rPr lang="en-US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из 9)</a:t>
                      </a: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1600" b="1" i="0" u="none" strike="noStrike" kern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ru-RU" sz="1600" b="1" i="0" u="none" strike="noStrike" kern="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5" marR="7315" marT="73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Google Shape;202;g102fba0b7c2_19_9"/>
          <p:cNvSpPr txBox="1">
            <a:spLocks/>
          </p:cNvSpPr>
          <p:nvPr/>
        </p:nvSpPr>
        <p:spPr>
          <a:xfrm>
            <a:off x="243841" y="3143249"/>
            <a:ext cx="8648699" cy="200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221668"/>
              </a:buClr>
              <a:buSzPts val="2880"/>
            </a:pPr>
            <a:r>
              <a:rPr lang="ru-RU" sz="1800" b="1" spc="-50" dirty="0" smtClean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МСЗ </a:t>
            </a:r>
            <a:r>
              <a:rPr lang="ru-RU" sz="1800" b="1" spc="-50" dirty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утверждаются не позднее 15 рабочих дней со дня принятия закона о региональном/местном бюджете на очередной финансовый год и плановый период, </a:t>
            </a:r>
            <a:r>
              <a:rPr lang="ru-RU" sz="1800" b="1" spc="-50" dirty="0" smtClean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информация о МСЗ размещается на Едином портале бюджетной системы (МСЗ на 2024 год в декабре 2023 г.)</a:t>
            </a:r>
          </a:p>
          <a:p>
            <a:pPr algn="l">
              <a:buClr>
                <a:srgbClr val="221668"/>
              </a:buClr>
              <a:buSzPts val="2880"/>
            </a:pPr>
            <a:endParaRPr lang="ru-RU" sz="1800" b="1" spc="-50" dirty="0">
              <a:solidFill>
                <a:schemeClr val="tx1"/>
              </a:solidFill>
              <a:latin typeface="Arial Narrow" panose="020B0606020202030204" pitchFamily="34" charset="0"/>
              <a:sym typeface="Montserrat"/>
            </a:endParaRPr>
          </a:p>
          <a:p>
            <a:pPr algn="l">
              <a:buClr>
                <a:srgbClr val="221668"/>
              </a:buClr>
              <a:buSzPts val="2880"/>
            </a:pPr>
            <a:r>
              <a:rPr lang="ru-RU" sz="1800" b="1" spc="-50" dirty="0" smtClean="0">
                <a:solidFill>
                  <a:schemeClr val="tx1"/>
                </a:solidFill>
                <a:latin typeface="Arial Narrow" panose="020B0606020202030204" pitchFamily="34" charset="0"/>
                <a:sym typeface="Montserrat"/>
              </a:rPr>
              <a:t>Отчет о МСЗ за 2023 год необходимо утвердить до 15 апреля 2024 г. </a:t>
            </a:r>
            <a:endParaRPr lang="ru-RU" sz="1800" spc="-5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>
            <a:extLst>
              <a:ext uri="{FF2B5EF4-FFF2-40B4-BE49-F238E27FC236}">
                <a16:creationId xmlns="" xmlns:a16="http://schemas.microsoft.com/office/drawing/2014/main" id="{E64F4258-E8A9-4689-5FC3-630817D4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3" y="1"/>
            <a:ext cx="7884879" cy="84512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tabLst>
                <a:tab pos="1135856" algn="l"/>
              </a:tabLst>
            </a:pPr>
            <a:r>
              <a:rPr lang="ru-RU" sz="195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школьных паспортизированных музеев в каждой общеобразовательной организации </a:t>
            </a:r>
            <a:br>
              <a:rPr lang="ru-RU" sz="195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5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950" b="1" u="sng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на 01.09.2024 – 100%)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19416"/>
              </p:ext>
            </p:extLst>
          </p:nvPr>
        </p:nvGraphicFramePr>
        <p:xfrm>
          <a:off x="1136697" y="758557"/>
          <a:ext cx="6761409" cy="4315423"/>
        </p:xfrm>
        <a:graphic>
          <a:graphicData uri="http://schemas.openxmlformats.org/drawingml/2006/table">
            <a:tbl>
              <a:tblPr/>
              <a:tblGrid>
                <a:gridCol w="1883536"/>
                <a:gridCol w="1387307"/>
                <a:gridCol w="2473925"/>
                <a:gridCol w="1016641"/>
              </a:tblGrid>
              <a:tr h="6455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Муниципальный район, городской округ 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общеобразовательных организаций (ед.)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паспортизированных школьных музеев, внесенных во Всероссийский реестр, которые функционируют в образовательных организациях (ед.)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Аяно-Майский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Солнечный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 им. П. Осипенко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Верхнебуреинский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Ванинский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Комсомольский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Тугуро-Чумиканский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Комсомольск-на-Амуре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97,30%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Советско-Гаванский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90,00%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 им. Лазо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89,66%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Охотский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85,71%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Вяземский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76,92%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Хабаровск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61,43%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819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Бикинский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60,00%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Николаевский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56,25%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Амурский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50,00%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Нанайский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41,66%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Хабаровский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33,33%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Ульчский район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29,41%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65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Хабаровский край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66,23%</a:t>
                      </a:r>
                    </a:p>
                  </a:txBody>
                  <a:tcPr marL="5504" marR="5504" marT="5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85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>
            <a:extLst>
              <a:ext uri="{FF2B5EF4-FFF2-40B4-BE49-F238E27FC236}">
                <a16:creationId xmlns="" xmlns:a16="http://schemas.microsoft.com/office/drawing/2014/main" id="{E64F4258-E8A9-4689-5FC3-630817D4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43" y="1"/>
            <a:ext cx="7886700" cy="99417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tabLst>
                <a:tab pos="1135856" algn="l"/>
              </a:tabLst>
            </a:pPr>
            <a:r>
              <a:rPr lang="ru-RU" sz="195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мониторинг развития туристско-краеведческой деятельности</a:t>
            </a:r>
            <a:endParaRPr lang="ru-RU" sz="1950" b="1" u="sng" kern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484399" y="841789"/>
          <a:ext cx="2983237" cy="4221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7149" imgH="8020004" progId="AcroExch.Document.DC">
                  <p:embed/>
                </p:oleObj>
              </mc:Choice>
              <mc:Fallback>
                <p:oleObj name="Acrobat Document" r:id="rId3" imgW="5667149" imgH="80200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4399" y="841789"/>
                        <a:ext cx="2983237" cy="4221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201733" y="1352282"/>
            <a:ext cx="45591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12.03.2024 № 09.1-14-3424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7175" indent="-257175"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о проведении федерального мониторинга развития туристско-краеведческой деятельности в субъекте</a:t>
            </a:r>
          </a:p>
          <a:p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–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08.04.2024 г.</a:t>
            </a:r>
          </a:p>
        </p:txBody>
      </p:sp>
    </p:spTree>
    <p:extLst>
      <p:ext uri="{BB962C8B-B14F-4D97-AF65-F5344CB8AC3E}">
        <p14:creationId xmlns:p14="http://schemas.microsoft.com/office/powerpoint/2010/main" val="18176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3306749" y="2847454"/>
            <a:ext cx="2825765" cy="183371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13348" algn="ctr"/>
            <a:endParaRPr lang="ru-RU" sz="6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58517" y="2833804"/>
            <a:ext cx="2814315" cy="18392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13348" algn="ctr"/>
            <a:endParaRPr lang="ru-RU" sz="6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76" name="object 31"/>
          <p:cNvGrpSpPr/>
          <p:nvPr/>
        </p:nvGrpSpPr>
        <p:grpSpPr>
          <a:xfrm>
            <a:off x="60202" y="3944"/>
            <a:ext cx="1064627" cy="1065278"/>
            <a:chOff x="1735524" y="2281427"/>
            <a:chExt cx="1759414" cy="1672657"/>
          </a:xfrm>
        </p:grpSpPr>
        <p:sp>
          <p:nvSpPr>
            <p:cNvPr id="81" name="object 32"/>
            <p:cNvSpPr/>
            <p:nvPr/>
          </p:nvSpPr>
          <p:spPr>
            <a:xfrm>
              <a:off x="1775460" y="2281427"/>
              <a:ext cx="1691639" cy="1632585"/>
            </a:xfrm>
            <a:custGeom>
              <a:avLst/>
              <a:gdLst/>
              <a:ahLst/>
              <a:cxnLst/>
              <a:rect l="l" t="t" r="r" b="b"/>
              <a:pathLst>
                <a:path w="1691639" h="1632585">
                  <a:moveTo>
                    <a:pt x="845819" y="0"/>
                  </a:moveTo>
                  <a:lnTo>
                    <a:pt x="0" y="408050"/>
                  </a:lnTo>
                  <a:lnTo>
                    <a:pt x="0" y="1224152"/>
                  </a:lnTo>
                  <a:lnTo>
                    <a:pt x="845819" y="1632204"/>
                  </a:lnTo>
                  <a:lnTo>
                    <a:pt x="1691639" y="1224152"/>
                  </a:lnTo>
                  <a:lnTo>
                    <a:pt x="1691639" y="408050"/>
                  </a:lnTo>
                  <a:lnTo>
                    <a:pt x="845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2" name="object 33"/>
            <p:cNvSpPr/>
            <p:nvPr/>
          </p:nvSpPr>
          <p:spPr>
            <a:xfrm>
              <a:off x="1735524" y="2281427"/>
              <a:ext cx="1759414" cy="1672657"/>
            </a:xfrm>
            <a:custGeom>
              <a:avLst/>
              <a:gdLst/>
              <a:ahLst/>
              <a:cxnLst/>
              <a:rect l="l" t="t" r="r" b="b"/>
              <a:pathLst>
                <a:path w="1691639" h="1632585">
                  <a:moveTo>
                    <a:pt x="845819" y="0"/>
                  </a:moveTo>
                  <a:lnTo>
                    <a:pt x="1691639" y="408050"/>
                  </a:lnTo>
                  <a:lnTo>
                    <a:pt x="1691639" y="1224152"/>
                  </a:lnTo>
                  <a:lnTo>
                    <a:pt x="845819" y="1632204"/>
                  </a:lnTo>
                  <a:lnTo>
                    <a:pt x="0" y="1224152"/>
                  </a:lnTo>
                  <a:lnTo>
                    <a:pt x="0" y="408050"/>
                  </a:lnTo>
                  <a:lnTo>
                    <a:pt x="845819" y="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88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640" y="100518"/>
            <a:ext cx="749753" cy="8078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97657" y="1880734"/>
            <a:ext cx="1562107" cy="799334"/>
            <a:chOff x="3142233" y="3901185"/>
            <a:chExt cx="1509395" cy="911860"/>
          </a:xfrm>
        </p:grpSpPr>
        <p:sp>
          <p:nvSpPr>
            <p:cNvPr id="4" name="object 4"/>
            <p:cNvSpPr/>
            <p:nvPr/>
          </p:nvSpPr>
          <p:spPr>
            <a:xfrm>
              <a:off x="3148584" y="3907789"/>
              <a:ext cx="1496695" cy="899160"/>
            </a:xfrm>
            <a:custGeom>
              <a:avLst/>
              <a:gdLst/>
              <a:ahLst/>
              <a:cxnLst/>
              <a:rect l="l" t="t" r="r" b="b"/>
              <a:pathLst>
                <a:path w="1496695" h="899160">
                  <a:moveTo>
                    <a:pt x="1496568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0" y="899160"/>
                  </a:lnTo>
                  <a:lnTo>
                    <a:pt x="144894" y="899160"/>
                  </a:lnTo>
                  <a:lnTo>
                    <a:pt x="144894" y="144780"/>
                  </a:lnTo>
                  <a:lnTo>
                    <a:pt x="1496568" y="144780"/>
                  </a:lnTo>
                  <a:lnTo>
                    <a:pt x="149656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" name="object 5"/>
            <p:cNvSpPr/>
            <p:nvPr/>
          </p:nvSpPr>
          <p:spPr>
            <a:xfrm>
              <a:off x="3148583" y="3907535"/>
              <a:ext cx="1496695" cy="899160"/>
            </a:xfrm>
            <a:custGeom>
              <a:avLst/>
              <a:gdLst/>
              <a:ahLst/>
              <a:cxnLst/>
              <a:rect l="l" t="t" r="r" b="b"/>
              <a:pathLst>
                <a:path w="1496695" h="899160">
                  <a:moveTo>
                    <a:pt x="1496568" y="0"/>
                  </a:moveTo>
                  <a:lnTo>
                    <a:pt x="1496568" y="144906"/>
                  </a:lnTo>
                  <a:lnTo>
                    <a:pt x="144906" y="144906"/>
                  </a:lnTo>
                  <a:lnTo>
                    <a:pt x="144906" y="899159"/>
                  </a:lnTo>
                  <a:lnTo>
                    <a:pt x="0" y="899159"/>
                  </a:lnTo>
                  <a:lnTo>
                    <a:pt x="0" y="0"/>
                  </a:lnTo>
                  <a:lnTo>
                    <a:pt x="1496568" y="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93963" y="2041598"/>
            <a:ext cx="1308684" cy="562494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L="9525" marR="3810" algn="ctr">
              <a:lnSpc>
                <a:spcPct val="91500"/>
              </a:lnSpc>
              <a:spcBef>
                <a:spcPts val="146"/>
              </a:spcBef>
            </a:pPr>
            <a:r>
              <a:rPr lang="ru-RU" sz="750" b="1" spc="-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 </a:t>
            </a:r>
            <a:r>
              <a:rPr lang="ru-RU" sz="750" b="1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 общеобразовательных </a:t>
            </a:r>
            <a:r>
              <a:rPr lang="ru-RU" sz="750" b="1" spc="-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</a:t>
            </a:r>
            <a:br>
              <a:rPr lang="ru-RU" sz="750" b="1" spc="-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50" b="1" spc="-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апреля 2024 г.  </a:t>
            </a:r>
            <a:endParaRPr lang="ru-RU" sz="750" b="1" spc="-4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3810" algn="ctr">
              <a:lnSpc>
                <a:spcPct val="91500"/>
              </a:lnSpc>
              <a:spcBef>
                <a:spcPts val="146"/>
              </a:spcBef>
            </a:pPr>
            <a:endParaRPr sz="75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42724" y="1630490"/>
            <a:ext cx="200025" cy="200025"/>
            <a:chOff x="4387596" y="3493008"/>
            <a:chExt cx="266700" cy="266700"/>
          </a:xfrm>
        </p:grpSpPr>
        <p:sp>
          <p:nvSpPr>
            <p:cNvPr id="8" name="object 8"/>
            <p:cNvSpPr/>
            <p:nvPr/>
          </p:nvSpPr>
          <p:spPr>
            <a:xfrm>
              <a:off x="4393692" y="3499104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5" h="254635">
                  <a:moveTo>
                    <a:pt x="254508" y="0"/>
                  </a:moveTo>
                  <a:lnTo>
                    <a:pt x="0" y="254508"/>
                  </a:lnTo>
                  <a:lnTo>
                    <a:pt x="254508" y="254508"/>
                  </a:lnTo>
                  <a:lnTo>
                    <a:pt x="25450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9"/>
            <p:cNvSpPr/>
            <p:nvPr/>
          </p:nvSpPr>
          <p:spPr>
            <a:xfrm>
              <a:off x="4393692" y="3499104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5" h="254635">
                  <a:moveTo>
                    <a:pt x="0" y="254508"/>
                  </a:moveTo>
                  <a:lnTo>
                    <a:pt x="254508" y="0"/>
                  </a:lnTo>
                  <a:lnTo>
                    <a:pt x="254508" y="254508"/>
                  </a:lnTo>
                  <a:lnTo>
                    <a:pt x="0" y="254508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117750" y="1650730"/>
            <a:ext cx="1380187" cy="815774"/>
            <a:chOff x="4794503" y="3637788"/>
            <a:chExt cx="1508760" cy="911860"/>
          </a:xfrm>
        </p:grpSpPr>
        <p:sp>
          <p:nvSpPr>
            <p:cNvPr id="11" name="object 11"/>
            <p:cNvSpPr/>
            <p:nvPr/>
          </p:nvSpPr>
          <p:spPr>
            <a:xfrm>
              <a:off x="4800600" y="3643629"/>
              <a:ext cx="1496695" cy="899160"/>
            </a:xfrm>
            <a:custGeom>
              <a:avLst/>
              <a:gdLst/>
              <a:ahLst/>
              <a:cxnLst/>
              <a:rect l="l" t="t" r="r" b="b"/>
              <a:pathLst>
                <a:path w="1496695" h="899160">
                  <a:moveTo>
                    <a:pt x="1496568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0" y="899160"/>
                  </a:lnTo>
                  <a:lnTo>
                    <a:pt x="144907" y="899160"/>
                  </a:lnTo>
                  <a:lnTo>
                    <a:pt x="144907" y="144780"/>
                  </a:lnTo>
                  <a:lnTo>
                    <a:pt x="1496568" y="144780"/>
                  </a:lnTo>
                  <a:lnTo>
                    <a:pt x="14965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800599" y="3643884"/>
              <a:ext cx="1496695" cy="899160"/>
            </a:xfrm>
            <a:custGeom>
              <a:avLst/>
              <a:gdLst/>
              <a:ahLst/>
              <a:cxnLst/>
              <a:rect l="l" t="t" r="r" b="b"/>
              <a:pathLst>
                <a:path w="1496695" h="899160">
                  <a:moveTo>
                    <a:pt x="1496567" y="0"/>
                  </a:moveTo>
                  <a:lnTo>
                    <a:pt x="1496567" y="144907"/>
                  </a:lnTo>
                  <a:lnTo>
                    <a:pt x="144907" y="144907"/>
                  </a:lnTo>
                  <a:lnTo>
                    <a:pt x="144907" y="899160"/>
                  </a:lnTo>
                  <a:lnTo>
                    <a:pt x="0" y="899160"/>
                  </a:lnTo>
                  <a:lnTo>
                    <a:pt x="0" y="0"/>
                  </a:lnTo>
                  <a:lnTo>
                    <a:pt x="1496567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54828" y="1834818"/>
            <a:ext cx="1391102" cy="328456"/>
          </a:xfrm>
          <a:prstGeom prst="rect">
            <a:avLst/>
          </a:prstGeom>
        </p:spPr>
        <p:txBody>
          <a:bodyPr vert="horz" wrap="square" lIns="0" tIns="20479" rIns="0" bIns="0" rtlCol="0">
            <a:spAutoFit/>
          </a:bodyPr>
          <a:lstStyle/>
          <a:p>
            <a:pPr marL="9525" marR="133826" algn="ctr">
              <a:lnSpc>
                <a:spcPts val="825"/>
              </a:lnSpc>
              <a:spcBef>
                <a:spcPts val="161"/>
              </a:spcBef>
            </a:pPr>
            <a:r>
              <a:rPr lang="ru-RU" sz="7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 </a:t>
            </a:r>
            <a:r>
              <a:rPr lang="ru-RU" sz="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750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школьного </a:t>
            </a:r>
            <a:r>
              <a:rPr lang="ru-RU" sz="750" b="1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 </a:t>
            </a:r>
            <a:r>
              <a:rPr lang="ru-RU" sz="750" b="1" spc="-8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750" b="1" spc="-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апреля 2024 г.</a:t>
            </a:r>
            <a:endParaRPr sz="7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89665" y="1410057"/>
            <a:ext cx="201454" cy="201454"/>
            <a:chOff x="6041135" y="3188207"/>
            <a:chExt cx="268605" cy="268605"/>
          </a:xfrm>
        </p:grpSpPr>
        <p:sp>
          <p:nvSpPr>
            <p:cNvPr id="15" name="object 15"/>
            <p:cNvSpPr/>
            <p:nvPr/>
          </p:nvSpPr>
          <p:spPr>
            <a:xfrm>
              <a:off x="6047231" y="319430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256031" y="0"/>
                  </a:moveTo>
                  <a:lnTo>
                    <a:pt x="0" y="256032"/>
                  </a:lnTo>
                  <a:lnTo>
                    <a:pt x="256031" y="256032"/>
                  </a:lnTo>
                  <a:lnTo>
                    <a:pt x="25603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047231" y="3194303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0" y="256032"/>
                  </a:moveTo>
                  <a:lnTo>
                    <a:pt x="256031" y="0"/>
                  </a:lnTo>
                  <a:lnTo>
                    <a:pt x="256031" y="256032"/>
                  </a:lnTo>
                  <a:lnTo>
                    <a:pt x="0" y="256032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543793" y="1465134"/>
            <a:ext cx="1554357" cy="751509"/>
            <a:chOff x="6457188" y="2313775"/>
            <a:chExt cx="1496695" cy="907366"/>
          </a:xfrm>
        </p:grpSpPr>
        <p:sp>
          <p:nvSpPr>
            <p:cNvPr id="18" name="object 18"/>
            <p:cNvSpPr/>
            <p:nvPr/>
          </p:nvSpPr>
          <p:spPr>
            <a:xfrm>
              <a:off x="6457188" y="2321981"/>
              <a:ext cx="1496695" cy="899160"/>
            </a:xfrm>
            <a:custGeom>
              <a:avLst/>
              <a:gdLst/>
              <a:ahLst/>
              <a:cxnLst/>
              <a:rect l="l" t="t" r="r" b="b"/>
              <a:pathLst>
                <a:path w="1496695" h="899160">
                  <a:moveTo>
                    <a:pt x="1496568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0" y="899160"/>
                  </a:lnTo>
                  <a:lnTo>
                    <a:pt x="144907" y="899160"/>
                  </a:lnTo>
                  <a:lnTo>
                    <a:pt x="144907" y="144780"/>
                  </a:lnTo>
                  <a:lnTo>
                    <a:pt x="1496568" y="144780"/>
                  </a:lnTo>
                  <a:lnTo>
                    <a:pt x="149656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457188" y="2313775"/>
              <a:ext cx="1496695" cy="899160"/>
            </a:xfrm>
            <a:custGeom>
              <a:avLst/>
              <a:gdLst/>
              <a:ahLst/>
              <a:cxnLst/>
              <a:rect l="l" t="t" r="r" b="b"/>
              <a:pathLst>
                <a:path w="1496695" h="899160">
                  <a:moveTo>
                    <a:pt x="1496567" y="0"/>
                  </a:moveTo>
                  <a:lnTo>
                    <a:pt x="1496567" y="144907"/>
                  </a:lnTo>
                  <a:lnTo>
                    <a:pt x="144907" y="144907"/>
                  </a:lnTo>
                  <a:lnTo>
                    <a:pt x="144907" y="899160"/>
                  </a:lnTo>
                  <a:lnTo>
                    <a:pt x="0" y="899160"/>
                  </a:lnTo>
                  <a:lnTo>
                    <a:pt x="0" y="0"/>
                  </a:lnTo>
                  <a:lnTo>
                    <a:pt x="1496567" y="0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93560" y="1614491"/>
            <a:ext cx="1533068" cy="940418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L="9525" marR="133826" algn="ctr">
              <a:lnSpc>
                <a:spcPts val="825"/>
              </a:lnSpc>
              <a:spcBef>
                <a:spcPts val="161"/>
              </a:spcBef>
            </a:pPr>
            <a:r>
              <a:rPr lang="ru-RU" sz="7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 </a:t>
            </a:r>
            <a:r>
              <a:rPr lang="ru-RU" sz="7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750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муниципального </a:t>
            </a:r>
            <a:r>
              <a:rPr lang="ru-RU" sz="750" b="1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 </a:t>
            </a:r>
          </a:p>
          <a:p>
            <a:pPr marL="9525" marR="133826" algn="ctr">
              <a:lnSpc>
                <a:spcPts val="825"/>
              </a:lnSpc>
              <a:spcBef>
                <a:spcPts val="161"/>
              </a:spcBef>
            </a:pPr>
            <a:r>
              <a:rPr lang="ru-RU" sz="750" b="1" spc="-8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30 апреля по 8 мая 2024 г. на </a:t>
            </a:r>
            <a:r>
              <a:rPr lang="ru-RU" sz="750" b="1" spc="-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базе КГБНОУ КДЦ СОЗВЕЗДИЕ</a:t>
            </a:r>
            <a:endParaRPr lang="ru-RU" sz="7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3810">
              <a:lnSpc>
                <a:spcPct val="91500"/>
              </a:lnSpc>
              <a:spcBef>
                <a:spcPts val="146"/>
              </a:spcBef>
            </a:pPr>
            <a:endParaRPr lang="ru-RU" sz="750" b="1" spc="-4" dirty="0">
              <a:cs typeface="Calibri"/>
            </a:endParaRPr>
          </a:p>
          <a:p>
            <a:pPr marL="9525" marR="3810">
              <a:lnSpc>
                <a:spcPct val="91500"/>
              </a:lnSpc>
              <a:spcBef>
                <a:spcPts val="146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75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618560" y="1031287"/>
            <a:ext cx="200025" cy="200025"/>
            <a:chOff x="7696200" y="2779776"/>
            <a:chExt cx="266700" cy="266700"/>
          </a:xfrm>
        </p:grpSpPr>
        <p:sp>
          <p:nvSpPr>
            <p:cNvPr id="22" name="object 22"/>
            <p:cNvSpPr/>
            <p:nvPr/>
          </p:nvSpPr>
          <p:spPr>
            <a:xfrm>
              <a:off x="7702295" y="2785872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5">
                  <a:moveTo>
                    <a:pt x="254507" y="0"/>
                  </a:moveTo>
                  <a:lnTo>
                    <a:pt x="0" y="254507"/>
                  </a:lnTo>
                  <a:lnTo>
                    <a:pt x="254507" y="254507"/>
                  </a:lnTo>
                  <a:lnTo>
                    <a:pt x="2545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2295" y="2785872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5">
                  <a:moveTo>
                    <a:pt x="0" y="254507"/>
                  </a:moveTo>
                  <a:lnTo>
                    <a:pt x="254507" y="0"/>
                  </a:lnTo>
                  <a:lnTo>
                    <a:pt x="254507" y="254507"/>
                  </a:lnTo>
                  <a:lnTo>
                    <a:pt x="0" y="254507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141714" y="1273640"/>
            <a:ext cx="1675682" cy="656147"/>
            <a:chOff x="8107083" y="2784348"/>
            <a:chExt cx="1502245" cy="906828"/>
          </a:xfrm>
        </p:grpSpPr>
        <p:sp>
          <p:nvSpPr>
            <p:cNvPr id="25" name="object 25"/>
            <p:cNvSpPr/>
            <p:nvPr/>
          </p:nvSpPr>
          <p:spPr>
            <a:xfrm>
              <a:off x="8107083" y="2789476"/>
              <a:ext cx="1498600" cy="901700"/>
            </a:xfrm>
            <a:custGeom>
              <a:avLst/>
              <a:gdLst/>
              <a:ahLst/>
              <a:cxnLst/>
              <a:rect l="l" t="t" r="r" b="b"/>
              <a:pathLst>
                <a:path w="1498600" h="901700">
                  <a:moveTo>
                    <a:pt x="1498092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0" y="901700"/>
                  </a:lnTo>
                  <a:lnTo>
                    <a:pt x="145161" y="901700"/>
                  </a:lnTo>
                  <a:lnTo>
                    <a:pt x="145161" y="146050"/>
                  </a:lnTo>
                  <a:lnTo>
                    <a:pt x="1498092" y="146050"/>
                  </a:lnTo>
                  <a:lnTo>
                    <a:pt x="149809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110728" y="2784348"/>
              <a:ext cx="1498600" cy="901065"/>
            </a:xfrm>
            <a:custGeom>
              <a:avLst/>
              <a:gdLst/>
              <a:ahLst/>
              <a:cxnLst/>
              <a:rect l="l" t="t" r="r" b="b"/>
              <a:pathLst>
                <a:path w="1498600" h="901064">
                  <a:moveTo>
                    <a:pt x="1498092" y="0"/>
                  </a:moveTo>
                  <a:lnTo>
                    <a:pt x="1498092" y="145161"/>
                  </a:lnTo>
                  <a:lnTo>
                    <a:pt x="145161" y="145161"/>
                  </a:lnTo>
                  <a:lnTo>
                    <a:pt x="145161" y="900683"/>
                  </a:lnTo>
                  <a:lnTo>
                    <a:pt x="0" y="900683"/>
                  </a:lnTo>
                  <a:lnTo>
                    <a:pt x="0" y="0"/>
                  </a:lnTo>
                  <a:lnTo>
                    <a:pt x="1498092" y="0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18339" y="1404508"/>
            <a:ext cx="1713959" cy="72728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lnSpc>
                <a:spcPts val="863"/>
              </a:lnSpc>
              <a:spcBef>
                <a:spcPts val="71"/>
              </a:spcBef>
            </a:pPr>
            <a:r>
              <a:rPr lang="ru-RU" sz="750" b="1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 победители </a:t>
            </a:r>
            <a:r>
              <a:rPr lang="ru-RU" sz="750" b="1" spc="-1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b="1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</a:t>
            </a:r>
            <a:r>
              <a:rPr lang="ru-RU" sz="750" b="1" spc="-1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b="1" spc="-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этапов</a:t>
            </a:r>
            <a:r>
              <a:rPr lang="ru-RU" sz="750" b="1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525" algn="ctr">
              <a:lnSpc>
                <a:spcPts val="863"/>
              </a:lnSpc>
              <a:spcBef>
                <a:spcPts val="71"/>
              </a:spcBef>
            </a:pPr>
            <a:r>
              <a:rPr lang="ru-RU" sz="750" b="1" spc="-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этапы проходят на базе федеральных детских центров «Орленок», «Смена» </a:t>
            </a:r>
          </a:p>
          <a:p>
            <a:pPr marL="9525" algn="ctr">
              <a:lnSpc>
                <a:spcPts val="863"/>
              </a:lnSpc>
              <a:spcBef>
                <a:spcPts val="71"/>
              </a:spcBef>
            </a:pPr>
            <a:r>
              <a:rPr lang="ru-RU" sz="750" b="1" spc="-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(сентябрь 2024 г.)</a:t>
            </a:r>
            <a:endParaRPr lang="ru-RU" sz="7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86059" y="1688433"/>
            <a:ext cx="769427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sz="1050" b="1" i="1" spc="-1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050" b="1" i="1" spc="-8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0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льный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68771" y="1281303"/>
            <a:ext cx="1111772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i="1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29078" y="1464757"/>
            <a:ext cx="1121087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976154" y="3943"/>
            <a:ext cx="1064627" cy="1078345"/>
            <a:chOff x="1735524" y="2281427"/>
            <a:chExt cx="1759414" cy="1672657"/>
          </a:xfrm>
        </p:grpSpPr>
        <p:sp>
          <p:nvSpPr>
            <p:cNvPr id="32" name="object 32"/>
            <p:cNvSpPr/>
            <p:nvPr/>
          </p:nvSpPr>
          <p:spPr>
            <a:xfrm>
              <a:off x="1775460" y="2281427"/>
              <a:ext cx="1691639" cy="1632585"/>
            </a:xfrm>
            <a:custGeom>
              <a:avLst/>
              <a:gdLst/>
              <a:ahLst/>
              <a:cxnLst/>
              <a:rect l="l" t="t" r="r" b="b"/>
              <a:pathLst>
                <a:path w="1691639" h="1632585">
                  <a:moveTo>
                    <a:pt x="845819" y="0"/>
                  </a:moveTo>
                  <a:lnTo>
                    <a:pt x="0" y="408050"/>
                  </a:lnTo>
                  <a:lnTo>
                    <a:pt x="0" y="1224152"/>
                  </a:lnTo>
                  <a:lnTo>
                    <a:pt x="845819" y="1632204"/>
                  </a:lnTo>
                  <a:lnTo>
                    <a:pt x="1691639" y="1224152"/>
                  </a:lnTo>
                  <a:lnTo>
                    <a:pt x="1691639" y="408050"/>
                  </a:lnTo>
                  <a:lnTo>
                    <a:pt x="845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735524" y="2281427"/>
              <a:ext cx="1759414" cy="1672657"/>
            </a:xfrm>
            <a:custGeom>
              <a:avLst/>
              <a:gdLst/>
              <a:ahLst/>
              <a:cxnLst/>
              <a:rect l="l" t="t" r="r" b="b"/>
              <a:pathLst>
                <a:path w="1691639" h="1632585">
                  <a:moveTo>
                    <a:pt x="845819" y="0"/>
                  </a:moveTo>
                  <a:lnTo>
                    <a:pt x="1691639" y="408050"/>
                  </a:lnTo>
                  <a:lnTo>
                    <a:pt x="1691639" y="1224152"/>
                  </a:lnTo>
                  <a:lnTo>
                    <a:pt x="845819" y="1632204"/>
                  </a:lnTo>
                  <a:lnTo>
                    <a:pt x="0" y="1224152"/>
                  </a:lnTo>
                  <a:lnTo>
                    <a:pt x="0" y="408050"/>
                  </a:lnTo>
                  <a:lnTo>
                    <a:pt x="845819" y="0"/>
                  </a:lnTo>
                  <a:close/>
                </a:path>
              </a:pathLst>
            </a:custGeom>
            <a:ln w="12192">
              <a:solidFill>
                <a:srgbClr val="D6702B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801712" y="1360939"/>
            <a:ext cx="66278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dirty="0">
                <a:solidFill>
                  <a:srgbClr val="C00000"/>
                </a:solidFill>
                <a:latin typeface="Calibri"/>
                <a:cs typeface="Calibri"/>
              </a:rPr>
              <a:t>Эта</a:t>
            </a:r>
            <a:r>
              <a:rPr sz="1050" b="1" spc="-8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050" b="1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-77934" y="113760"/>
            <a:ext cx="8986797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93358" marR="188595" indent="953" algn="ctr">
              <a:spcBef>
                <a:spcPts val="71"/>
              </a:spcBef>
            </a:pPr>
            <a:endParaRPr lang="ru-RU" sz="1200" b="1" spc="-8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3358" marR="188595" indent="953" algn="ctr"/>
            <a:r>
              <a:rPr sz="1200" b="1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</a:t>
            </a:r>
            <a:r>
              <a:rPr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</a:t>
            </a:r>
            <a:r>
              <a:rPr sz="1200" b="1" spc="-25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СОРЕВНОВАНИЯ</a:t>
            </a:r>
            <a:r>
              <a:rPr sz="1200" b="1" spc="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endParaRPr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1200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«ПРЕЗИДЕНТСКИЕ</a:t>
            </a:r>
            <a:r>
              <a:rPr sz="1200" b="1" spc="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СОСТЯЗАНИЯ</a:t>
            </a:r>
            <a:r>
              <a:rPr sz="1200" b="1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«ПРЕЗИДЕНТСКИЕ  СПОРТИВНЫЕ ИГРЫ» </a:t>
            </a:r>
            <a:r>
              <a:rPr lang="ru-RU" sz="1050" b="1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050" b="1" spc="-8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29"/>
          <p:cNvSpPr txBox="1"/>
          <p:nvPr/>
        </p:nvSpPr>
        <p:spPr>
          <a:xfrm>
            <a:off x="7018980" y="1086459"/>
            <a:ext cx="206400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lang="ru-RU" sz="1050" b="1" i="1" spc="-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29"/>
          <p:cNvSpPr txBox="1"/>
          <p:nvPr/>
        </p:nvSpPr>
        <p:spPr>
          <a:xfrm>
            <a:off x="6595677" y="4635981"/>
            <a:ext cx="2368223" cy="40507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endParaRPr lang="ru-RU" sz="600" b="1" i="1" spc="-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algn="ctr">
              <a:spcBef>
                <a:spcPts val="79"/>
              </a:spcBef>
            </a:pPr>
            <a:r>
              <a:rPr lang="ru-RU" sz="600" b="1" i="1" spc="-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Творческой конкурс на тему: </a:t>
            </a:r>
            <a:br>
              <a:rPr lang="ru-RU" sz="600" b="1" i="1" spc="-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1" i="1" spc="-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 результатов в тренировках – к славным победам!»</a:t>
            </a:r>
          </a:p>
          <a:p>
            <a:pPr marL="9525" algn="ctr">
              <a:spcBef>
                <a:spcPts val="79"/>
              </a:spcBef>
            </a:pPr>
            <a:r>
              <a:rPr lang="ru-RU" sz="600" b="1" i="1" spc="-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8" name="object 21"/>
          <p:cNvGrpSpPr/>
          <p:nvPr/>
        </p:nvGrpSpPr>
        <p:grpSpPr>
          <a:xfrm>
            <a:off x="6903523" y="1233077"/>
            <a:ext cx="190977" cy="196494"/>
            <a:chOff x="6806793" y="2686125"/>
            <a:chExt cx="254636" cy="261992"/>
          </a:xfrm>
        </p:grpSpPr>
        <p:sp>
          <p:nvSpPr>
            <p:cNvPr id="79" name="object 22"/>
            <p:cNvSpPr/>
            <p:nvPr/>
          </p:nvSpPr>
          <p:spPr>
            <a:xfrm>
              <a:off x="6806794" y="2686125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5">
                  <a:moveTo>
                    <a:pt x="254507" y="0"/>
                  </a:moveTo>
                  <a:lnTo>
                    <a:pt x="0" y="254507"/>
                  </a:lnTo>
                  <a:lnTo>
                    <a:pt x="254507" y="254507"/>
                  </a:lnTo>
                  <a:lnTo>
                    <a:pt x="254507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object 23"/>
            <p:cNvSpPr/>
            <p:nvPr/>
          </p:nvSpPr>
          <p:spPr>
            <a:xfrm>
              <a:off x="6806793" y="2693482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5">
                  <a:moveTo>
                    <a:pt x="0" y="254507"/>
                  </a:moveTo>
                  <a:lnTo>
                    <a:pt x="254507" y="0"/>
                  </a:lnTo>
                  <a:lnTo>
                    <a:pt x="254507" y="254507"/>
                  </a:lnTo>
                  <a:lnTo>
                    <a:pt x="0" y="254507"/>
                  </a:lnTo>
                  <a:close/>
                </a:path>
              </a:pathLst>
            </a:custGeom>
            <a:ln w="12192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n>
                  <a:solidFill>
                    <a:srgbClr val="002060"/>
                  </a:solidFill>
                </a:ln>
              </a:endParaRPr>
            </a:p>
          </p:txBody>
        </p:sp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" y="1026999"/>
            <a:ext cx="2518627" cy="168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object 5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8734" y="117829"/>
            <a:ext cx="810129" cy="809372"/>
          </a:xfrm>
          <a:prstGeom prst="rect">
            <a:avLst/>
          </a:prstGeom>
        </p:spPr>
      </p:pic>
      <p:sp>
        <p:nvSpPr>
          <p:cNvPr id="84" name="object 51"/>
          <p:cNvSpPr txBox="1"/>
          <p:nvPr/>
        </p:nvSpPr>
        <p:spPr>
          <a:xfrm>
            <a:off x="295416" y="2921144"/>
            <a:ext cx="2990154" cy="174551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93358" marR="188595" indent="953" algn="ctr"/>
            <a:r>
              <a:rPr lang="ru-RU" b="1" spc="-4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«Президентские состязания» </a:t>
            </a:r>
            <a:br>
              <a:rPr lang="ru-RU" b="1" spc="-4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spc="-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 участие </a:t>
            </a:r>
          </a:p>
          <a:p>
            <a:pPr marL="193358" marR="188595" indent="953" algn="ctr"/>
            <a:r>
              <a:rPr lang="ru-RU" sz="1000" spc="-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Класс-команды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городских</a:t>
            </a:r>
            <a:r>
              <a:rPr lang="ru-RU" sz="1000" spc="-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000" spc="-1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сельских </a:t>
            </a:r>
            <a:r>
              <a:rPr lang="ru-RU" sz="1000" spc="-16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школ,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</a:t>
            </a:r>
            <a:r>
              <a:rPr lang="ru-RU" sz="1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входят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863"/>
              </a:lnSpc>
              <a:spcBef>
                <a:spcPts val="71"/>
              </a:spcBef>
            </a:pP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10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0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  класса с</a:t>
            </a:r>
            <a:r>
              <a:rPr lang="ru-RU" sz="1000" spc="-1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0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0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класс.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00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команды: </a:t>
            </a:r>
          </a:p>
          <a:p>
            <a:pPr algn="ctr"/>
            <a:r>
              <a:rPr lang="ru-RU" sz="1000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классы-команды</a:t>
            </a:r>
            <a:r>
              <a:rPr lang="ru-RU" sz="10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000" spc="-8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участников (6 </a:t>
            </a:r>
            <a:r>
              <a:rPr lang="ru-RU" sz="10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юношей, 6 девушек)  </a:t>
            </a:r>
            <a:endParaRPr lang="ru-RU" sz="1000" spc="-8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сельские </a:t>
            </a:r>
            <a:r>
              <a:rPr lang="ru-RU" sz="10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классы-команды </a:t>
            </a:r>
            <a:endParaRPr lang="ru-RU" sz="1000" spc="-8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участников</a:t>
            </a:r>
          </a:p>
          <a:p>
            <a:pPr algn="ctr"/>
            <a:r>
              <a:rPr lang="ru-RU" sz="1000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ru-RU" sz="10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юноши, </a:t>
            </a:r>
            <a:r>
              <a:rPr lang="ru-RU" sz="1000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девушки</a:t>
            </a:r>
            <a:r>
              <a:rPr lang="ru-RU" sz="1000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050" b="1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34"/>
          <p:cNvSpPr txBox="1"/>
          <p:nvPr/>
        </p:nvSpPr>
        <p:spPr>
          <a:xfrm>
            <a:off x="3362944" y="2933132"/>
            <a:ext cx="2797708" cy="2025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50"/>
              </a:lnSpc>
              <a:spcBef>
                <a:spcPts val="95"/>
              </a:spcBef>
            </a:pPr>
            <a:r>
              <a:rPr lang="ru-RU" b="1" spc="-4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«Президентские </a:t>
            </a:r>
            <a:r>
              <a:rPr lang="ru-RU" b="1" spc="-4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игры» </a:t>
            </a:r>
            <a:r>
              <a:rPr lang="ru-RU" sz="1000" b="1" spc="-4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spc="-4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spc="-4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 </a:t>
            </a:r>
            <a:r>
              <a:rPr lang="ru-RU" sz="1000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</a:p>
          <a:p>
            <a:pPr algn="ctr">
              <a:lnSpc>
                <a:spcPts val="1150"/>
              </a:lnSpc>
              <a:spcBef>
                <a:spcPts val="95"/>
              </a:spcBef>
            </a:pPr>
            <a:r>
              <a:rPr lang="ru-RU" sz="1000" spc="-5" dirty="0" smtClean="0">
                <a:solidFill>
                  <a:srgbClr val="001F5F"/>
                </a:solidFill>
                <a:cs typeface="Calibri"/>
              </a:rPr>
              <a:t>общеобразовательные организации, </a:t>
            </a:r>
            <a:br>
              <a:rPr lang="ru-RU" sz="1000" spc="-5" dirty="0" smtClean="0">
                <a:solidFill>
                  <a:srgbClr val="001F5F"/>
                </a:solidFill>
                <a:cs typeface="Calibri"/>
              </a:rPr>
            </a:br>
            <a:r>
              <a:rPr lang="ru-RU" sz="1000" spc="-5" dirty="0" smtClean="0">
                <a:solidFill>
                  <a:srgbClr val="001F5F"/>
                </a:solidFill>
                <a:cs typeface="Calibri"/>
              </a:rPr>
              <a:t>в состав  которых входят ученики параллельных классов</a:t>
            </a:r>
            <a:br>
              <a:rPr lang="ru-RU" sz="1000" spc="-5" dirty="0" smtClean="0">
                <a:solidFill>
                  <a:srgbClr val="001F5F"/>
                </a:solidFill>
                <a:cs typeface="Calibri"/>
              </a:rPr>
            </a:br>
            <a:r>
              <a:rPr sz="1000" spc="-5" dirty="0" smtClean="0">
                <a:solidFill>
                  <a:srgbClr val="001F5F"/>
                </a:solidFill>
                <a:cs typeface="Calibri"/>
              </a:rPr>
              <a:t>с</a:t>
            </a:r>
            <a:r>
              <a:rPr sz="1000" spc="-2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ru-RU" sz="1000" spc="-5" dirty="0" smtClean="0">
                <a:solidFill>
                  <a:srgbClr val="001F5F"/>
                </a:solidFill>
                <a:cs typeface="Calibri"/>
              </a:rPr>
              <a:t>5</a:t>
            </a:r>
            <a:r>
              <a:rPr sz="1000" spc="-2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sz="1000" spc="-5" dirty="0" err="1" smtClean="0">
                <a:solidFill>
                  <a:srgbClr val="001F5F"/>
                </a:solidFill>
                <a:cs typeface="Calibri"/>
              </a:rPr>
              <a:t>по</a:t>
            </a:r>
            <a:r>
              <a:rPr sz="1000" spc="-2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sz="1000" spc="-5" dirty="0" smtClean="0">
                <a:solidFill>
                  <a:srgbClr val="001F5F"/>
                </a:solidFill>
                <a:cs typeface="Calibri"/>
              </a:rPr>
              <a:t>11</a:t>
            </a:r>
            <a:r>
              <a:rPr sz="1000" spc="-1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sz="1000" spc="-5" dirty="0" err="1" smtClean="0">
                <a:solidFill>
                  <a:srgbClr val="001F5F"/>
                </a:solidFill>
                <a:cs typeface="Calibri"/>
              </a:rPr>
              <a:t>класс</a:t>
            </a:r>
            <a:r>
              <a:rPr lang="ru-RU" sz="1000" spc="-5" dirty="0" smtClean="0">
                <a:solidFill>
                  <a:srgbClr val="001F5F"/>
                </a:solidFill>
                <a:cs typeface="Calibri"/>
              </a:rPr>
              <a:t>. </a:t>
            </a:r>
          </a:p>
          <a:p>
            <a:pPr marL="12065" marR="5080" algn="ctr">
              <a:lnSpc>
                <a:spcPts val="1090"/>
              </a:lnSpc>
              <a:spcBef>
                <a:spcPts val="80"/>
              </a:spcBef>
            </a:pPr>
            <a:r>
              <a:rPr lang="ru-RU" sz="1000" dirty="0" smtClean="0">
                <a:solidFill>
                  <a:prstClr val="black"/>
                </a:solidFill>
                <a:cs typeface="Calibri"/>
              </a:rPr>
              <a:t>состав </a:t>
            </a:r>
            <a:r>
              <a:rPr lang="ru-RU" sz="1000" dirty="0">
                <a:solidFill>
                  <a:prstClr val="black"/>
                </a:solidFill>
                <a:cs typeface="Calibri"/>
              </a:rPr>
              <a:t>команды: </a:t>
            </a:r>
            <a:r>
              <a:rPr lang="ru-RU" sz="1000" dirty="0" smtClean="0">
                <a:solidFill>
                  <a:prstClr val="black"/>
                </a:solidFill>
                <a:cs typeface="Calibri"/>
              </a:rPr>
              <a:t>12 </a:t>
            </a:r>
            <a:r>
              <a:rPr lang="ru-RU" sz="1000" dirty="0">
                <a:solidFill>
                  <a:prstClr val="black"/>
                </a:solidFill>
                <a:cs typeface="Calibri"/>
              </a:rPr>
              <a:t>участников</a:t>
            </a:r>
          </a:p>
          <a:p>
            <a:pPr marL="12065" marR="5080" algn="ctr">
              <a:lnSpc>
                <a:spcPts val="1090"/>
              </a:lnSpc>
              <a:spcBef>
                <a:spcPts val="80"/>
              </a:spcBef>
            </a:pPr>
            <a:r>
              <a:rPr lang="ru-RU" sz="1000" dirty="0">
                <a:solidFill>
                  <a:prstClr val="black"/>
                </a:solidFill>
                <a:cs typeface="Calibri"/>
              </a:rPr>
              <a:t>(6 юношей, 6 девушек</a:t>
            </a:r>
            <a:r>
              <a:rPr lang="ru-RU" sz="1000" dirty="0" smtClean="0">
                <a:solidFill>
                  <a:prstClr val="black"/>
                </a:solidFill>
                <a:cs typeface="Calibri"/>
              </a:rPr>
              <a:t>)</a:t>
            </a:r>
          </a:p>
          <a:p>
            <a:pPr marL="12065" marR="5080" algn="ctr">
              <a:lnSpc>
                <a:spcPts val="1090"/>
              </a:lnSpc>
              <a:spcBef>
                <a:spcPts val="80"/>
              </a:spcBef>
            </a:pPr>
            <a:endParaRPr lang="ru-RU" sz="1000" dirty="0">
              <a:solidFill>
                <a:prstClr val="black"/>
              </a:solidFill>
              <a:cs typeface="Calibri"/>
            </a:endParaRPr>
          </a:p>
          <a:p>
            <a:pPr marL="12065" marR="5080" algn="ctr">
              <a:lnSpc>
                <a:spcPts val="1090"/>
              </a:lnSpc>
              <a:spcBef>
                <a:spcPts val="80"/>
              </a:spcBef>
            </a:pPr>
            <a:endParaRPr lang="ru-RU" sz="1000" dirty="0" smtClean="0">
              <a:solidFill>
                <a:prstClr val="black"/>
              </a:solidFill>
              <a:cs typeface="Calibri"/>
            </a:endParaRPr>
          </a:p>
          <a:p>
            <a:pPr marL="12065" marR="5080" algn="ctr">
              <a:lnSpc>
                <a:spcPts val="1090"/>
              </a:lnSpc>
              <a:spcBef>
                <a:spcPts val="80"/>
              </a:spcBef>
            </a:pPr>
            <a:endParaRPr lang="ru-RU" sz="1000" dirty="0">
              <a:solidFill>
                <a:prstClr val="black"/>
              </a:solidFill>
              <a:cs typeface="Calibri"/>
            </a:endParaRPr>
          </a:p>
          <a:p>
            <a:pPr marL="12065" marR="5080" algn="ctr">
              <a:lnSpc>
                <a:spcPts val="1090"/>
              </a:lnSpc>
              <a:spcBef>
                <a:spcPts val="80"/>
              </a:spcBef>
            </a:pPr>
            <a:endParaRPr sz="10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r="6076"/>
          <a:stretch/>
        </p:blipFill>
        <p:spPr>
          <a:xfrm>
            <a:off x="6260578" y="2883759"/>
            <a:ext cx="2648285" cy="175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64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902" y="0"/>
            <a:ext cx="7927043" cy="199499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/>
              <a:t>Рейтинг по итогам </a:t>
            </a:r>
            <a:r>
              <a:rPr lang="ru-RU" sz="1400" b="1" dirty="0" smtClean="0"/>
              <a:t>проведения «Президентских состязаний» регионального этапа</a:t>
            </a:r>
            <a:endParaRPr lang="ru-RU" sz="1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89317" y="254005"/>
          <a:ext cx="7800629" cy="442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8219"/>
                <a:gridCol w="1096205"/>
                <a:gridCol w="1096205"/>
              </a:tblGrid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г. Хабаровск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г. Комсомольск-на-Амуре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Амурский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Николаевский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Советско-Гаванский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Хабаровский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err="1" smtClean="0">
                          <a:effectLst/>
                        </a:rPr>
                        <a:t>Ванинский</a:t>
                      </a:r>
                      <a:r>
                        <a:rPr lang="ru-RU" sz="1400" b="1" u="none" strike="noStrike" dirty="0" smtClean="0">
                          <a:effectLst/>
                        </a:rPr>
                        <a:t>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Верхнебуреинский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Муниципальный район им. Лазо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Нанайский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Комсомольский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FFFF0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Вяземский муниципальный район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FF0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err="1" smtClean="0">
                          <a:effectLst/>
                        </a:rPr>
                        <a:t>Бикинский</a:t>
                      </a:r>
                      <a:r>
                        <a:rPr lang="ru-RU" sz="1400" b="1" u="none" strike="noStrike" dirty="0" smtClean="0">
                          <a:effectLst/>
                        </a:rPr>
                        <a:t>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FFFF0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Муниципальный район им. Полины Осипенко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FF0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</a:rPr>
                        <a:t>Солнечный муниципальный район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FF0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0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000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err="1" smtClean="0">
                          <a:effectLst/>
                        </a:rPr>
                        <a:t>Тугуро-Чумиканский</a:t>
                      </a:r>
                      <a:r>
                        <a:rPr lang="ru-RU" sz="1400" b="1" u="none" strike="noStrike" dirty="0" smtClean="0">
                          <a:effectLst/>
                        </a:rPr>
                        <a:t>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FF0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0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000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err="1" smtClean="0">
                          <a:effectLst/>
                        </a:rPr>
                        <a:t>Ульчский</a:t>
                      </a:r>
                      <a:r>
                        <a:rPr lang="ru-RU" sz="1400" b="1" u="none" strike="noStrike" dirty="0" smtClean="0">
                          <a:effectLst/>
                        </a:rPr>
                        <a:t>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FF0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0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000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err="1" smtClean="0">
                          <a:effectLst/>
                        </a:rPr>
                        <a:t>Аяно</a:t>
                      </a:r>
                      <a:r>
                        <a:rPr lang="ru-RU" sz="1400" b="1" u="none" strike="noStrike" dirty="0" smtClean="0">
                          <a:effectLst/>
                        </a:rPr>
                        <a:t>-Майский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FF0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0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0000">
                        <a:alpha val="69000"/>
                      </a:srgbClr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</a:rPr>
                        <a:t>Охотский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ctr">
                    <a:solidFill>
                      <a:srgbClr val="FF0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00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FF0000">
                        <a:alpha val="69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54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902" y="0"/>
            <a:ext cx="8207000" cy="199499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/>
              <a:t>Рейтинг по итогам </a:t>
            </a:r>
            <a:r>
              <a:rPr lang="ru-RU" sz="1400" b="1" dirty="0" smtClean="0"/>
              <a:t>проведения «Президентских спортивные игры» регионального этапа</a:t>
            </a:r>
            <a:endParaRPr lang="ru-RU" sz="1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03384" y="254005"/>
          <a:ext cx="7786561" cy="442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4151"/>
                <a:gridCol w="1096205"/>
                <a:gridCol w="1096205"/>
              </a:tblGrid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Комсомольск-на-Амуре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Советско-Гаванский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Хабаровский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Ванинский</a:t>
                      </a: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Верхнебуреинский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район им. Лазо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Комсомольский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Бикинский</a:t>
                      </a: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3770" marR="3770" marT="3770" marB="0" anchor="b">
                    <a:solidFill>
                      <a:srgbClr val="00B05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Хабаровск</a:t>
                      </a:r>
                    </a:p>
                  </a:txBody>
                  <a:tcPr marL="3770" marR="3770" marT="3770" marB="0" anchor="ctr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Нанайский муниципальный район</a:t>
                      </a:r>
                    </a:p>
                  </a:txBody>
                  <a:tcPr marL="3770" marR="3770" marT="3770" marB="0" anchor="ctr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Вяземский муниципальный район</a:t>
                      </a:r>
                    </a:p>
                  </a:txBody>
                  <a:tcPr marL="3770" marR="3770" marT="3770" marB="0" anchor="ctr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район им. Полины Осипенко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Солнечный муниципальный район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Тугуро-Чумиканский</a:t>
                      </a: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Ульчский</a:t>
                      </a: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Аяно</a:t>
                      </a:r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-Майский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</a:tr>
              <a:tr h="2214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Охотский муниципальный район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0" marR="3770" marT="3770" marB="0" anchor="ctr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70" marR="3770" marT="3770" marB="0" anchor="b">
                    <a:solidFill>
                      <a:srgbClr val="DE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5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2fba0b7c2_19_9"/>
          <p:cNvSpPr txBox="1">
            <a:spLocks noGrp="1"/>
          </p:cNvSpPr>
          <p:nvPr>
            <p:ph type="title"/>
          </p:nvPr>
        </p:nvSpPr>
        <p:spPr>
          <a:xfrm>
            <a:off x="342900" y="228601"/>
            <a:ext cx="8549640" cy="94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None/>
            </a:pPr>
            <a:r>
              <a:rPr lang="ru-RU" sz="2000" b="1" spc="-50" dirty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Общеобразовательные организации муниципальных районов Хабаровского края </a:t>
            </a:r>
            <a:br>
              <a:rPr lang="ru-RU" sz="2000" b="1" spc="-50" dirty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</a:br>
            <a:r>
              <a:rPr lang="ru-RU" sz="2000" b="1" spc="-50" dirty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с признаками высокой склонности к развитию зависимого поведения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3F0DEBE4-D5ED-49F4-9424-F48A733E55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500" y="1176619"/>
          <a:ext cx="8321040" cy="3228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686">
                  <a:extLst>
                    <a:ext uri="{9D8B030D-6E8A-4147-A177-3AD203B41FA5}">
                      <a16:colId xmlns="" xmlns:a16="http://schemas.microsoft.com/office/drawing/2014/main" val="532849112"/>
                    </a:ext>
                  </a:extLst>
                </a:gridCol>
                <a:gridCol w="2856467">
                  <a:extLst>
                    <a:ext uri="{9D8B030D-6E8A-4147-A177-3AD203B41FA5}">
                      <a16:colId xmlns="" xmlns:a16="http://schemas.microsoft.com/office/drawing/2014/main" val="2516612909"/>
                    </a:ext>
                  </a:extLst>
                </a:gridCol>
                <a:gridCol w="2420172">
                  <a:extLst>
                    <a:ext uri="{9D8B030D-6E8A-4147-A177-3AD203B41FA5}">
                      <a16:colId xmlns="" xmlns:a16="http://schemas.microsoft.com/office/drawing/2014/main" val="665306765"/>
                    </a:ext>
                  </a:extLst>
                </a:gridCol>
                <a:gridCol w="1362934">
                  <a:extLst>
                    <a:ext uri="{9D8B030D-6E8A-4147-A177-3AD203B41FA5}">
                      <a16:colId xmlns="" xmlns:a16="http://schemas.microsoft.com/office/drawing/2014/main" val="4156961725"/>
                    </a:ext>
                  </a:extLst>
                </a:gridCol>
                <a:gridCol w="1274781">
                  <a:extLst>
                    <a:ext uri="{9D8B030D-6E8A-4147-A177-3AD203B41FA5}">
                      <a16:colId xmlns="" xmlns:a16="http://schemas.microsoft.com/office/drawing/2014/main" val="1451563731"/>
                    </a:ext>
                  </a:extLst>
                </a:gridCol>
              </a:tblGrid>
              <a:tr h="1005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Муниципальный район /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городской округ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Общеобразовательная организация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Повышенная вероятность вовлечения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Явный риск вовлечения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extLst>
                  <a:ext uri="{0D108BD9-81ED-4DB2-BD59-A6C34878D82A}">
                    <a16:rowId xmlns="" xmlns:a16="http://schemas.microsoft.com/office/drawing/2014/main" val="157887722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Бикинский муниципальный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МБОУ СОШ с. Лончаково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extLst>
                  <a:ext uri="{0D108BD9-81ED-4DB2-BD59-A6C34878D82A}">
                    <a16:rowId xmlns="" xmlns:a16="http://schemas.microsoft.com/office/drawing/2014/main" val="2237047543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Вяземский муниципальный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МБОУ ООШ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с. </a:t>
                      </a:r>
                      <a:r>
                        <a:rPr lang="ru-RU" sz="1400" dirty="0" err="1">
                          <a:effectLst/>
                        </a:rPr>
                        <a:t>Дормидонтовка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extLst>
                  <a:ext uri="{0D108BD9-81ED-4DB2-BD59-A6C34878D82A}">
                    <a16:rowId xmlns="" xmlns:a16="http://schemas.microsoft.com/office/drawing/2014/main" val="2804333"/>
                  </a:ext>
                </a:extLst>
              </a:tr>
              <a:tr h="387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г. Комсомольск-на-Амуре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МБОУ СОШ № 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46,4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extLst>
                  <a:ext uri="{0D108BD9-81ED-4DB2-BD59-A6C34878D82A}">
                    <a16:rowId xmlns="" xmlns:a16="http://schemas.microsoft.com/office/drawing/2014/main" val="2127703154"/>
                  </a:ext>
                </a:extLst>
              </a:tr>
              <a:tr h="405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Нанайский муниципальный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МБОУ СОШ с. Дада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42,9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extLst>
                  <a:ext uri="{0D108BD9-81ED-4DB2-BD59-A6C34878D82A}">
                    <a16:rowId xmlns="" xmlns:a16="http://schemas.microsoft.com/office/drawing/2014/main" val="4186226857"/>
                  </a:ext>
                </a:extLst>
              </a:tr>
              <a:tr h="370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Солнечный муниципальный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МБОУ СОШ с. Дуки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40" marR="67140" marT="0" marB="0" anchor="ctr"/>
                </a:tc>
                <a:extLst>
                  <a:ext uri="{0D108BD9-81ED-4DB2-BD59-A6C34878D82A}">
                    <a16:rowId xmlns="" xmlns:a16="http://schemas.microsoft.com/office/drawing/2014/main" val="3493185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81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2fba0b7c2_19_9"/>
          <p:cNvSpPr txBox="1">
            <a:spLocks noGrp="1"/>
          </p:cNvSpPr>
          <p:nvPr>
            <p:ph type="title"/>
          </p:nvPr>
        </p:nvSpPr>
        <p:spPr>
          <a:xfrm>
            <a:off x="342900" y="228600"/>
            <a:ext cx="8549640" cy="111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rt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None/>
            </a:pPr>
            <a:r>
              <a:rPr lang="ru-RU" sz="2000" b="1" spc="-50" dirty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Квота участников мероприятия в </a:t>
            </a:r>
            <a:br>
              <a:rPr lang="ru-RU" sz="2000" b="1" spc="-50" dirty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</a:br>
            <a:r>
              <a:rPr lang="ru-RU" sz="2000" b="1" spc="-50" dirty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Хабаровском краевом академическом музыкальном </a:t>
            </a:r>
            <a:r>
              <a:rPr lang="ru-RU" sz="2000" b="1" spc="-50" dirty="0" smtClean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театре (Пушкинская карта)</a:t>
            </a:r>
            <a:r>
              <a:rPr lang="ru-RU" sz="2000" b="1" spc="-50" dirty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/>
            </a:r>
            <a:br>
              <a:rPr lang="ru-RU" sz="2000" b="1" spc="-50" dirty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</a:br>
            <a:r>
              <a:rPr lang="ru-RU" sz="2000" b="1" spc="-50" dirty="0">
                <a:solidFill>
                  <a:schemeClr val="tx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19 марта 2024 г. в 16.00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2B400DBC-D625-4F32-8EBD-6AAB5E7BE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677440"/>
              </p:ext>
            </p:extLst>
          </p:nvPr>
        </p:nvGraphicFramePr>
        <p:xfrm>
          <a:off x="617810" y="1478974"/>
          <a:ext cx="8274730" cy="2658624"/>
        </p:xfrm>
        <a:graphic>
          <a:graphicData uri="http://schemas.openxmlformats.org/drawingml/2006/table">
            <a:tbl>
              <a:tblPr firstRow="1" firstCol="1" bandRow="1"/>
              <a:tblGrid>
                <a:gridCol w="329453">
                  <a:extLst>
                    <a:ext uri="{9D8B030D-6E8A-4147-A177-3AD203B41FA5}">
                      <a16:colId xmlns:a16="http://schemas.microsoft.com/office/drawing/2014/main" xmlns="" val="1139061030"/>
                    </a:ext>
                  </a:extLst>
                </a:gridCol>
                <a:gridCol w="6444000">
                  <a:extLst>
                    <a:ext uri="{9D8B030D-6E8A-4147-A177-3AD203B41FA5}">
                      <a16:colId xmlns:a16="http://schemas.microsoft.com/office/drawing/2014/main" xmlns="" val="1875124245"/>
                    </a:ext>
                  </a:extLst>
                </a:gridCol>
                <a:gridCol w="1501277">
                  <a:extLst>
                    <a:ext uri="{9D8B030D-6E8A-4147-A177-3AD203B41FA5}">
                      <a16:colId xmlns:a16="http://schemas.microsoft.com/office/drawing/2014/main" xmlns="" val="1630824334"/>
                    </a:ext>
                  </a:extLst>
                </a:gridCol>
              </a:tblGrid>
              <a:tr h="432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Территория/организации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приглашенных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(чел.)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0710423"/>
                  </a:ext>
                </a:extLst>
              </a:tr>
              <a:tr h="211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Хабаровск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чел. от 1 школы) 6 х 70 = 420 чел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673109"/>
                  </a:ext>
                </a:extLst>
              </a:tr>
              <a:tr h="43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Хабаровский муниципальный район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чел. от 1 школы) 4 * 31 = 124 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7857728"/>
                  </a:ext>
                </a:extLst>
              </a:tr>
              <a:tr h="43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 район им. Лазо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чел. от 1 школы) 4 * 29 = 116 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3395637"/>
                  </a:ext>
                </a:extLst>
              </a:tr>
              <a:tr h="43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Вяземский муниципальный район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чел. от 1 школы) 4 х 13 = 52 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5049492"/>
                  </a:ext>
                </a:extLst>
              </a:tr>
              <a:tr h="433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Бикинский муниципальный район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чел. от 1 школы) 4 х 9 = 36 чел.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1" marR="35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48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690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983</Words>
  <Application>Microsoft Office PowerPoint</Application>
  <PresentationFormat>Экран (16:9)</PresentationFormat>
  <Paragraphs>347</Paragraphs>
  <Slides>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Trebuchet MS</vt:lpstr>
      <vt:lpstr>Arial Narrow</vt:lpstr>
      <vt:lpstr>Microsoft YaHei</vt:lpstr>
      <vt:lpstr>Calibri</vt:lpstr>
      <vt:lpstr>Times New Roman</vt:lpstr>
      <vt:lpstr>Microsoft Sans Serif</vt:lpstr>
      <vt:lpstr>Montserrat</vt:lpstr>
      <vt:lpstr>Тема Office</vt:lpstr>
      <vt:lpstr>Acrobat Document</vt:lpstr>
      <vt:lpstr>Презентация PowerPoint</vt:lpstr>
      <vt:lpstr>МОНИТОРИНГ ВЫПОЛНЕНИЯ ПЛАНА-ГРАФИКА ПОДГОТОВКИ ДОКУМЕНТОВ  ДЛЯ ИСПОЛНЕНИЯ МУНИЦИПАЛЬНОГО СОЦИАЛЬНОГО ЗАКАЗА (13.03.2024 г.)</vt:lpstr>
      <vt:lpstr>Создание школьных паспортизированных музеев в каждой общеобразовательной организации  (план на 01.09.2024 – 100%)</vt:lpstr>
      <vt:lpstr>Федеральный мониторинг развития туристско-краеведческой деятельности</vt:lpstr>
      <vt:lpstr>Презентация PowerPoint</vt:lpstr>
      <vt:lpstr>Презентация PowerPoint</vt:lpstr>
      <vt:lpstr>Презентация PowerPoint</vt:lpstr>
      <vt:lpstr>Общеобразовательные организации муниципальных районов Хабаровского края  с признаками высокой склонности к развитию зависимого поведения</vt:lpstr>
      <vt:lpstr>Квота участников мероприятия в  Хабаровском краевом академическом музыкальном театре (Пушкинская карта) 19 марта 2024 г. в 16.00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образование детей:  от векторов стратегического планирования к развитию человеческого капитала страны</dc:title>
  <dc:creator>Пользователь Windows</dc:creator>
  <cp:lastModifiedBy>Юлия Александровна Ярошенко</cp:lastModifiedBy>
  <cp:revision>231</cp:revision>
  <cp:lastPrinted>2024-03-13T08:22:34Z</cp:lastPrinted>
  <dcterms:created xsi:type="dcterms:W3CDTF">2020-12-08T12:27:44Z</dcterms:created>
  <dcterms:modified xsi:type="dcterms:W3CDTF">2024-03-15T00:18:51Z</dcterms:modified>
</cp:coreProperties>
</file>