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2" r:id="rId2"/>
    <p:sldId id="299" r:id="rId3"/>
    <p:sldId id="295" r:id="rId4"/>
    <p:sldId id="296" r:id="rId5"/>
    <p:sldId id="298" r:id="rId6"/>
    <p:sldId id="297" r:id="rId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BC5FB4B-C54C-4DAC-BB47-34F45C2EC139}">
          <p14:sldIdLst>
            <p14:sldId id="262"/>
            <p14:sldId id="299"/>
            <p14:sldId id="295"/>
            <p14:sldId id="296"/>
            <p14:sldId id="298"/>
            <p14:sldId id="297"/>
          </p14:sldIdLst>
        </p14:section>
        <p14:section name="Раздел без заголовка" id="{CBB0713B-E47F-4C7D-8F65-5A2AD4087847}">
          <p14:sldIdLst/>
        </p14:section>
        <p14:section name="Раздел без заголовка" id="{7ACBB675-CD85-4312-B746-19CEF78D82C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4AC"/>
    <a:srgbClr val="4D36FA"/>
    <a:srgbClr val="C2CBDE"/>
    <a:srgbClr val="CC0000"/>
    <a:srgbClr val="FF0558"/>
    <a:srgbClr val="D00045"/>
    <a:srgbClr val="990033"/>
    <a:srgbClr val="A50021"/>
    <a:srgbClr val="F28AA0"/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4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24585-FC34-4450-B62F-D076121C7054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50B5E-9EC1-45DB-83D2-2163C4D529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65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613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3130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5041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4650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7129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2312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D766E8-3250-4290-AB27-681C1E6E1B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087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67" indent="0" algn="ctr">
              <a:buNone/>
              <a:defRPr/>
            </a:lvl2pPr>
            <a:lvl3pPr marL="914332" indent="0" algn="ctr">
              <a:buNone/>
              <a:defRPr/>
            </a:lvl3pPr>
            <a:lvl4pPr marL="1371498" indent="0" algn="ctr">
              <a:buNone/>
              <a:defRPr/>
            </a:lvl4pPr>
            <a:lvl5pPr marL="1828664" indent="0" algn="ctr">
              <a:buNone/>
              <a:defRPr/>
            </a:lvl5pPr>
            <a:lvl6pPr marL="2285830" indent="0" algn="ctr">
              <a:buNone/>
              <a:defRPr/>
            </a:lvl6pPr>
            <a:lvl7pPr marL="2742994" indent="0" algn="ctr">
              <a:buNone/>
              <a:defRPr/>
            </a:lvl7pPr>
            <a:lvl8pPr marL="3200160" indent="0" algn="ctr">
              <a:buNone/>
              <a:defRPr/>
            </a:lvl8pPr>
            <a:lvl9pPr marL="3657327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264336"/>
      </p:ext>
    </p:extLst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269212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993416"/>
      </p:ext>
    </p:extLst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5"/>
            <a:ext cx="10972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284291"/>
      </p:ext>
    </p:extLst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09600" y="1600205"/>
            <a:ext cx="10972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052246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3239779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67" indent="0">
              <a:buNone/>
              <a:defRPr sz="1867"/>
            </a:lvl2pPr>
            <a:lvl3pPr marL="914332" indent="0">
              <a:buNone/>
              <a:defRPr sz="1600"/>
            </a:lvl3pPr>
            <a:lvl4pPr marL="1371498" indent="0">
              <a:buNone/>
              <a:defRPr sz="1467"/>
            </a:lvl4pPr>
            <a:lvl5pPr marL="1828664" indent="0">
              <a:buNone/>
              <a:defRPr sz="1467"/>
            </a:lvl5pPr>
            <a:lvl6pPr marL="2285830" indent="0">
              <a:buNone/>
              <a:defRPr sz="1467"/>
            </a:lvl6pPr>
            <a:lvl7pPr marL="2742994" indent="0">
              <a:buNone/>
              <a:defRPr sz="1467"/>
            </a:lvl7pPr>
            <a:lvl8pPr marL="3200160" indent="0">
              <a:buNone/>
              <a:defRPr sz="1467"/>
            </a:lvl8pPr>
            <a:lvl9pPr marL="3657327" indent="0">
              <a:buNone/>
              <a:defRPr sz="146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650821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825666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67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67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1005010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715042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7997580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67"/>
            </a:lvl1pPr>
            <a:lvl2pPr marL="457167" indent="0">
              <a:buNone/>
              <a:defRPr sz="1200"/>
            </a:lvl2pPr>
            <a:lvl3pPr marL="914332" indent="0">
              <a:buNone/>
              <a:defRPr sz="1067"/>
            </a:lvl3pPr>
            <a:lvl4pPr marL="1371498" indent="0">
              <a:buNone/>
              <a:defRPr sz="933"/>
            </a:lvl4pPr>
            <a:lvl5pPr marL="1828664" indent="0">
              <a:buNone/>
              <a:defRPr sz="933"/>
            </a:lvl5pPr>
            <a:lvl6pPr marL="2285830" indent="0">
              <a:buNone/>
              <a:defRPr sz="933"/>
            </a:lvl6pPr>
            <a:lvl7pPr marL="2742994" indent="0">
              <a:buNone/>
              <a:defRPr sz="933"/>
            </a:lvl7pPr>
            <a:lvl8pPr marL="3200160" indent="0">
              <a:buNone/>
              <a:defRPr sz="933"/>
            </a:lvl8pPr>
            <a:lvl9pPr marL="3657327" indent="0">
              <a:buNone/>
              <a:defRPr sz="9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621369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67"/>
            </a:lvl1pPr>
            <a:lvl2pPr marL="457167" indent="0">
              <a:buNone/>
              <a:defRPr sz="1200"/>
            </a:lvl2pPr>
            <a:lvl3pPr marL="914332" indent="0">
              <a:buNone/>
              <a:defRPr sz="1067"/>
            </a:lvl3pPr>
            <a:lvl4pPr marL="1371498" indent="0">
              <a:buNone/>
              <a:defRPr sz="933"/>
            </a:lvl4pPr>
            <a:lvl5pPr marL="1828664" indent="0">
              <a:buNone/>
              <a:defRPr sz="933"/>
            </a:lvl5pPr>
            <a:lvl6pPr marL="2285830" indent="0">
              <a:buNone/>
              <a:defRPr sz="933"/>
            </a:lvl6pPr>
            <a:lvl7pPr marL="2742994" indent="0">
              <a:buNone/>
              <a:defRPr sz="933"/>
            </a:lvl7pPr>
            <a:lvl8pPr marL="3200160" indent="0">
              <a:buNone/>
              <a:defRPr sz="933"/>
            </a:lvl8pPr>
            <a:lvl9pPr marL="3657327" indent="0">
              <a:buNone/>
              <a:defRPr sz="9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431218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67">
                <a:latin typeface="Arial" charset="0"/>
                <a:cs typeface="+mn-cs"/>
              </a:defRPr>
            </a:lvl1pPr>
          </a:lstStyle>
          <a:p>
            <a:pPr marL="0" marR="0" lvl="0" indent="0" algn="l" defTabSz="1219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D88D9-3845-41D7-99CD-23D2C73A52F8}" type="datetimeFigureOut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12191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25.01.2024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67">
                <a:latin typeface="Arial" charset="0"/>
                <a:cs typeface="+mn-cs"/>
              </a:defRPr>
            </a:lvl1pPr>
          </a:lstStyle>
          <a:p>
            <a:pPr marL="0" marR="0" lvl="0" indent="0" algn="ctr" defTabSz="1219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 marL="0" marR="0" lvl="0" indent="0" algn="r" defTabSz="1219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EFB842-AD11-47B8-9F82-5882B3D1CDAB}" type="slidenum">
              <a:rPr kumimoji="0" lang="ru-RU" sz="1467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67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711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12" indent="-22858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578" indent="-22858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44" indent="-22858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10" indent="-22858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6186" y="518815"/>
            <a:ext cx="11244404" cy="123494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1915" tIns="60957" rIns="121915" bIns="60957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совета при Правительстве Российской Федерации по вопросам попечительства в социальной сфере от 12 мая 2023 г. №2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 rot="2815201">
            <a:off x="3002218" y="1231996"/>
            <a:ext cx="281394" cy="1399032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8713982">
            <a:off x="9226233" y="1223328"/>
            <a:ext cx="281394" cy="1399032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587" t="6720" r="2222" b="3170"/>
          <a:stretch/>
        </p:blipFill>
        <p:spPr>
          <a:xfrm>
            <a:off x="256032" y="2494724"/>
            <a:ext cx="3098316" cy="12577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" t="2509" r="1677" b="3896"/>
          <a:stretch/>
        </p:blipFill>
        <p:spPr>
          <a:xfrm>
            <a:off x="8832274" y="2494724"/>
            <a:ext cx="3098316" cy="1181769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1805190" y="3997672"/>
            <a:ext cx="8823960" cy="176304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о реализации права на образование, включая профессиональное обучение детей и взрослых с тяжелыми множественными нарушениями развития, проживающих в организациях социального обслуживания (детских домах-интернатах), предоставляющих социальные услуги в стационарной форме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7495" y="6192571"/>
            <a:ext cx="11409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Письмо министерства образования и науки края ИСХ </a:t>
            </a:r>
            <a:r>
              <a:rPr lang="ru-RU" b="1" dirty="0"/>
              <a:t>02.2-08-837 от 25.01.2024</a:t>
            </a:r>
          </a:p>
        </p:txBody>
      </p:sp>
    </p:spTree>
    <p:extLst>
      <p:ext uri="{BB962C8B-B14F-4D97-AF65-F5344CB8AC3E}">
        <p14:creationId xmlns:p14="http://schemas.microsoft.com/office/powerpoint/2010/main" val="3018531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1394" y="-403904"/>
            <a:ext cx="11244404" cy="160427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1915" tIns="60957" rIns="121915" bIns="60957" rtlCol="0">
            <a:spAutoFit/>
          </a:bodyPr>
          <a:lstStyle/>
          <a:p>
            <a:pPr algn="ctr">
              <a:lnSpc>
                <a:spcPct val="75000"/>
              </a:lnSpc>
            </a:pP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 с тяжелыми множественными нарушениями развития в образовательных организациях Хабаровского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190" y="1298332"/>
            <a:ext cx="8730229" cy="545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72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14069">
            <a:off x="3879573" y="891157"/>
            <a:ext cx="4562949" cy="47574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0859" y="392801"/>
            <a:ext cx="11244404" cy="86561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1915" tIns="60957" rIns="121915" bIns="60957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3 статьи 79 Федерального закона от 29 декабря 2012 г. №273-ФЗ «Об образовании в Российской Федерации»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616605" y="1855842"/>
            <a:ext cx="3088887" cy="2828085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2717" y="1855842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учебников, учебных пособий и дидактических материалов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2717" y="3489265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образовательных (адаптированных) программ и методов обучения и воспитания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422914" y="1855842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технических средств обучения коллективного и индивидуального пользования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422914" y="3489265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услуг ассистента (помощника), оказывающего обучающимся необходимую техническую помощь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2717" y="5122688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услуг тьютора, обеспечивающего психолого-педагогическое сопровождение образования обучающегося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422914" y="5122688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групповых и индивидуальных коррекционных занятий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60139" y="5122688"/>
            <a:ext cx="3650166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архитектурной безбарьерной среды в зданиях организаций, осуществляющих образовательную деятельность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32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0859" y="392801"/>
            <a:ext cx="11244404" cy="49628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1915" tIns="60957" rIns="121915" bIns="60957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04095" y="1491374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9944" y="3936953"/>
            <a:ext cx="5713117" cy="227591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 дошкольного образования, утвержденного приказом Минобрнауки России от 17 октября 2013г. №1155, ФАОП дошкольного образования для обучающихся с ограниченными возможностями здоровья, утвержденной приказом Минпросвещения России от 24 ноября 2022г. №1022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42235" y="1491373"/>
            <a:ext cx="3404814" cy="14172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Школьное образование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81877" y="3899230"/>
            <a:ext cx="5713117" cy="227591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 образования обучающихся с умственной отсталостью (интеллектуальными нарушениями), утвержденного приказом Минобрнауки России от 19 декабря 2014г. №1599, ФАООП обучающихся с умственной отсталостью (интеллектуальными нарушениями), утвержденной приказом Минпросвещения России от 24 ноября 2022г. №1026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280" y="1611246"/>
            <a:ext cx="1242849" cy="132252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015" y="1512357"/>
            <a:ext cx="1406189" cy="140618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470" y="1707242"/>
            <a:ext cx="1255602" cy="2074127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 flipH="1">
            <a:off x="2974865" y="3064688"/>
            <a:ext cx="463274" cy="529649"/>
            <a:chOff x="1666146" y="4298189"/>
            <a:chExt cx="673865" cy="696958"/>
          </a:xfrm>
          <a:solidFill>
            <a:srgbClr val="002060"/>
          </a:solidFill>
        </p:grpSpPr>
        <p:sp>
          <p:nvSpPr>
            <p:cNvPr id="25" name="Нашивка 15"/>
            <p:cNvSpPr/>
            <p:nvPr/>
          </p:nvSpPr>
          <p:spPr>
            <a:xfrm rot="5400000">
              <a:off x="1823451" y="4478586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6" name="Нашивка 16"/>
            <p:cNvSpPr/>
            <p:nvPr/>
          </p:nvSpPr>
          <p:spPr>
            <a:xfrm rot="5400000">
              <a:off x="1823451" y="4140884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 flipH="1">
            <a:off x="8613005" y="3045826"/>
            <a:ext cx="463274" cy="529649"/>
            <a:chOff x="1666146" y="4298189"/>
            <a:chExt cx="673865" cy="696958"/>
          </a:xfrm>
          <a:solidFill>
            <a:srgbClr val="002060"/>
          </a:solidFill>
        </p:grpSpPr>
        <p:sp>
          <p:nvSpPr>
            <p:cNvPr id="28" name="Нашивка 15"/>
            <p:cNvSpPr/>
            <p:nvPr/>
          </p:nvSpPr>
          <p:spPr>
            <a:xfrm rot="5400000">
              <a:off x="1823451" y="4478586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9" name="Нашивка 16"/>
            <p:cNvSpPr/>
            <p:nvPr/>
          </p:nvSpPr>
          <p:spPr>
            <a:xfrm rot="5400000">
              <a:off x="1823451" y="4140884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6763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216" b="61921"/>
          <a:stretch/>
        </p:blipFill>
        <p:spPr>
          <a:xfrm rot="20002655">
            <a:off x="3868786" y="2527298"/>
            <a:ext cx="2670294" cy="2087238"/>
          </a:xfrm>
          <a:prstGeom prst="rect">
            <a:avLst/>
          </a:prstGeom>
        </p:spPr>
      </p:pic>
      <p:sp>
        <p:nvSpPr>
          <p:cNvPr id="30" name="Скругленный прямоугольник 29"/>
          <p:cNvSpPr/>
          <p:nvPr/>
        </p:nvSpPr>
        <p:spPr>
          <a:xfrm>
            <a:off x="690590" y="363876"/>
            <a:ext cx="4513343" cy="121806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75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лицами с ТМНР различного возраста профессиональных компетенций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955073"/>
            <a:ext cx="3847299" cy="86176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21915" tIns="60957" rIns="121915" bIns="60957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обучение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99734" y="5338276"/>
            <a:ext cx="4728116" cy="109258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75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Социализация лиц с ТМНР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300438" y="600335"/>
            <a:ext cx="5742877" cy="143931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Минпросвещения России от 22 марта 2021г. №115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359913" y="2411208"/>
            <a:ext cx="5832087" cy="1159709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Минпросвещения России 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26 августа  2020г. № 438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ОРГАНИЗАЦИИ И ОСУЩЕСТВЛЕНИЯ ОБРАЗОВАТЕЛЬНОЙ ДЕЯТЕЛЬНОСТИ ПО ОСНОВНЫМ ПРОГРАММАМ ПРОФЕССИОНАЛЬНОГО ОБУЧЕНИЯ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359913" y="3816840"/>
            <a:ext cx="5787484" cy="237495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Минпросвещения России от 14 июля  2023г. № 534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 ПРОФЕССИЙ РАБОЧИХ, ДОЛЖНОСТЕЙ СЛУЖАЩИХ, ПО КОТОРЫМ ОСУЩЕСТВЛЯЕТСЯ ПРОФЕССИОНАЛЬНОЕ ОБУЧЕНИЕ </a:t>
            </a:r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 </a:t>
            </a:r>
            <a:r>
              <a:rPr lang="ru-RU" sz="1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пескослепщик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укладчик-упаковщик, калибровщик карандашных дощечек, клейщик бумаги, картона и изделий из них, полировщик изделий из бумаги, размотчик лент, сборщик бумажных изделий, крутильщик шнуров, </a:t>
            </a:r>
            <a:r>
              <a:rPr lang="ru-RU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складывальщик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рабочий зелёного хозяйства</a:t>
            </a:r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1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34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95789" y="279009"/>
            <a:ext cx="3404814" cy="109258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75000"/>
              </a:lnSpc>
            </a:pPr>
            <a:r>
              <a:rPr lang="ru-RU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Управленческие </a:t>
            </a:r>
            <a:r>
              <a:rPr lang="ru-RU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1524" y="3618735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комплексного обследования всех лиц с ТМНР на ПМПК для определения их образовательного маршрута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2484" y="5207908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заключения ВК зачисление лиц с ТМНР в ДОО, ОО и организация их образовательного процесса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 flipH="1">
            <a:off x="1677350" y="1499914"/>
            <a:ext cx="463274" cy="529649"/>
            <a:chOff x="1666146" y="4298189"/>
            <a:chExt cx="673865" cy="696958"/>
          </a:xfrm>
          <a:solidFill>
            <a:srgbClr val="002060"/>
          </a:solidFill>
        </p:grpSpPr>
        <p:sp>
          <p:nvSpPr>
            <p:cNvPr id="21" name="Нашивка 15"/>
            <p:cNvSpPr/>
            <p:nvPr/>
          </p:nvSpPr>
          <p:spPr>
            <a:xfrm rot="5400000">
              <a:off x="1823451" y="4478586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" name="Нашивка 16"/>
            <p:cNvSpPr/>
            <p:nvPr/>
          </p:nvSpPr>
          <p:spPr>
            <a:xfrm rot="5400000">
              <a:off x="1823451" y="4140884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23" name="Скругленный прямоугольник 22"/>
          <p:cNvSpPr/>
          <p:nvPr/>
        </p:nvSpPr>
        <p:spPr>
          <a:xfrm>
            <a:off x="4325558" y="5394493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индивидуальных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 для лиц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ТМНР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зачисленных в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ДОО, ОО 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437414" y="300832"/>
            <a:ext cx="3404814" cy="109258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75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служба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313149" y="2018813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 основной общеобразовательной программы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обучающихся с умственной отсталостью (интеллектуальными нарушениями) 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325558" y="3577770"/>
            <a:ext cx="3653344" cy="17232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организаций, на базе которых организовано получение общего образования лицами с ТМНР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 flipH="1">
            <a:off x="5908184" y="1393419"/>
            <a:ext cx="463274" cy="529649"/>
            <a:chOff x="1666146" y="4298189"/>
            <a:chExt cx="673865" cy="696958"/>
          </a:xfrm>
          <a:solidFill>
            <a:srgbClr val="002060"/>
          </a:solidFill>
        </p:grpSpPr>
        <p:sp>
          <p:nvSpPr>
            <p:cNvPr id="34" name="Нашивка 15"/>
            <p:cNvSpPr/>
            <p:nvPr/>
          </p:nvSpPr>
          <p:spPr>
            <a:xfrm rot="5400000">
              <a:off x="1823451" y="4478586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5" name="Нашивка 16"/>
            <p:cNvSpPr/>
            <p:nvPr/>
          </p:nvSpPr>
          <p:spPr>
            <a:xfrm rot="5400000">
              <a:off x="1823451" y="4140884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36" name="Скругленный прямоугольник 35"/>
          <p:cNvSpPr/>
          <p:nvPr/>
        </p:nvSpPr>
        <p:spPr>
          <a:xfrm>
            <a:off x="8454775" y="279238"/>
            <a:ext cx="3404814" cy="109258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75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сопровождения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330510" y="2018813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психолого-педагогическое сопровождение процесса освоения специальной индивидуальной программы развития лиц с ТМНР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332660" y="3577770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всех участников образовательного процесса, направленное на создание условий и обеспечение наиболее целесообразной помощи и поддержки лицам с ТМНР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330510" y="5301057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Консультативная работа по вопросам реализации дефференцированных психолого- педагогических условий обучения, воспитания. коррекции, развития и социализации лиц с ТМНР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 flipH="1">
            <a:off x="9907380" y="1385228"/>
            <a:ext cx="463274" cy="529649"/>
            <a:chOff x="1666146" y="4298189"/>
            <a:chExt cx="673865" cy="696958"/>
          </a:xfrm>
          <a:solidFill>
            <a:srgbClr val="002060"/>
          </a:solidFill>
        </p:grpSpPr>
        <p:sp>
          <p:nvSpPr>
            <p:cNvPr id="41" name="Нашивка 15"/>
            <p:cNvSpPr/>
            <p:nvPr/>
          </p:nvSpPr>
          <p:spPr>
            <a:xfrm rot="5400000">
              <a:off x="1823451" y="4478586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2" name="Нашивка 16"/>
            <p:cNvSpPr/>
            <p:nvPr/>
          </p:nvSpPr>
          <p:spPr>
            <a:xfrm rot="5400000">
              <a:off x="1823451" y="4140884"/>
              <a:ext cx="359256" cy="673865"/>
            </a:xfrm>
            <a:prstGeom prst="chevron">
              <a:avLst/>
            </a:prstGeom>
            <a:grpFill/>
            <a:ln w="9525" cap="flat" cmpd="sng" algn="ctr">
              <a:solidFill>
                <a:srgbClr val="4584D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24" name="Скругленный прямоугольник 23"/>
          <p:cNvSpPr/>
          <p:nvPr/>
        </p:nvSpPr>
        <p:spPr>
          <a:xfrm>
            <a:off x="171524" y="2029562"/>
            <a:ext cx="3653344" cy="144033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1804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лиц с ТМНР, организация разъяснительной работы с родителями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4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5148</TotalTime>
  <Words>521</Words>
  <Application>Microsoft Office PowerPoint</Application>
  <PresentationFormat>Широкоэкранный</PresentationFormat>
  <Paragraphs>50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1_Оформление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 Алексеевна</dc:creator>
  <cp:lastModifiedBy>Юлия Александровна Ярошенко</cp:lastModifiedBy>
  <cp:revision>150</cp:revision>
  <cp:lastPrinted>2021-04-27T05:05:02Z</cp:lastPrinted>
  <dcterms:created xsi:type="dcterms:W3CDTF">2018-11-08T00:15:50Z</dcterms:created>
  <dcterms:modified xsi:type="dcterms:W3CDTF">2024-01-25T06:06:19Z</dcterms:modified>
</cp:coreProperties>
</file>