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5" r:id="rId3"/>
    <p:sldId id="266" r:id="rId4"/>
    <p:sldId id="261" r:id="rId5"/>
    <p:sldId id="263" r:id="rId6"/>
    <p:sldId id="264" r:id="rId7"/>
    <p:sldId id="260" r:id="rId8"/>
    <p:sldId id="258" r:id="rId9"/>
    <p:sldId id="269" r:id="rId10"/>
    <p:sldId id="271" r:id="rId11"/>
    <p:sldId id="272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EE4F787-6A05-429C-8A29-47DB85253AA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F42B7A7-FEE9-4DAA-9174-DC4C5AFD1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9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1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7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2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1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4AFC-6194-4D3A-98BA-A64D47539C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3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9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7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8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3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2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2605-153B-44E8-8DDB-6B6CD71FEEF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1982-6482-4042-AD3D-D83A8224D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5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778219"/>
            <a:ext cx="12191999" cy="846503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19497" y="617265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ПРОФИЛЬНОГО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0023" y="4368392"/>
            <a:ext cx="9144000" cy="1655762"/>
          </a:xfrm>
        </p:spPr>
        <p:txBody>
          <a:bodyPr/>
          <a:lstStyle/>
          <a:p>
            <a:pPr algn="r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Алексеева Юлия Николаевна, заместитель начальника управления общего образования – начальник отдела общего образования министерства образования и науки Хабаровского края</a:t>
            </a:r>
          </a:p>
        </p:txBody>
      </p:sp>
      <p:sp>
        <p:nvSpPr>
          <p:cNvPr id="7" name="AutoShape 2" descr="Из опыта профильного обучения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0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040" t="26306" r="18177" b="10871"/>
          <a:stretch/>
        </p:blipFill>
        <p:spPr>
          <a:xfrm>
            <a:off x="1005016" y="407510"/>
            <a:ext cx="10297298" cy="5704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5837" y="6112476"/>
            <a:ext cx="592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Письмо Минпросвещения РФ от 17.08.2023 № ДГ-1773/05</a:t>
            </a:r>
          </a:p>
        </p:txBody>
      </p:sp>
    </p:spTree>
    <p:extLst>
      <p:ext uri="{BB962C8B-B14F-4D97-AF65-F5344CB8AC3E}">
        <p14:creationId xmlns:p14="http://schemas.microsoft.com/office/powerpoint/2010/main" val="288032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torage.tusur.ru/files/40756/1024-830/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67" y="3183783"/>
            <a:ext cx="4565242" cy="37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7241" y="1554039"/>
            <a:ext cx="4188537" cy="2986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ОСНОВНЫХ ОБРАЗОВАТЕЛЬНЫХ ПРОГРАММ ОБЩЕГО ОБРАЗОВАНИЯ: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УЧЕБНАЯ ДЕЯТЕЛЬНОСТЬ (УРОЧНАЯ И ВНЕУРОЧНАЯ)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ПРОГРАММА ВОСПИТАНИЯ И САМОРЕАЛИЗАЦИИ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УЧЕТ ДОСТИЖЕНИЙ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ИУП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5" y="423507"/>
            <a:ext cx="11450586" cy="6747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ПРОФЕССИОНАЛЬНАЯ ОРИЕНТАЦИЯ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КАК СИСТЕМА ДЕЙСТВИЙ ПО СОПРОВОЖДЕНИЮ ПРОФЕССИОНАЛЬНОГО САМООПРЕДЕЛЕНИЯ  ОБУЧАЮЩИХСЯ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241" y="4644283"/>
            <a:ext cx="3919926" cy="9888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ДОПОЛНИТЕЛЬНОЕ ОБРАЗОВАНИЕ, В Т.Ч. В ДИСТАНЦИОННОЙ ФОРМЕ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4736" y="5796411"/>
            <a:ext cx="4811842" cy="83564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ПРОФЕССИОНАЛЬНОЕ ОБУЧЕНИЕ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72297" y="1577820"/>
            <a:ext cx="4453035" cy="80926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</a:rPr>
              <a:t>ОЛИМПИАДНОЕ</a:t>
            </a:r>
            <a:r>
              <a:rPr lang="en-US" sz="2400" b="1" dirty="0">
                <a:solidFill>
                  <a:srgbClr val="FF6600"/>
                </a:solidFill>
              </a:rPr>
              <a:t>/</a:t>
            </a:r>
            <a:r>
              <a:rPr lang="ru-RU" sz="2400" b="1" dirty="0" smtClean="0">
                <a:solidFill>
                  <a:srgbClr val="FF6600"/>
                </a:solidFill>
              </a:rPr>
              <a:t>КОНКУРСНОЕ ДВИЖЕНИЕ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77475" y="3901767"/>
            <a:ext cx="2711321" cy="82969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ПРОФИЛЬНЫЕ СМЕНЫ</a:t>
            </a:r>
            <a:r>
              <a:rPr lang="en-US" sz="2200" b="1" dirty="0" smtClean="0">
                <a:solidFill>
                  <a:srgbClr val="00B050"/>
                </a:solidFill>
              </a:rPr>
              <a:t>/</a:t>
            </a:r>
            <a:r>
              <a:rPr lang="ru-RU" sz="2200" b="1" dirty="0" smtClean="0">
                <a:solidFill>
                  <a:srgbClr val="00B050"/>
                </a:solidFill>
              </a:rPr>
              <a:t>ЛАГЕРЯ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77475" y="2991900"/>
            <a:ext cx="2816270" cy="74773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ИНДИВИДУАЛЬНЫЕ ПРОЕКТЫ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6836" y="2432922"/>
            <a:ext cx="4051156" cy="705018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66"/>
                </a:solidFill>
              </a:rPr>
              <a:t>ПСИХОЛОГО-ПЕДАГОГИЧЕСКОЕ СОПРОВОЖДЕНИЕ</a:t>
            </a:r>
            <a:endParaRPr lang="ru-RU" sz="2200" b="1" dirty="0">
              <a:solidFill>
                <a:srgbClr val="FF0066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38844" y="4952862"/>
            <a:ext cx="3509315" cy="843549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rgbClr val="0099CC"/>
                </a:solidFill>
              </a:rPr>
              <a:t>Экскурсии, в том числе во время каникул</a:t>
            </a:r>
            <a:endParaRPr lang="ru-RU" sz="2200" b="1" dirty="0">
              <a:solidFill>
                <a:srgbClr val="0099CC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13569" y="5929302"/>
            <a:ext cx="3319567" cy="733428"/>
          </a:xfrm>
          <a:prstGeom prst="round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66"/>
                </a:solidFill>
              </a:rPr>
              <a:t>РАБОТА С РОДИТЕЛЯМИ</a:t>
            </a:r>
            <a:endParaRPr lang="ru-RU" sz="2200" b="1" dirty="0">
              <a:solidFill>
                <a:srgbClr val="000066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414336" y="1330485"/>
            <a:ext cx="9431383" cy="261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9451755" y="2027475"/>
            <a:ext cx="2403566" cy="80926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</a:rPr>
              <a:t>ПРАКТИЧЕСКИЕ ЗАНЯТИЯ</a:t>
            </a:r>
            <a:endParaRPr lang="ru-RU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6891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4270"/>
                </a:solidFill>
                <a:latin typeface="+mn-lt"/>
                <a:ea typeface="+mn-ea"/>
                <a:cs typeface="+mn-cs"/>
              </a:rPr>
              <a:t>Профильное обучение. Основные понятия.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7017" y="1786942"/>
            <a:ext cx="11216640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/>
              <a:t>Статья </a:t>
            </a:r>
            <a:r>
              <a:rPr lang="ru-RU" sz="2400" u="sng" dirty="0" smtClean="0"/>
              <a:t>2</a:t>
            </a:r>
            <a:endParaRPr lang="ru-RU" sz="2400" u="sng" dirty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направленность </a:t>
            </a:r>
            <a:r>
              <a:rPr lang="ru-RU" sz="2400" b="1" dirty="0"/>
              <a:t>(профиль) образования </a:t>
            </a:r>
            <a:r>
              <a:rPr lang="ru-RU" sz="2400" dirty="0"/>
              <a:t>- ориентация образовательной программы на </a:t>
            </a:r>
            <a:r>
              <a:rPr lang="ru-RU" sz="2400" dirty="0">
                <a:solidFill>
                  <a:srgbClr val="FF0000"/>
                </a:solidFill>
              </a:rPr>
              <a:t>конкретные области знания и (или) виды деятельности</a:t>
            </a:r>
            <a:r>
              <a:rPr lang="ru-RU" sz="2400" dirty="0"/>
              <a:t>, определяющая ее </a:t>
            </a:r>
            <a:r>
              <a:rPr lang="ru-RU" sz="2400" dirty="0">
                <a:solidFill>
                  <a:srgbClr val="FF0000"/>
                </a:solidFill>
              </a:rPr>
              <a:t>предметно-тематическое содержание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преобладающие виды учебной деятельности</a:t>
            </a:r>
            <a:r>
              <a:rPr lang="ru-RU" sz="2400" dirty="0"/>
              <a:t> обучающегося и </a:t>
            </a:r>
            <a:r>
              <a:rPr lang="ru-RU" sz="2400" dirty="0">
                <a:solidFill>
                  <a:srgbClr val="FF0000"/>
                </a:solidFill>
              </a:rPr>
              <a:t>требования к результатам </a:t>
            </a:r>
            <a:r>
              <a:rPr lang="ru-RU" sz="2400" dirty="0"/>
              <a:t>освоения образовательной программы;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0720" y="1233997"/>
            <a:ext cx="10493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Федеральный закон от 29.12.2012 N 273-ФЗ "Об образовании в Российской Федерации"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7017" y="3819353"/>
            <a:ext cx="11216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/>
              <a:t>Статья 66 </a:t>
            </a:r>
          </a:p>
          <a:p>
            <a:pPr algn="just"/>
            <a:r>
              <a:rPr lang="ru-RU" sz="2400" dirty="0" smtClean="0"/>
              <a:t>Организация </a:t>
            </a:r>
            <a:r>
              <a:rPr lang="ru-RU" sz="2400" dirty="0"/>
              <a:t>образовательной деятельности по образовательным программам начального общего, основного общего и среднего общего образования может предусматривать углубленное изучение отдельных учебных предметов, предметных областей соответствующей образовательной программы (профильное обучение)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 учетом образовательных потребностей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 интересов </a:t>
            </a:r>
            <a:r>
              <a:rPr lang="ru-RU" sz="2400" dirty="0"/>
              <a:t>обучающихся.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27017" y="1083739"/>
            <a:ext cx="10800001" cy="87785"/>
            <a:chOff x="838199" y="1371600"/>
            <a:chExt cx="10800001" cy="8778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26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661" y="1176713"/>
            <a:ext cx="118676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При </a:t>
            </a:r>
            <a:r>
              <a:rPr lang="ru-RU" sz="2000" dirty="0"/>
              <a:t>проектировании учебного плана профиля следует учитывать, что </a:t>
            </a:r>
            <a:r>
              <a:rPr lang="ru-RU" sz="2000" b="1" dirty="0"/>
              <a:t>профиль является способом введения обучающихся в ту или иную общественно-производственную практику; это комплексное понятие, не ограниченное ни рамками учебного плана, ни заданным набором учебных предметов, изучаемых на базовом или углубленном уровне, ни образовательным пространством школы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Учебный </a:t>
            </a:r>
            <a:r>
              <a:rPr lang="ru-RU" sz="2000" dirty="0"/>
              <a:t>план профиля строится с </a:t>
            </a:r>
            <a:r>
              <a:rPr lang="ru-RU" sz="2000" b="1" dirty="0"/>
              <a:t>ориентацией на будущую сферу профессиональной деятельности</a:t>
            </a:r>
            <a:r>
              <a:rPr lang="ru-RU" sz="2000" dirty="0"/>
              <a:t>, с учетом предполагаемого продолжения образования обучающихся, для чего необходимо изучить намерения и предпочтения обучающихся и их родителей (законных представителей).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257" y="3193637"/>
            <a:ext cx="32657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СОЦИАЛЬНО-ЭКОНОМИЧЕСКИЙ:</a:t>
            </a:r>
          </a:p>
          <a:p>
            <a:pPr algn="ctr">
              <a:lnSpc>
                <a:spcPct val="80000"/>
              </a:lnSpc>
            </a:pPr>
            <a:r>
              <a:rPr lang="ru-RU" dirty="0" smtClean="0"/>
              <a:t> профессии</a:t>
            </a:r>
            <a:r>
              <a:rPr lang="ru-RU" dirty="0"/>
              <a:t>, связанные с социальной сферой, финансами и экономикой, с обработкой информации, с такими сферами деятельности, как управление, предпринимательство, работа с финансами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50684" y="3224606"/>
            <a:ext cx="2739930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ГУМАНИТАРНЫЙ:  </a:t>
            </a:r>
            <a:r>
              <a:rPr lang="ru-RU" dirty="0" smtClean="0"/>
              <a:t>педагогика</a:t>
            </a:r>
            <a:r>
              <a:rPr lang="ru-RU" dirty="0"/>
              <a:t>, психология, общественные отношения и </a:t>
            </a:r>
            <a:r>
              <a:rPr lang="ru-RU" dirty="0" err="1" smtClean="0"/>
              <a:t>др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89959" y="3246163"/>
            <a:ext cx="26909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b="1" dirty="0" smtClean="0"/>
              <a:t>ЕСТЕСТВЕННО-НАУЧНЫЙ:</a:t>
            </a:r>
            <a:r>
              <a:rPr lang="ru-RU" dirty="0" smtClean="0"/>
              <a:t>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dirty="0" smtClean="0"/>
              <a:t>медицина</a:t>
            </a:r>
            <a:r>
              <a:rPr lang="ru-RU" dirty="0"/>
              <a:t>, биотехнологии и </a:t>
            </a:r>
            <a:r>
              <a:rPr lang="ru-RU" dirty="0" smtClean="0"/>
              <a:t>др.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3318" y="3193637"/>
            <a:ext cx="2604950" cy="14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b="1" dirty="0" smtClean="0"/>
              <a:t>ТЕХНОЛОГИЧЕСКИЙ: </a:t>
            </a:r>
            <a:r>
              <a:rPr lang="ru-RU" dirty="0" smtClean="0"/>
              <a:t>ориентирован </a:t>
            </a:r>
            <a:r>
              <a:rPr lang="ru-RU" dirty="0"/>
              <a:t>на производственную, инженерную и информационную сферы </a:t>
            </a:r>
            <a:r>
              <a:rPr lang="ru-RU" dirty="0" smtClean="0"/>
              <a:t>деятельности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051" y="117932"/>
            <a:ext cx="9361714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dirty="0">
                <a:solidFill>
                  <a:srgbClr val="004270"/>
                </a:solidFill>
              </a:rPr>
              <a:t>Федеральная образовательная программа среднего общего образования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89021" y="1019970"/>
            <a:ext cx="10800001" cy="87785"/>
            <a:chOff x="838199" y="1371600"/>
            <a:chExt cx="10800001" cy="8778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Прямоугольник 13"/>
          <p:cNvSpPr/>
          <p:nvPr/>
        </p:nvSpPr>
        <p:spPr>
          <a:xfrm>
            <a:off x="187232" y="5481405"/>
            <a:ext cx="3098078" cy="108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предметы преимущественно из предметных областей «Математика и информатика»,  «Общественно-научные предметы» 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387634" y="3249730"/>
            <a:ext cx="0" cy="3072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35486" y="3249730"/>
            <a:ext cx="0" cy="3072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54734" y="3249730"/>
            <a:ext cx="0" cy="3072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495945" y="5123608"/>
            <a:ext cx="2615838" cy="127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учебные предметы и дополнительные курсы преимущественно из предметных областей «Естественно-научные предметы»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05700" y="4766697"/>
            <a:ext cx="257338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учебные предметы и дополнительные предметы, курсы преимущественно из предметных областей «Математика и информатика» и «Естественно-научные предметы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30000" y="4821756"/>
            <a:ext cx="2721974" cy="150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учебные предметы преимущественно из предметных областей «Русский язык и литература», «Общественно-научные предметы» и «Иностранные языки»</a:t>
            </a:r>
          </a:p>
        </p:txBody>
      </p:sp>
    </p:spTree>
    <p:extLst>
      <p:ext uri="{BB962C8B-B14F-4D97-AF65-F5344CB8AC3E}">
        <p14:creationId xmlns:p14="http://schemas.microsoft.com/office/powerpoint/2010/main" val="384465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38199" y="269698"/>
            <a:ext cx="10892883" cy="817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97493" y="795847"/>
            <a:ext cx="10800001" cy="87785"/>
            <a:chOff x="838199" y="1371600"/>
            <a:chExt cx="10800001" cy="877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4" name="Прямоугольник 3"/>
          <p:cNvSpPr/>
          <p:nvPr/>
        </p:nvSpPr>
        <p:spPr>
          <a:xfrm>
            <a:off x="427825" y="121891"/>
            <a:ext cx="1115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4270"/>
                </a:solidFill>
              </a:rPr>
              <a:t>Профильное обучение. Учебный план </a:t>
            </a:r>
            <a:endParaRPr lang="ru-RU" sz="3600" dirty="0">
              <a:solidFill>
                <a:srgbClr val="00427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215" t="16000" r="11429" b="8952"/>
          <a:stretch/>
        </p:blipFill>
        <p:spPr>
          <a:xfrm>
            <a:off x="838199" y="916029"/>
            <a:ext cx="10363200" cy="55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38199" y="269698"/>
            <a:ext cx="10892883" cy="817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27825" y="722763"/>
            <a:ext cx="10800001" cy="87785"/>
            <a:chOff x="838199" y="1371600"/>
            <a:chExt cx="10800001" cy="877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4" name="Прямоугольник 3"/>
          <p:cNvSpPr/>
          <p:nvPr/>
        </p:nvSpPr>
        <p:spPr>
          <a:xfrm>
            <a:off x="427825" y="121891"/>
            <a:ext cx="1115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4270"/>
                </a:solidFill>
              </a:rPr>
              <a:t>Профильное обучение. Учебный план</a:t>
            </a:r>
            <a:endParaRPr lang="ru-RU" sz="3600" dirty="0">
              <a:solidFill>
                <a:srgbClr val="004270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855870"/>
              </p:ext>
            </p:extLst>
          </p:nvPr>
        </p:nvGraphicFramePr>
        <p:xfrm>
          <a:off x="1445624" y="957426"/>
          <a:ext cx="8725988" cy="5093842"/>
        </p:xfrm>
        <a:graphic>
          <a:graphicData uri="http://schemas.openxmlformats.org/drawingml/2006/table">
            <a:tbl>
              <a:tblPr firstRow="1" firstCol="1" bandRow="1"/>
              <a:tblGrid>
                <a:gridCol w="2248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8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9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94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357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Предметная </a:t>
                      </a:r>
                      <a:r>
                        <a:rPr lang="ru-RU" sz="14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Учебные </a:t>
                      </a:r>
                      <a:r>
                        <a:rPr lang="ru-RU" sz="14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предметы  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углубленный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011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011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Родной язык и родная литература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Родной язык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Родная литература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011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Иностранные языки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Второй иностранный язык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011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Общественные науки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Обществознание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00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1011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Естественно-научные предметы </a:t>
                      </a:r>
                      <a:endParaRPr lang="ru-RU" sz="16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1011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Физическая культура, ОБЖ</a:t>
                      </a:r>
                      <a:endParaRPr lang="ru-RU" sz="16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10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Индивидуальный проект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101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Дополнительные учебные предметы, курсы по выбору обучающихся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9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38199" y="269698"/>
            <a:ext cx="10892883" cy="817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27825" y="818931"/>
            <a:ext cx="10800001" cy="87785"/>
            <a:chOff x="838199" y="1371600"/>
            <a:chExt cx="10800001" cy="877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4" name="Прямоугольник 3"/>
          <p:cNvSpPr/>
          <p:nvPr/>
        </p:nvSpPr>
        <p:spPr>
          <a:xfrm>
            <a:off x="427825" y="121891"/>
            <a:ext cx="1115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4270"/>
                </a:solidFill>
              </a:rPr>
              <a:t>Профильное обучение. Внеурочная деятельность. </a:t>
            </a:r>
            <a:endParaRPr lang="ru-RU" sz="3600" dirty="0">
              <a:solidFill>
                <a:srgbClr val="00427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753" y="1087009"/>
            <a:ext cx="1136442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Инвариантный компонент плана внеурочной деятельности </a:t>
            </a:r>
            <a:r>
              <a:rPr lang="ru-RU" dirty="0"/>
              <a:t>(вне зависимости от профиля) предполагает: 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организацию </a:t>
            </a:r>
            <a:r>
              <a:rPr lang="ru-RU" dirty="0"/>
              <a:t>жизни ученических сообществ в форме клубных встреч (организованного тематического и свободного общения обучающихся), 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обучающихся в делах классного ученического коллектива и в общих коллективных делах образовательной организации; 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</a:t>
            </a:r>
            <a:r>
              <a:rPr lang="ru-RU" dirty="0"/>
              <a:t>ежемесячного учебного собрания по проблемам организации учебного процесса, индивидуальных и групповых консультаций по вопросам организационного обеспечения обучения и обеспечения благополучия обучающихся в жизни образовательной организации.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В </a:t>
            </a:r>
            <a:r>
              <a:rPr lang="ru-RU" b="1" dirty="0"/>
              <a:t>весенние каникулы 10 класса </a:t>
            </a:r>
            <a:r>
              <a:rPr lang="ru-RU" dirty="0"/>
              <a:t>организуются поездки в организации профессионального и высшего образования для уточнения индивидуальных планов обучающихся в сфере продолжения образования. После поездок в рамках часов, отведенных на организацию жизни ученических сообществ, проводятся коллективные обсуждения, в ходе которых педагогами обеспечиваются анализ и рефлексия обучающимися собственных впечатлений о посещении образовательных организаций.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016" y="4051078"/>
            <a:ext cx="11641247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Вариативный </a:t>
            </a:r>
            <a:r>
              <a:rPr lang="ru-RU" b="1" dirty="0"/>
              <a:t>компонент</a:t>
            </a:r>
            <a:r>
              <a:rPr lang="ru-RU" dirty="0"/>
              <a:t> прописывается по отдельным профилям.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i="1" dirty="0" smtClean="0"/>
              <a:t>В </a:t>
            </a:r>
            <a:r>
              <a:rPr lang="ru-RU" i="1" dirty="0"/>
              <a:t>рамках реализации </a:t>
            </a:r>
            <a:r>
              <a:rPr lang="ru-RU" b="1" i="1" dirty="0"/>
              <a:t>естественно-научного </a:t>
            </a:r>
            <a:r>
              <a:rPr lang="ru-RU" b="1" i="1" dirty="0" smtClean="0"/>
              <a:t>профиля: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 осенние (зимние) каникулы </a:t>
            </a:r>
            <a:r>
              <a:rPr lang="ru-RU" b="1" i="1" dirty="0"/>
              <a:t>10-го</a:t>
            </a:r>
            <a:r>
              <a:rPr lang="ru-RU" i="1" dirty="0"/>
              <a:t> класса организуются поездки и экскурсии в естественно-научные музеи, зоопарки, </a:t>
            </a:r>
            <a:r>
              <a:rPr lang="ru-RU" i="1" dirty="0" err="1"/>
              <a:t>биопарки</a:t>
            </a:r>
            <a:r>
              <a:rPr lang="ru-RU" i="1" dirty="0"/>
              <a:t>, аквариумы, заповедники, национальные парки и другие. В ходе познавательной деятельности на вышеперечисленных объектах реализуются индивидуальные, групповые и коллективные учебно-исследовательские проекты обучающихся. </a:t>
            </a: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rgbClr val="00B050"/>
                </a:solidFill>
              </a:rPr>
              <a:t>В </a:t>
            </a:r>
            <a:r>
              <a:rPr lang="ru-RU" i="1" dirty="0">
                <a:solidFill>
                  <a:srgbClr val="00B050"/>
                </a:solidFill>
              </a:rPr>
              <a:t>летние (весенние) каникулы </a:t>
            </a:r>
            <a:r>
              <a:rPr lang="ru-RU" i="1" dirty="0"/>
              <a:t>10 класса на основе интеграции с организациями </a:t>
            </a:r>
            <a:r>
              <a:rPr lang="ru-RU" i="1" dirty="0" err="1" smtClean="0"/>
              <a:t>допобразования</a:t>
            </a:r>
            <a:r>
              <a:rPr lang="ru-RU" i="1" dirty="0" smtClean="0"/>
              <a:t> </a:t>
            </a:r>
            <a:r>
              <a:rPr lang="ru-RU" i="1" dirty="0"/>
              <a:t>и сетевого взаимодействия с научными и производственными организациями обеспечиваются профессиональные пробы обучающихся на производстве (приоритет отдается производствам естественно-научного профиля), подготавливаются и проводятся исследовательские экспедиции (например, эколого-биологической направленности</a:t>
            </a:r>
            <a:r>
              <a:rPr lang="ru-RU" i="1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ru-RU" i="1" dirty="0" smtClean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896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38199" y="269698"/>
            <a:ext cx="10892883" cy="817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08937" y="705936"/>
            <a:ext cx="10800001" cy="87785"/>
            <a:chOff x="838199" y="1371600"/>
            <a:chExt cx="10800001" cy="877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4" name="Прямоугольник 3"/>
          <p:cNvSpPr/>
          <p:nvPr/>
        </p:nvSpPr>
        <p:spPr>
          <a:xfrm>
            <a:off x="0" y="217819"/>
            <a:ext cx="11643257" cy="50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ru-RU" sz="3600" dirty="0" smtClean="0">
                <a:solidFill>
                  <a:srgbClr val="004270"/>
                </a:solidFill>
              </a:rPr>
              <a:t>Изменение краевой сети профильного обучения</a:t>
            </a:r>
            <a:endParaRPr lang="ru-RU" sz="3600" dirty="0">
              <a:solidFill>
                <a:srgbClr val="00427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48950"/>
              </p:ext>
            </p:extLst>
          </p:nvPr>
        </p:nvGraphicFramePr>
        <p:xfrm>
          <a:off x="656217" y="1011218"/>
          <a:ext cx="11074866" cy="52081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79576"/>
                <a:gridCol w="2097741"/>
                <a:gridCol w="4297549"/>
              </a:tblGrid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2023/2024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ПРОФИЛЬ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ОМСУ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</a:t>
                      </a:r>
                      <a:endParaRPr lang="ru-RU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классы/группы</a:t>
                      </a:r>
                      <a:endParaRPr lang="ru-RU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инженерных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</a:t>
                      </a:r>
                      <a:endParaRPr lang="ru-RU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1833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2031,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инженерных 1185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ЕСТЕСТВЕННОНАУЧНЫЙ ПРОФИЛЬ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ОМСУ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классы/группы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медицинских  60, </a:t>
                      </a:r>
                      <a:r>
                        <a:rPr lang="ru-RU" sz="180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821,  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медицинских - 540, </a:t>
                      </a:r>
                    </a:p>
                    <a:p>
                      <a:pPr algn="ctr" fontAlgn="b"/>
                      <a:r>
                        <a:rPr lang="ru-RU" sz="180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</a:t>
                      </a:r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- 35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ГУМАНИТАРНЫЙ ПРОФИЛЬ (ПЕДАГОГИЧЕСКИЕ КЛАССЫ)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ОМСУ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</a:t>
                      </a:r>
                      <a:endParaRPr lang="ru-RU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классы/группы</a:t>
                      </a:r>
                      <a:endParaRPr lang="ru-RU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</a:t>
                      </a:r>
                      <a:endParaRPr lang="ru-RU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2" marR="7252" marT="72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4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B9F681D-D617-BC40-9F30-B94F432659B3}"/>
              </a:ext>
            </a:extLst>
          </p:cNvPr>
          <p:cNvSpPr txBox="1">
            <a:spLocks/>
          </p:cNvSpPr>
          <p:nvPr/>
        </p:nvSpPr>
        <p:spPr>
          <a:xfrm>
            <a:off x="441064" y="209828"/>
            <a:ext cx="11442311" cy="3945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3600" dirty="0" smtClean="0">
                <a:solidFill>
                  <a:srgbClr val="004270"/>
                </a:solidFill>
                <a:latin typeface="+mn-lt"/>
                <a:ea typeface="+mn-ea"/>
                <a:cs typeface="+mn-cs"/>
              </a:rPr>
              <a:t>Организация профильного обучения в 2023/2024 уч. году</a:t>
            </a:r>
            <a:endParaRPr lang="ru-RU" sz="3600" dirty="0">
              <a:solidFill>
                <a:srgbClr val="00427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2934" y="604413"/>
            <a:ext cx="10800001" cy="87785"/>
            <a:chOff x="838199" y="1371600"/>
            <a:chExt cx="10800001" cy="8778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20396"/>
              </p:ext>
            </p:extLst>
          </p:nvPr>
        </p:nvGraphicFramePr>
        <p:xfrm>
          <a:off x="172122" y="779985"/>
          <a:ext cx="11887199" cy="5867128"/>
        </p:xfrm>
        <a:graphic>
          <a:graphicData uri="http://schemas.openxmlformats.org/drawingml/2006/table">
            <a:tbl>
              <a:tblPr/>
              <a:tblGrid>
                <a:gridCol w="1819616"/>
                <a:gridCol w="836344"/>
                <a:gridCol w="813741"/>
                <a:gridCol w="847647"/>
                <a:gridCol w="768533"/>
                <a:gridCol w="881552"/>
                <a:gridCol w="836345"/>
                <a:gridCol w="1070820"/>
                <a:gridCol w="978946"/>
                <a:gridCol w="1284311"/>
                <a:gridCol w="892854"/>
                <a:gridCol w="856490"/>
              </a:tblGrid>
              <a:tr h="33881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профиль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ЕСТЕСТВЕННОНАУЧНЫЙ профиль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ГУМАНИТАРНЫЙ профиль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СОЦИАЛЬНО-ЭКОНОМИЧЕСКИЙ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УНИВЕРСАЛЬНЫЙ профиль, классов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30"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 fontAlgn="t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них, мед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них, </a:t>
                      </a:r>
                    </a:p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Амурский 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Аяно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-Майский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Бикинский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Верхнебуреинский 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Вяземский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685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Комсомольск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685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 Хабаровск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53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53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имени Лазо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Осипенко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Нанайский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 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Охотский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Советско-Гаванский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Солнечный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Тугуро-Чумиканский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Ульчский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53"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4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80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КЦО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5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80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38199" y="269698"/>
            <a:ext cx="10892883" cy="817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98205" y="1078278"/>
            <a:ext cx="10800001" cy="87785"/>
            <a:chOff x="838199" y="1371600"/>
            <a:chExt cx="10800001" cy="877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838199" y="1371600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38200" y="1459385"/>
              <a:ext cx="10800000" cy="0"/>
            </a:xfrm>
            <a:prstGeom prst="line">
              <a:avLst/>
            </a:prstGeom>
            <a:noFill/>
            <a:ln w="38100" cap="flat" cmpd="sng" algn="ctr">
              <a:solidFill>
                <a:srgbClr val="01CBD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4" name="Прямоугольник 3"/>
          <p:cNvSpPr/>
          <p:nvPr/>
        </p:nvSpPr>
        <p:spPr>
          <a:xfrm>
            <a:off x="506202" y="118304"/>
            <a:ext cx="11157349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004270"/>
                </a:solidFill>
              </a:rPr>
              <a:t>Инфраструктура профильной образовательной деятельности</a:t>
            </a:r>
            <a:endParaRPr lang="ru-RU" sz="3600" dirty="0">
              <a:solidFill>
                <a:srgbClr val="00427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275" y="1959125"/>
            <a:ext cx="1898269" cy="1068028"/>
          </a:xfrm>
          <a:prstGeom prst="rect">
            <a:avLst/>
          </a:prstGeom>
        </p:spPr>
      </p:pic>
      <p:pic>
        <p:nvPicPr>
          <p:cNvPr id="12" name="Picture 2" descr="http://i39.beon.ru/49/60/2276049/99/90431399/zzz692d7129a6af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13723" y="1124523"/>
            <a:ext cx="2064311" cy="1316846"/>
          </a:xfrm>
          <a:prstGeom prst="rect">
            <a:avLst/>
          </a:prstGeom>
          <a:noFill/>
        </p:spPr>
      </p:pic>
      <p:graphicFrame>
        <p:nvGraphicFramePr>
          <p:cNvPr id="13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73306"/>
              </p:ext>
            </p:extLst>
          </p:nvPr>
        </p:nvGraphicFramePr>
        <p:xfrm>
          <a:off x="412232" y="1465084"/>
          <a:ext cx="8579123" cy="45003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77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7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5588"/>
              </a:tblGrid>
              <a:tr h="1062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УЧЕБНАЯ ДЕЯТЕЛЬНОСТЬ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ВНЕУРОЧНАЯ ДЕЯТЕЛЬНОСТЬ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ВНЕУЧЕБНАЯ ДЕЯТЕЛЬНОСТЬ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Дошкольное образование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Игровая деятельность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(ранняя профориентация)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7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Начальное общее образование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Предметы учебного плана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(в зависимости от направленности ОО) + предмет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«Технология»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Курсы, направленные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самореализацию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обучающихся , «пробы», экскурсии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Реализация программы воспитания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дополнительных общеразвивающих программ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Основное общее образование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563C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«Технология» + углубленное изучение предметов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выстраивание индивидуальных образовательных траекторий, «пробы»,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предпрофильная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подготовка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Среднее общее образование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ПРОФИЛЬНОЕ ОБУЧЕНИЕ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индивидуальные учебные планы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ПРОФЕССИОНАЛЬНОЕ ОБУЧЕНИЕ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104785" y="1298613"/>
            <a:ext cx="30131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ru-RU" altLang="ru-RU" sz="2000" dirty="0">
                <a:solidFill>
                  <a:srgbClr val="BF530B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УЧРЕЖДЕНИЯ 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ru-RU" sz="2000" dirty="0">
                <a:solidFill>
                  <a:srgbClr val="BF530B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ДОПОЛНИТЕЛЬНОГО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ru-RU" sz="2000" dirty="0">
                <a:solidFill>
                  <a:srgbClr val="BF530B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ОБРАЗОВАНИЯ</a:t>
            </a:r>
            <a:endParaRPr lang="en-US" altLang="ru-RU" sz="2000" dirty="0">
              <a:solidFill>
                <a:srgbClr val="BF530B"/>
              </a:solidFill>
              <a:latin typeface="Sochi2014" panose="020B0704030204080304" pitchFamily="34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21871" y="3553362"/>
            <a:ext cx="229428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D39603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УЧРЕЖДЕНИЯ СПО</a:t>
            </a:r>
            <a:endParaRPr lang="en-US" altLang="ru-RU" sz="2000" b="1" dirty="0">
              <a:solidFill>
                <a:srgbClr val="D39603"/>
              </a:solidFill>
              <a:latin typeface="Sochi2014" panose="020B0704030204080304" pitchFamily="34" charset="-5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3959" y="5219718"/>
            <a:ext cx="280219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>
                <a:latin typeface="Sochi2014" panose="020B0704030204080304" pitchFamily="34" charset="-52"/>
              </a:rPr>
              <a:t>ИНДУСТРИАЛЬНЫЕ ПАРТНЕРЫ -ПРЕДПРИЯТИЯ</a:t>
            </a:r>
            <a:endParaRPr lang="ru-RU" sz="2000" b="0" dirty="0">
              <a:latin typeface="Sochi2014" panose="020B07040302040803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80127" y="4648394"/>
            <a:ext cx="200307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ВУЗы</a:t>
            </a:r>
            <a:endParaRPr lang="en-US" altLang="ru-RU" sz="2000" b="1" dirty="0">
              <a:solidFill>
                <a:schemeClr val="accent6">
                  <a:lumMod val="75000"/>
                </a:schemeClr>
              </a:solidFill>
              <a:latin typeface="Sochi2014" panose="020B0704030204080304" pitchFamily="34" charset="-52"/>
              <a:cs typeface="Arial" panose="020B0604020202020204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>
            <a:off x="7482664" y="1677371"/>
            <a:ext cx="2899002" cy="513021"/>
          </a:xfrm>
          <a:prstGeom prst="bentConnector3">
            <a:avLst>
              <a:gd name="adj1" fmla="val 5721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6373512" y="2353585"/>
            <a:ext cx="3946417" cy="137012"/>
          </a:xfrm>
          <a:prstGeom prst="bentConnector3">
            <a:avLst>
              <a:gd name="adj1" fmla="val 71625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07975" y="2868854"/>
            <a:ext cx="10816046" cy="357643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1216</Words>
  <Application>Microsoft Office PowerPoint</Application>
  <PresentationFormat>Широкоэкранный</PresentationFormat>
  <Paragraphs>441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Sochi2014</vt:lpstr>
      <vt:lpstr>Times New Roman</vt:lpstr>
      <vt:lpstr>Verdana</vt:lpstr>
      <vt:lpstr>Wingdings</vt:lpstr>
      <vt:lpstr>Тема Office</vt:lpstr>
      <vt:lpstr>ОРГАНИЗАЦИЯ ПРОФИЛЬНОГО ОБУЧЕНИЯ</vt:lpstr>
      <vt:lpstr>Профильное обучение. Основные понятия.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ПРОФЕССИОНАЛЬНАЯ ОРИЕНТАЦИЯ  КАК СИСТЕМА ДЕЙСТВИЙ ПО СОПРОВОЖДЕНИЮ ПРОФЕССИОНАЛЬНОГО САМООПРЕДЕЛЕНИЯ  ОБУЧАЮЩИХСЯ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Кривоногова</dc:creator>
  <cp:lastModifiedBy>Юлия Александровна Ярошенко</cp:lastModifiedBy>
  <cp:revision>96</cp:revision>
  <cp:lastPrinted>2023-12-18T09:00:56Z</cp:lastPrinted>
  <dcterms:created xsi:type="dcterms:W3CDTF">2023-03-15T05:52:47Z</dcterms:created>
  <dcterms:modified xsi:type="dcterms:W3CDTF">2024-01-18T08:06:39Z</dcterms:modified>
</cp:coreProperties>
</file>