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07" r:id="rId3"/>
    <p:sldId id="316" r:id="rId4"/>
    <p:sldId id="309" r:id="rId5"/>
    <p:sldId id="310" r:id="rId6"/>
    <p:sldId id="315" r:id="rId7"/>
    <p:sldId id="312" r:id="rId8"/>
    <p:sldId id="311" r:id="rId9"/>
    <p:sldId id="308" r:id="rId10"/>
    <p:sldId id="314" r:id="rId11"/>
    <p:sldId id="274" r:id="rId12"/>
    <p:sldId id="276" r:id="rId13"/>
    <p:sldId id="277" r:id="rId14"/>
    <p:sldId id="278" r:id="rId15"/>
    <p:sldId id="279" r:id="rId16"/>
    <p:sldId id="280" r:id="rId17"/>
    <p:sldId id="284" r:id="rId18"/>
    <p:sldId id="281" r:id="rId19"/>
    <p:sldId id="282" r:id="rId20"/>
    <p:sldId id="283" r:id="rId21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864"/>
    <a:srgbClr val="FF9999"/>
    <a:srgbClr val="FFE8CB"/>
    <a:srgbClr val="94AEDC"/>
    <a:srgbClr val="21273B"/>
    <a:srgbClr val="FFCDCD"/>
    <a:srgbClr val="DCE5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433" autoAdjust="0"/>
  </p:normalViewPr>
  <p:slideViewPr>
    <p:cSldViewPr snapToGrid="0">
      <p:cViewPr varScale="1">
        <p:scale>
          <a:sx n="112" d="100"/>
          <a:sy n="112" d="100"/>
        </p:scale>
        <p:origin x="5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&#1057;&#1087;&#1080;&#1095;&#1077;&#1085;&#1082;&#1086;\&#1052;&#1054;\&#1041;&#1102;&#1088;&#1086;&#1082;&#1088;&#1072;&#1090;&#1080;&#1095;&#1077;&#1089;&#1082;&#1072;&#1103;_&#1085;&#1072;&#1075;&#1088;&#1091;&#1079;&#1082;&#1072;\&#1054;&#1087;&#1088;&#1086;&#1089;&#1085;&#1080;&#1082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7;&#1087;&#1080;&#1095;&#1077;&#1085;&#1082;&#1086;\&#1052;&#1054;\&#1041;&#1102;&#1088;&#1086;&#1082;&#1088;&#1072;&#1090;&#1080;&#1095;&#1077;&#1089;&#1082;&#1072;&#1103;_&#1085;&#1072;&#1075;&#1088;&#1091;&#1079;&#1082;&#1072;\&#1054;&#1087;&#1088;&#1086;&#1089;&#1085;&#1080;&#1082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7;&#1087;&#1080;&#1095;&#1077;&#1085;&#1082;&#1086;\&#1052;&#1054;\&#1041;&#1102;&#1088;&#1086;&#1082;&#1088;&#1072;&#1090;&#1080;&#1095;&#1077;&#1089;&#1082;&#1072;&#1103;_&#1085;&#1072;&#1075;&#1088;&#1091;&#1079;&#1082;&#1072;\&#1054;&#1087;&#1088;&#1086;&#1089;&#1085;&#1080;&#1082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7;&#1087;&#1080;&#1095;&#1077;&#1085;&#1082;&#1086;\&#1052;&#1054;\&#1041;&#1102;&#1088;&#1086;&#1082;&#1088;&#1072;&#1090;&#1080;&#1095;&#1077;&#1089;&#1082;&#1072;&#1103;_&#1085;&#1072;&#1075;&#1088;&#1091;&#1079;&#1082;&#1072;\&#1054;&#1087;&#1088;&#1086;&#1089;&#1085;&#1080;&#1082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7;&#1087;&#1080;&#1095;&#1077;&#1085;&#1082;&#1086;\&#1052;&#1054;\&#1041;&#1102;&#1088;&#1086;&#1082;&#1088;&#1072;&#1090;&#1080;&#1095;&#1077;&#1089;&#1082;&#1072;&#1103;_&#1085;&#1072;&#1075;&#1088;&#1091;&#1079;&#1082;&#1072;\&#1054;&#1087;&#1088;&#1086;&#1089;&#1085;&#1080;&#1082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7;&#1087;&#1080;&#1095;&#1077;&#1085;&#1082;&#1086;\&#1052;&#1054;\&#1041;&#1102;&#1088;&#1086;&#1082;&#1088;&#1072;&#1090;&#1080;&#1095;&#1077;&#1089;&#1082;&#1072;&#1103;_&#1085;&#1072;&#1075;&#1088;&#1091;&#1079;&#1082;&#1072;\&#1054;&#1087;&#1088;&#1086;&#1089;&#1085;&#1080;&#1082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7;&#1087;&#1080;&#1095;&#1077;&#1085;&#1082;&#1086;\&#1052;&#1054;\&#1041;&#1102;&#1088;&#1086;&#1082;&#1088;&#1072;&#1090;&#1080;&#1095;&#1077;&#1089;&#1082;&#1072;&#1103;_&#1085;&#1072;&#1075;&#1088;&#1091;&#1079;&#1082;&#1072;\&#1054;&#1087;&#1088;&#1086;&#1089;&#1085;&#1080;&#1082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7;&#1087;&#1080;&#1095;&#1077;&#1085;&#1082;&#1086;\&#1052;&#1054;\&#1041;&#1102;&#1088;&#1086;&#1082;&#1088;&#1072;&#1090;&#1080;&#1095;&#1077;&#1089;&#1082;&#1072;&#1103;_&#1085;&#1072;&#1075;&#1088;&#1091;&#1079;&#1082;&#1072;\&#1054;&#1087;&#1088;&#1086;&#1089;&#1085;&#1080;&#108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Приходится ли Вам заполнять бумажный </a:t>
            </a:r>
          </a:p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и электронный журнал?</a:t>
            </a:r>
          </a:p>
        </c:rich>
      </c:tx>
      <c:layout>
        <c:manualLayout>
          <c:xMode val="edge"/>
          <c:yMode val="edge"/>
          <c:x val="0.15244985722671558"/>
          <c:y val="4.876035620574473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6619533268663277E-2"/>
          <c:y val="4.1083724516478133E-2"/>
          <c:w val="0.89325542088644738"/>
          <c:h val="0.592076725203901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'Вопрос 1'!$D$3</c:f>
              <c:strCache>
                <c:ptCount val="1"/>
                <c:pt idx="0">
                  <c:v>Да</c:v>
                </c:pt>
              </c:strCache>
            </c:strRef>
          </c:tx>
          <c:invertIfNegative val="0"/>
          <c:dLbls>
            <c:dLbl>
              <c:idx val="6"/>
              <c:layout>
                <c:manualLayout>
                  <c:x val="-5.4260071172915396E-17"/>
                  <c:y val="4.558404558404558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E8A-4541-9EF8-BDE14F9FBA01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5.4260071172915396E-17"/>
                  <c:y val="-6.83760683760687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E8A-4541-9EF8-BDE14F9FBA01}"/>
                </c:ex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1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'Вопрос 1'!$A$5:$A$23</c:f>
              <c:strCache>
                <c:ptCount val="19"/>
                <c:pt idx="0">
                  <c:v>Комсомольский</c:v>
                </c:pt>
                <c:pt idx="1">
                  <c:v>Вяземский</c:v>
                </c:pt>
                <c:pt idx="2">
                  <c:v>г.Комсомольск-на-Амуре</c:v>
                </c:pt>
                <c:pt idx="3">
                  <c:v>Верхнебуреинский</c:v>
                </c:pt>
                <c:pt idx="4">
                  <c:v>Бикинский</c:v>
                </c:pt>
                <c:pt idx="5">
                  <c:v>Ванинский</c:v>
                </c:pt>
                <c:pt idx="6">
                  <c:v>Амурский</c:v>
                </c:pt>
                <c:pt idx="7">
                  <c:v>Николаевский</c:v>
                </c:pt>
                <c:pt idx="8">
                  <c:v>Советско-Гаванский</c:v>
                </c:pt>
                <c:pt idx="9">
                  <c:v>им.Лазо</c:v>
                </c:pt>
                <c:pt idx="10">
                  <c:v>г.Хабаровск</c:v>
                </c:pt>
                <c:pt idx="11">
                  <c:v>Хабаровский</c:v>
                </c:pt>
                <c:pt idx="12">
                  <c:v>Солнечный</c:v>
                </c:pt>
                <c:pt idx="13">
                  <c:v>Ульчский</c:v>
                </c:pt>
                <c:pt idx="14">
                  <c:v>Нанайский</c:v>
                </c:pt>
                <c:pt idx="15">
                  <c:v>Аяно-Майский</c:v>
                </c:pt>
                <c:pt idx="16">
                  <c:v>им.Полины Осипенко</c:v>
                </c:pt>
                <c:pt idx="17">
                  <c:v>Тугуро-Чумиканский</c:v>
                </c:pt>
                <c:pt idx="18">
                  <c:v>Охотский</c:v>
                </c:pt>
              </c:strCache>
            </c:strRef>
          </c:cat>
          <c:val>
            <c:numRef>
              <c:f>'Вопрос 1'!$E$5:$E$23</c:f>
              <c:numCache>
                <c:formatCode>0.0%</c:formatCode>
                <c:ptCount val="19"/>
                <c:pt idx="0">
                  <c:v>0.25</c:v>
                </c:pt>
                <c:pt idx="1">
                  <c:v>0.26</c:v>
                </c:pt>
                <c:pt idx="2">
                  <c:v>0.32549019607843138</c:v>
                </c:pt>
                <c:pt idx="3">
                  <c:v>0.36129032258064514</c:v>
                </c:pt>
                <c:pt idx="4">
                  <c:v>0.38129496402877699</c:v>
                </c:pt>
                <c:pt idx="5">
                  <c:v>0.40196078431372551</c:v>
                </c:pt>
                <c:pt idx="6">
                  <c:v>0.42796610169491528</c:v>
                </c:pt>
                <c:pt idx="7">
                  <c:v>0.45098039215686275</c:v>
                </c:pt>
                <c:pt idx="8">
                  <c:v>0.4642857142857143</c:v>
                </c:pt>
                <c:pt idx="9">
                  <c:v>0.50490196078431371</c:v>
                </c:pt>
                <c:pt idx="10">
                  <c:v>0.50561009817671809</c:v>
                </c:pt>
                <c:pt idx="11">
                  <c:v>0.57534246575342463</c:v>
                </c:pt>
                <c:pt idx="12">
                  <c:v>0.58579881656804733</c:v>
                </c:pt>
                <c:pt idx="13">
                  <c:v>0.58715596330275233</c:v>
                </c:pt>
                <c:pt idx="14">
                  <c:v>0.59459459459459463</c:v>
                </c:pt>
                <c:pt idx="15">
                  <c:v>0.6428571428571429</c:v>
                </c:pt>
                <c:pt idx="16">
                  <c:v>0.66666666666666663</c:v>
                </c:pt>
                <c:pt idx="17">
                  <c:v>0.75</c:v>
                </c:pt>
                <c:pt idx="18">
                  <c:v>0.95454545454545459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E8A-4541-9EF8-BDE14F9FBA0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62228992"/>
        <c:axId val="362229384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'Обработка анкеты'!$G$2:$H$2</c15:sqref>
                        </c15:formulaRef>
                      </c:ext>
                    </c:extLst>
                    <c:strCache>
                      <c:ptCount val="1"/>
                      <c:pt idx="0">
                        <c:v>Нет</c:v>
                      </c:pt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-5400000" vert="horz"/>
                    <a:lstStyle/>
                    <a:p>
                      <a:pPr>
                        <a:defRPr/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>
                    <c:ext uri="{CE6537A1-D6FC-4f65-9D91-7224C49458BB}">
                      <c15:showLeaderLines val="0"/>
                    </c:ext>
                  </c:extLst>
                </c:dLbls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'Вопрос 1'!$A$5:$A$23</c15:sqref>
                        </c15:formulaRef>
                      </c:ext>
                    </c:extLst>
                    <c:strCache>
                      <c:ptCount val="19"/>
                      <c:pt idx="0">
                        <c:v>Комсомольский</c:v>
                      </c:pt>
                      <c:pt idx="1">
                        <c:v>Вяземский</c:v>
                      </c:pt>
                      <c:pt idx="2">
                        <c:v>г.Комсомольск-на-Амуре</c:v>
                      </c:pt>
                      <c:pt idx="3">
                        <c:v>Верхнебуреинский</c:v>
                      </c:pt>
                      <c:pt idx="4">
                        <c:v>Бикинский</c:v>
                      </c:pt>
                      <c:pt idx="5">
                        <c:v>Ванинский</c:v>
                      </c:pt>
                      <c:pt idx="6">
                        <c:v>Амурский</c:v>
                      </c:pt>
                      <c:pt idx="7">
                        <c:v>Николаевский</c:v>
                      </c:pt>
                      <c:pt idx="8">
                        <c:v>Советско-Гаванский</c:v>
                      </c:pt>
                      <c:pt idx="9">
                        <c:v>им.Лазо</c:v>
                      </c:pt>
                      <c:pt idx="10">
                        <c:v>г.Хабаровск</c:v>
                      </c:pt>
                      <c:pt idx="11">
                        <c:v>Хабаровский</c:v>
                      </c:pt>
                      <c:pt idx="12">
                        <c:v>Солнечный</c:v>
                      </c:pt>
                      <c:pt idx="13">
                        <c:v>Ульчский</c:v>
                      </c:pt>
                      <c:pt idx="14">
                        <c:v>Нанайский</c:v>
                      </c:pt>
                      <c:pt idx="15">
                        <c:v>Аяно-Майский</c:v>
                      </c:pt>
                      <c:pt idx="16">
                        <c:v>им.Полины Осипенко</c:v>
                      </c:pt>
                      <c:pt idx="17">
                        <c:v>Тугуро-Чумиканский</c:v>
                      </c:pt>
                      <c:pt idx="18">
                        <c:v>Охотский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'Обработка анкеты'!$H$4:$H$22</c15:sqref>
                        </c15:formulaRef>
                      </c:ext>
                    </c:extLst>
                    <c:numCache>
                      <c:formatCode>0.0</c:formatCode>
                      <c:ptCount val="19"/>
                      <c:pt idx="0">
                        <c:v>57.203389830508478</c:v>
                      </c:pt>
                      <c:pt idx="1">
                        <c:v>35.714285714285715</c:v>
                      </c:pt>
                      <c:pt idx="2">
                        <c:v>61.870503597122308</c:v>
                      </c:pt>
                      <c:pt idx="3">
                        <c:v>59.803921568627452</c:v>
                      </c:pt>
                      <c:pt idx="4">
                        <c:v>63.87096774193548</c:v>
                      </c:pt>
                      <c:pt idx="5">
                        <c:v>74</c:v>
                      </c:pt>
                      <c:pt idx="6">
                        <c:v>75</c:v>
                      </c:pt>
                      <c:pt idx="7">
                        <c:v>49.509803921568633</c:v>
                      </c:pt>
                      <c:pt idx="8">
                        <c:v>40.54054054054054</c:v>
                      </c:pt>
                      <c:pt idx="9">
                        <c:v>54.901960784313729</c:v>
                      </c:pt>
                      <c:pt idx="10">
                        <c:v>4.5454545454545459</c:v>
                      </c:pt>
                      <c:pt idx="11">
                        <c:v>33.333333333333329</c:v>
                      </c:pt>
                      <c:pt idx="12">
                        <c:v>53.571428571428569</c:v>
                      </c:pt>
                      <c:pt idx="13">
                        <c:v>41.42011834319527</c:v>
                      </c:pt>
                      <c:pt idx="14">
                        <c:v>25</c:v>
                      </c:pt>
                      <c:pt idx="15">
                        <c:v>41.284403669724774</c:v>
                      </c:pt>
                      <c:pt idx="16">
                        <c:v>42.465753424657535</c:v>
                      </c:pt>
                      <c:pt idx="17">
                        <c:v>67.450980392156865</c:v>
                      </c:pt>
                      <c:pt idx="18">
                        <c:v>49.43899018232819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5-EE8A-4541-9EF8-BDE14F9FBA01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2"/>
          <c:order val="2"/>
          <c:tx>
            <c:v>Краевой показатель 49,4 %</c:v>
          </c:tx>
          <c:spPr>
            <a:ln w="25400">
              <a:solidFill>
                <a:srgbClr val="C00000"/>
              </a:solidFill>
            </a:ln>
          </c:spPr>
          <c:marker>
            <c:symbol val="none"/>
          </c:marker>
          <c:val>
            <c:numRef>
              <c:f>'Вопрос 1'!$H$5:$H$23</c:f>
              <c:numCache>
                <c:formatCode>0.0%</c:formatCode>
                <c:ptCount val="19"/>
                <c:pt idx="0">
                  <c:v>0.49399999999999999</c:v>
                </c:pt>
                <c:pt idx="1">
                  <c:v>0.49399999999999999</c:v>
                </c:pt>
                <c:pt idx="2">
                  <c:v>0.49399999999999999</c:v>
                </c:pt>
                <c:pt idx="3">
                  <c:v>0.49399999999999999</c:v>
                </c:pt>
                <c:pt idx="4">
                  <c:v>0.49399999999999999</c:v>
                </c:pt>
                <c:pt idx="5">
                  <c:v>0.49399999999999999</c:v>
                </c:pt>
                <c:pt idx="6">
                  <c:v>0.49399999999999999</c:v>
                </c:pt>
                <c:pt idx="7">
                  <c:v>0.49399999999999999</c:v>
                </c:pt>
                <c:pt idx="8">
                  <c:v>0.49399999999999999</c:v>
                </c:pt>
                <c:pt idx="9">
                  <c:v>0.49399999999999999</c:v>
                </c:pt>
                <c:pt idx="10">
                  <c:v>0.49399999999999999</c:v>
                </c:pt>
                <c:pt idx="11">
                  <c:v>0.49399999999999999</c:v>
                </c:pt>
                <c:pt idx="12">
                  <c:v>0.49399999999999999</c:v>
                </c:pt>
                <c:pt idx="13">
                  <c:v>0.49399999999999999</c:v>
                </c:pt>
                <c:pt idx="14">
                  <c:v>0.49399999999999999</c:v>
                </c:pt>
                <c:pt idx="15">
                  <c:v>0.49399999999999999</c:v>
                </c:pt>
                <c:pt idx="16">
                  <c:v>0.49399999999999999</c:v>
                </c:pt>
                <c:pt idx="17">
                  <c:v>0.49399999999999999</c:v>
                </c:pt>
                <c:pt idx="18">
                  <c:v>0.49399999999999999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EE8A-4541-9EF8-BDE14F9FBA01}"/>
            </c:ext>
          </c:extLst>
        </c:ser>
        <c:ser>
          <c:idx val="3"/>
          <c:order val="3"/>
          <c:tx>
            <c:v>Показатель по РФ 43,0 %</c:v>
          </c:tx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val>
            <c:numRef>
              <c:f>'Вопрос 1'!$I$5:$I$23</c:f>
              <c:numCache>
                <c:formatCode>0.0%</c:formatCode>
                <c:ptCount val="19"/>
                <c:pt idx="0">
                  <c:v>0.43</c:v>
                </c:pt>
                <c:pt idx="1">
                  <c:v>0.43</c:v>
                </c:pt>
                <c:pt idx="2">
                  <c:v>0.43</c:v>
                </c:pt>
                <c:pt idx="3">
                  <c:v>0.43</c:v>
                </c:pt>
                <c:pt idx="4">
                  <c:v>0.43</c:v>
                </c:pt>
                <c:pt idx="5">
                  <c:v>0.43</c:v>
                </c:pt>
                <c:pt idx="6">
                  <c:v>0.43</c:v>
                </c:pt>
                <c:pt idx="7">
                  <c:v>0.43</c:v>
                </c:pt>
                <c:pt idx="8">
                  <c:v>0.43</c:v>
                </c:pt>
                <c:pt idx="9">
                  <c:v>0.43</c:v>
                </c:pt>
                <c:pt idx="10">
                  <c:v>0.43</c:v>
                </c:pt>
                <c:pt idx="11">
                  <c:v>0.43</c:v>
                </c:pt>
                <c:pt idx="12">
                  <c:v>0.43</c:v>
                </c:pt>
                <c:pt idx="13">
                  <c:v>0.43</c:v>
                </c:pt>
                <c:pt idx="14">
                  <c:v>0.43</c:v>
                </c:pt>
                <c:pt idx="15">
                  <c:v>0.43</c:v>
                </c:pt>
                <c:pt idx="16">
                  <c:v>0.43</c:v>
                </c:pt>
                <c:pt idx="17">
                  <c:v>0.43</c:v>
                </c:pt>
                <c:pt idx="18">
                  <c:v>0.43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EE8A-4541-9EF8-BDE14F9FBA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2228992"/>
        <c:axId val="362229384"/>
      </c:lineChart>
      <c:catAx>
        <c:axId val="362228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362229384"/>
        <c:crosses val="autoZero"/>
        <c:auto val="1"/>
        <c:lblAlgn val="ctr"/>
        <c:lblOffset val="100"/>
        <c:noMultiLvlLbl val="0"/>
      </c:catAx>
      <c:valAx>
        <c:axId val="362229384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3622289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8883526958593984"/>
          <c:y val="0.88124218476346761"/>
          <c:w val="0.22720686551251018"/>
          <c:h val="0.11875774502546156"/>
        </c:manualLayout>
      </c:layout>
      <c:overlay val="0"/>
      <c:txPr>
        <a:bodyPr/>
        <a:lstStyle/>
        <a:p>
          <a:pPr>
            <a:defRPr sz="1050"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Приходится ли Вам готовить фотоотчёты?</a:t>
            </a:r>
          </a:p>
        </c:rich>
      </c:tx>
      <c:layout>
        <c:manualLayout>
          <c:xMode val="edge"/>
          <c:yMode val="edge"/>
          <c:x val="0.10935504968733067"/>
          <c:y val="2.906876907364951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6619533268663277E-2"/>
          <c:y val="7.2057787648338825E-2"/>
          <c:w val="0.89325542088644738"/>
          <c:h val="0.56110258370503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'Вопрос 2'!$D$3</c:f>
              <c:strCache>
                <c:ptCount val="1"/>
                <c:pt idx="0">
                  <c:v>Да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2.9596744358120607E-3"/>
                  <c:y val="1.139601139601139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4B7-4555-AB6F-8595CE05389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7130035586457698E-17"/>
                  <c:y val="1.82336182336182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4B7-4555-AB6F-8595CE05389D}"/>
                </c:ex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1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'Вопрос 2'!$A$5:$A$23</c:f>
              <c:strCache>
                <c:ptCount val="19"/>
                <c:pt idx="0">
                  <c:v>г.Комсомольск-на-Амуре</c:v>
                </c:pt>
                <c:pt idx="1">
                  <c:v>им.Полины Осипенко</c:v>
                </c:pt>
                <c:pt idx="2">
                  <c:v>Вяземский</c:v>
                </c:pt>
                <c:pt idx="3">
                  <c:v>Комсомольский</c:v>
                </c:pt>
                <c:pt idx="4">
                  <c:v>Хабаровский</c:v>
                </c:pt>
                <c:pt idx="5">
                  <c:v>Советско-Гаванский</c:v>
                </c:pt>
                <c:pt idx="6">
                  <c:v>Солнечный</c:v>
                </c:pt>
                <c:pt idx="7">
                  <c:v>г.Хабаровск</c:v>
                </c:pt>
                <c:pt idx="8">
                  <c:v>им.Лазо</c:v>
                </c:pt>
                <c:pt idx="9">
                  <c:v>Амурский</c:v>
                </c:pt>
                <c:pt idx="10">
                  <c:v>Ульчский</c:v>
                </c:pt>
                <c:pt idx="11">
                  <c:v>Верхнебуреинский</c:v>
                </c:pt>
                <c:pt idx="12">
                  <c:v>Нанайский</c:v>
                </c:pt>
                <c:pt idx="13">
                  <c:v>Ванинский</c:v>
                </c:pt>
                <c:pt idx="14">
                  <c:v>Охотский</c:v>
                </c:pt>
                <c:pt idx="15">
                  <c:v>Бикинский</c:v>
                </c:pt>
                <c:pt idx="16">
                  <c:v>Николаевский</c:v>
                </c:pt>
                <c:pt idx="17">
                  <c:v>Тугуро-Чумиканский</c:v>
                </c:pt>
                <c:pt idx="18">
                  <c:v>Аяно-Майский</c:v>
                </c:pt>
              </c:strCache>
            </c:strRef>
          </c:cat>
          <c:val>
            <c:numRef>
              <c:f>'Вопрос 2'!$E$5:$E$23</c:f>
              <c:numCache>
                <c:formatCode>0.00%</c:formatCode>
                <c:ptCount val="19"/>
                <c:pt idx="0">
                  <c:v>0.58039215686274515</c:v>
                </c:pt>
                <c:pt idx="1">
                  <c:v>0.72222222222222221</c:v>
                </c:pt>
                <c:pt idx="2">
                  <c:v>0.76</c:v>
                </c:pt>
                <c:pt idx="3">
                  <c:v>0.77941176470588236</c:v>
                </c:pt>
                <c:pt idx="4">
                  <c:v>0.78386605783866059</c:v>
                </c:pt>
                <c:pt idx="5">
                  <c:v>0.7857142857142857</c:v>
                </c:pt>
                <c:pt idx="6">
                  <c:v>0.78698224852071008</c:v>
                </c:pt>
                <c:pt idx="7">
                  <c:v>0.80855539971949508</c:v>
                </c:pt>
                <c:pt idx="8">
                  <c:v>0.82352941176470584</c:v>
                </c:pt>
                <c:pt idx="9">
                  <c:v>0.82627118644067798</c:v>
                </c:pt>
                <c:pt idx="10">
                  <c:v>0.83486238532110091</c:v>
                </c:pt>
                <c:pt idx="11">
                  <c:v>0.83870967741935487</c:v>
                </c:pt>
                <c:pt idx="12">
                  <c:v>0.86486486486486491</c:v>
                </c:pt>
                <c:pt idx="13">
                  <c:v>0.89215686274509809</c:v>
                </c:pt>
                <c:pt idx="14">
                  <c:v>0.93181818181818177</c:v>
                </c:pt>
                <c:pt idx="15">
                  <c:v>0.93525179856115104</c:v>
                </c:pt>
                <c:pt idx="16">
                  <c:v>0.94117647058823528</c:v>
                </c:pt>
                <c:pt idx="17">
                  <c:v>0.95</c:v>
                </c:pt>
                <c:pt idx="18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4B7-4555-AB6F-8595CE05389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62223896"/>
        <c:axId val="362224288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'Обработка анкеты'!$G$2:$H$2</c15:sqref>
                        </c15:formulaRef>
                      </c:ext>
                    </c:extLst>
                    <c:strCache>
                      <c:ptCount val="1"/>
                      <c:pt idx="0">
                        <c:v>Нет</c:v>
                      </c:pt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-5400000" vert="horz"/>
                    <a:lstStyle/>
                    <a:p>
                      <a:pPr>
                        <a:defRPr/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>
                    <c:ext uri="{CE6537A1-D6FC-4f65-9D91-7224C49458BB}">
                      <c15:showLeaderLines val="0"/>
                    </c:ext>
                  </c:extLst>
                </c:dLbls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'Вопрос 2'!$A$5:$A$23</c15:sqref>
                        </c15:formulaRef>
                      </c:ext>
                    </c:extLst>
                    <c:strCache>
                      <c:ptCount val="19"/>
                      <c:pt idx="0">
                        <c:v>г.Комсомольск-на-Амуре</c:v>
                      </c:pt>
                      <c:pt idx="1">
                        <c:v>им.Полины Осипенко</c:v>
                      </c:pt>
                      <c:pt idx="2">
                        <c:v>Вяземский</c:v>
                      </c:pt>
                      <c:pt idx="3">
                        <c:v>Комсомольский</c:v>
                      </c:pt>
                      <c:pt idx="4">
                        <c:v>Хабаровский</c:v>
                      </c:pt>
                      <c:pt idx="5">
                        <c:v>Советско-Гаванский</c:v>
                      </c:pt>
                      <c:pt idx="6">
                        <c:v>Солнечный</c:v>
                      </c:pt>
                      <c:pt idx="7">
                        <c:v>г.Хабаровск</c:v>
                      </c:pt>
                      <c:pt idx="8">
                        <c:v>им.Лазо</c:v>
                      </c:pt>
                      <c:pt idx="9">
                        <c:v>Амурский</c:v>
                      </c:pt>
                      <c:pt idx="10">
                        <c:v>Ульчский</c:v>
                      </c:pt>
                      <c:pt idx="11">
                        <c:v>Верхнебуреинский</c:v>
                      </c:pt>
                      <c:pt idx="12">
                        <c:v>Нанайский</c:v>
                      </c:pt>
                      <c:pt idx="13">
                        <c:v>Ванинский</c:v>
                      </c:pt>
                      <c:pt idx="14">
                        <c:v>Охотский</c:v>
                      </c:pt>
                      <c:pt idx="15">
                        <c:v>Бикинский</c:v>
                      </c:pt>
                      <c:pt idx="16">
                        <c:v>Николаевский</c:v>
                      </c:pt>
                      <c:pt idx="17">
                        <c:v>Тугуро-Чумиканский</c:v>
                      </c:pt>
                      <c:pt idx="18">
                        <c:v>Аяно-Майский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'Обработка анкеты'!$H$4:$H$22</c15:sqref>
                        </c15:formulaRef>
                      </c:ext>
                    </c:extLst>
                    <c:numCache>
                      <c:formatCode>0.0</c:formatCode>
                      <c:ptCount val="19"/>
                      <c:pt idx="0">
                        <c:v>57.203389830508478</c:v>
                      </c:pt>
                      <c:pt idx="1">
                        <c:v>35.714285714285715</c:v>
                      </c:pt>
                      <c:pt idx="2">
                        <c:v>61.870503597122308</c:v>
                      </c:pt>
                      <c:pt idx="3">
                        <c:v>59.803921568627452</c:v>
                      </c:pt>
                      <c:pt idx="4">
                        <c:v>63.87096774193548</c:v>
                      </c:pt>
                      <c:pt idx="5">
                        <c:v>74</c:v>
                      </c:pt>
                      <c:pt idx="6">
                        <c:v>75</c:v>
                      </c:pt>
                      <c:pt idx="7">
                        <c:v>49.509803921568633</c:v>
                      </c:pt>
                      <c:pt idx="8">
                        <c:v>40.54054054054054</c:v>
                      </c:pt>
                      <c:pt idx="9">
                        <c:v>54.901960784313729</c:v>
                      </c:pt>
                      <c:pt idx="10">
                        <c:v>4.5454545454545459</c:v>
                      </c:pt>
                      <c:pt idx="11">
                        <c:v>33.333333333333329</c:v>
                      </c:pt>
                      <c:pt idx="12">
                        <c:v>53.571428571428569</c:v>
                      </c:pt>
                      <c:pt idx="13">
                        <c:v>41.42011834319527</c:v>
                      </c:pt>
                      <c:pt idx="14">
                        <c:v>25</c:v>
                      </c:pt>
                      <c:pt idx="15">
                        <c:v>41.284403669724774</c:v>
                      </c:pt>
                      <c:pt idx="16">
                        <c:v>42.465753424657535</c:v>
                      </c:pt>
                      <c:pt idx="17">
                        <c:v>67.450980392156865</c:v>
                      </c:pt>
                      <c:pt idx="18">
                        <c:v>49.43899018232819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5-E4B7-4555-AB6F-8595CE05389D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2"/>
          <c:order val="2"/>
          <c:tx>
            <c:v>Краевой показатель 80,3 %</c:v>
          </c:tx>
          <c:spPr>
            <a:ln w="25400">
              <a:solidFill>
                <a:srgbClr val="C00000"/>
              </a:solidFill>
            </a:ln>
          </c:spPr>
          <c:marker>
            <c:symbol val="none"/>
          </c:marker>
          <c:val>
            <c:numRef>
              <c:f>'Вопрос 2'!$H$5:$H$23</c:f>
              <c:numCache>
                <c:formatCode>0.0%</c:formatCode>
                <c:ptCount val="19"/>
                <c:pt idx="0">
                  <c:v>0.80300000000000005</c:v>
                </c:pt>
                <c:pt idx="1">
                  <c:v>0.80300000000000005</c:v>
                </c:pt>
                <c:pt idx="2">
                  <c:v>0.80300000000000005</c:v>
                </c:pt>
                <c:pt idx="3">
                  <c:v>0.80300000000000005</c:v>
                </c:pt>
                <c:pt idx="4">
                  <c:v>0.80300000000000005</c:v>
                </c:pt>
                <c:pt idx="5">
                  <c:v>0.80300000000000005</c:v>
                </c:pt>
                <c:pt idx="6">
                  <c:v>0.80300000000000005</c:v>
                </c:pt>
                <c:pt idx="7">
                  <c:v>0.80300000000000005</c:v>
                </c:pt>
                <c:pt idx="8">
                  <c:v>0.80300000000000005</c:v>
                </c:pt>
                <c:pt idx="9">
                  <c:v>0.80300000000000005</c:v>
                </c:pt>
                <c:pt idx="10">
                  <c:v>0.80300000000000005</c:v>
                </c:pt>
                <c:pt idx="11">
                  <c:v>0.80300000000000005</c:v>
                </c:pt>
                <c:pt idx="12">
                  <c:v>0.80300000000000005</c:v>
                </c:pt>
                <c:pt idx="13">
                  <c:v>0.80300000000000005</c:v>
                </c:pt>
                <c:pt idx="14">
                  <c:v>0.80300000000000005</c:v>
                </c:pt>
                <c:pt idx="15">
                  <c:v>0.80300000000000005</c:v>
                </c:pt>
                <c:pt idx="16">
                  <c:v>0.80300000000000005</c:v>
                </c:pt>
                <c:pt idx="17">
                  <c:v>0.80300000000000005</c:v>
                </c:pt>
                <c:pt idx="18">
                  <c:v>0.80300000000000005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E4B7-4555-AB6F-8595CE05389D}"/>
            </c:ext>
          </c:extLst>
        </c:ser>
        <c:ser>
          <c:idx val="3"/>
          <c:order val="3"/>
          <c:tx>
            <c:v>Показатель по РФ 90,0 %</c:v>
          </c:tx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val>
            <c:numRef>
              <c:f>'Вопрос 2'!$I$5:$I$23</c:f>
              <c:numCache>
                <c:formatCode>0.0%</c:formatCode>
                <c:ptCount val="19"/>
                <c:pt idx="0">
                  <c:v>0.9</c:v>
                </c:pt>
                <c:pt idx="1">
                  <c:v>0.9</c:v>
                </c:pt>
                <c:pt idx="2">
                  <c:v>0.9</c:v>
                </c:pt>
                <c:pt idx="3">
                  <c:v>0.9</c:v>
                </c:pt>
                <c:pt idx="4">
                  <c:v>0.9</c:v>
                </c:pt>
                <c:pt idx="5">
                  <c:v>0.9</c:v>
                </c:pt>
                <c:pt idx="6">
                  <c:v>0.9</c:v>
                </c:pt>
                <c:pt idx="7">
                  <c:v>0.9</c:v>
                </c:pt>
                <c:pt idx="8">
                  <c:v>0.9</c:v>
                </c:pt>
                <c:pt idx="9">
                  <c:v>0.9</c:v>
                </c:pt>
                <c:pt idx="10">
                  <c:v>0.9</c:v>
                </c:pt>
                <c:pt idx="11">
                  <c:v>0.9</c:v>
                </c:pt>
                <c:pt idx="12">
                  <c:v>0.9</c:v>
                </c:pt>
                <c:pt idx="13">
                  <c:v>0.9</c:v>
                </c:pt>
                <c:pt idx="14">
                  <c:v>0.9</c:v>
                </c:pt>
                <c:pt idx="15">
                  <c:v>0.9</c:v>
                </c:pt>
                <c:pt idx="16">
                  <c:v>0.9</c:v>
                </c:pt>
                <c:pt idx="17">
                  <c:v>0.9</c:v>
                </c:pt>
                <c:pt idx="18">
                  <c:v>0.9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E4B7-4555-AB6F-8595CE0538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2223896"/>
        <c:axId val="362224288"/>
      </c:lineChart>
      <c:catAx>
        <c:axId val="362223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362224288"/>
        <c:crosses val="autoZero"/>
        <c:auto val="1"/>
        <c:lblAlgn val="ctr"/>
        <c:lblOffset val="100"/>
        <c:noMultiLvlLbl val="0"/>
      </c:catAx>
      <c:valAx>
        <c:axId val="362224288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3622238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8883526906528471"/>
          <c:y val="0.88580065953294296"/>
          <c:w val="0.23591564927857939"/>
          <c:h val="0.114199340467057"/>
        </c:manualLayout>
      </c:layout>
      <c:overlay val="0"/>
      <c:txPr>
        <a:bodyPr/>
        <a:lstStyle/>
        <a:p>
          <a:pPr>
            <a:defRPr sz="1100"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800" dirty="0"/>
              <a:t>Приходится ли Вам готовить иные документы?</a:t>
            </a:r>
          </a:p>
        </c:rich>
      </c:tx>
      <c:layout>
        <c:manualLayout>
          <c:xMode val="edge"/>
          <c:yMode val="edge"/>
          <c:x val="0.14492080974302837"/>
          <c:y val="6.123157682212799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6619533268663277E-2"/>
          <c:y val="7.2057787648338825E-2"/>
          <c:w val="0.89325542088644738"/>
          <c:h val="0.56110258370503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'Вопрос 3'!$D$3</c:f>
              <c:strCache>
                <c:ptCount val="1"/>
                <c:pt idx="0">
                  <c:v>Да</c:v>
                </c:pt>
              </c:strCache>
            </c:strRef>
          </c:tx>
          <c:invertIfNegative val="0"/>
          <c:dLbls>
            <c:dLbl>
              <c:idx val="5"/>
              <c:layout>
                <c:manualLayout>
                  <c:x val="0"/>
                  <c:y val="6.83760683760679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5BD-485B-BC07-41F956787723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5.4260071172915396E-17"/>
                  <c:y val="1.595441595441595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5BD-485B-BC07-41F956787723}"/>
                </c:ex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1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'Вопрос 3'!$A$5:$A$23</c:f>
              <c:strCache>
                <c:ptCount val="19"/>
                <c:pt idx="0">
                  <c:v>Вяземский</c:v>
                </c:pt>
                <c:pt idx="1">
                  <c:v>им.Полины Осипенко</c:v>
                </c:pt>
                <c:pt idx="2">
                  <c:v>г.Комсомольск-на-Амуре</c:v>
                </c:pt>
                <c:pt idx="3">
                  <c:v>Комсомольский</c:v>
                </c:pt>
                <c:pt idx="4">
                  <c:v>Советско-Гаванский</c:v>
                </c:pt>
                <c:pt idx="5">
                  <c:v>им.Лазо</c:v>
                </c:pt>
                <c:pt idx="6">
                  <c:v>Николаевский</c:v>
                </c:pt>
                <c:pt idx="7">
                  <c:v>Солнечный</c:v>
                </c:pt>
                <c:pt idx="8">
                  <c:v>Верхнебуреинский</c:v>
                </c:pt>
                <c:pt idx="9">
                  <c:v>Амурский</c:v>
                </c:pt>
                <c:pt idx="10">
                  <c:v>Ульчский</c:v>
                </c:pt>
                <c:pt idx="11">
                  <c:v>Тугуро-Чумиканский</c:v>
                </c:pt>
                <c:pt idx="12">
                  <c:v>Ванинский</c:v>
                </c:pt>
                <c:pt idx="13">
                  <c:v>Нанайский</c:v>
                </c:pt>
                <c:pt idx="14">
                  <c:v>г.Хабаровск</c:v>
                </c:pt>
                <c:pt idx="15">
                  <c:v>Хабаровский</c:v>
                </c:pt>
                <c:pt idx="16">
                  <c:v>Бикинский</c:v>
                </c:pt>
                <c:pt idx="17">
                  <c:v>Охотский</c:v>
                </c:pt>
                <c:pt idx="18">
                  <c:v>Аяно-Майский</c:v>
                </c:pt>
              </c:strCache>
            </c:strRef>
          </c:cat>
          <c:val>
            <c:numRef>
              <c:f>'Вопрос 3'!$E$5:$E$23</c:f>
              <c:numCache>
                <c:formatCode>0.00%</c:formatCode>
                <c:ptCount val="19"/>
                <c:pt idx="0">
                  <c:v>0.38</c:v>
                </c:pt>
                <c:pt idx="1">
                  <c:v>0.44444444444444442</c:v>
                </c:pt>
                <c:pt idx="2">
                  <c:v>0.66274509803921566</c:v>
                </c:pt>
                <c:pt idx="3">
                  <c:v>0.72058823529411764</c:v>
                </c:pt>
                <c:pt idx="4">
                  <c:v>0.72619047619047616</c:v>
                </c:pt>
                <c:pt idx="5">
                  <c:v>0.80392156862745101</c:v>
                </c:pt>
                <c:pt idx="6">
                  <c:v>0.82352941176470584</c:v>
                </c:pt>
                <c:pt idx="7">
                  <c:v>0.84615384615384615</c:v>
                </c:pt>
                <c:pt idx="8">
                  <c:v>0.85806451612903223</c:v>
                </c:pt>
                <c:pt idx="9">
                  <c:v>0.86016949152542377</c:v>
                </c:pt>
                <c:pt idx="10">
                  <c:v>0.86238532110091748</c:v>
                </c:pt>
                <c:pt idx="11">
                  <c:v>0.9</c:v>
                </c:pt>
                <c:pt idx="12">
                  <c:v>0.90196078431372551</c:v>
                </c:pt>
                <c:pt idx="13">
                  <c:v>0.90540540540540537</c:v>
                </c:pt>
                <c:pt idx="14">
                  <c:v>0.92005610098176716</c:v>
                </c:pt>
                <c:pt idx="15">
                  <c:v>0.9330289193302892</c:v>
                </c:pt>
                <c:pt idx="16">
                  <c:v>0.94964028776978415</c:v>
                </c:pt>
                <c:pt idx="17">
                  <c:v>0.95454545454545459</c:v>
                </c:pt>
                <c:pt idx="18">
                  <c:v>0.9642857142857143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5BD-485B-BC07-41F95678772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62226248"/>
        <c:axId val="362226640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'Обработка анкеты'!$G$2:$H$2</c15:sqref>
                        </c15:formulaRef>
                      </c:ext>
                    </c:extLst>
                    <c:strCache>
                      <c:ptCount val="1"/>
                      <c:pt idx="0">
                        <c:v>Нет</c:v>
                      </c:pt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-5400000" vert="horz"/>
                    <a:lstStyle/>
                    <a:p>
                      <a:pPr>
                        <a:defRPr/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>
                    <c:ext uri="{CE6537A1-D6FC-4f65-9D91-7224C49458BB}">
                      <c15:showLeaderLines val="0"/>
                    </c:ext>
                  </c:extLst>
                </c:dLbls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'Вопрос 3'!$A$5:$A$23</c15:sqref>
                        </c15:formulaRef>
                      </c:ext>
                    </c:extLst>
                    <c:strCache>
                      <c:ptCount val="19"/>
                      <c:pt idx="0">
                        <c:v>Вяземский</c:v>
                      </c:pt>
                      <c:pt idx="1">
                        <c:v>им.Полины Осипенко</c:v>
                      </c:pt>
                      <c:pt idx="2">
                        <c:v>г.Комсомольск-на-Амуре</c:v>
                      </c:pt>
                      <c:pt idx="3">
                        <c:v>Комсомольский</c:v>
                      </c:pt>
                      <c:pt idx="4">
                        <c:v>Советско-Гаванский</c:v>
                      </c:pt>
                      <c:pt idx="5">
                        <c:v>им.Лазо</c:v>
                      </c:pt>
                      <c:pt idx="6">
                        <c:v>Николаевский</c:v>
                      </c:pt>
                      <c:pt idx="7">
                        <c:v>Солнечный</c:v>
                      </c:pt>
                      <c:pt idx="8">
                        <c:v>Верхнебуреинский</c:v>
                      </c:pt>
                      <c:pt idx="9">
                        <c:v>Амурский</c:v>
                      </c:pt>
                      <c:pt idx="10">
                        <c:v>Ульчский</c:v>
                      </c:pt>
                      <c:pt idx="11">
                        <c:v>Тугуро-Чумиканский</c:v>
                      </c:pt>
                      <c:pt idx="12">
                        <c:v>Ванинский</c:v>
                      </c:pt>
                      <c:pt idx="13">
                        <c:v>Нанайский</c:v>
                      </c:pt>
                      <c:pt idx="14">
                        <c:v>г.Хабаровск</c:v>
                      </c:pt>
                      <c:pt idx="15">
                        <c:v>Хабаровский</c:v>
                      </c:pt>
                      <c:pt idx="16">
                        <c:v>Бикинский</c:v>
                      </c:pt>
                      <c:pt idx="17">
                        <c:v>Охотский</c:v>
                      </c:pt>
                      <c:pt idx="18">
                        <c:v>Аяно-Майский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'Обработка анкеты'!$H$4:$H$22</c15:sqref>
                        </c15:formulaRef>
                      </c:ext>
                    </c:extLst>
                    <c:numCache>
                      <c:formatCode>0.0</c:formatCode>
                      <c:ptCount val="19"/>
                      <c:pt idx="0">
                        <c:v>57.203389830508478</c:v>
                      </c:pt>
                      <c:pt idx="1">
                        <c:v>35.714285714285715</c:v>
                      </c:pt>
                      <c:pt idx="2">
                        <c:v>61.870503597122308</c:v>
                      </c:pt>
                      <c:pt idx="3">
                        <c:v>59.803921568627452</c:v>
                      </c:pt>
                      <c:pt idx="4">
                        <c:v>63.87096774193548</c:v>
                      </c:pt>
                      <c:pt idx="5">
                        <c:v>74</c:v>
                      </c:pt>
                      <c:pt idx="6">
                        <c:v>75</c:v>
                      </c:pt>
                      <c:pt idx="7">
                        <c:v>49.509803921568633</c:v>
                      </c:pt>
                      <c:pt idx="8">
                        <c:v>40.54054054054054</c:v>
                      </c:pt>
                      <c:pt idx="9">
                        <c:v>54.901960784313729</c:v>
                      </c:pt>
                      <c:pt idx="10">
                        <c:v>4.5454545454545459</c:v>
                      </c:pt>
                      <c:pt idx="11">
                        <c:v>33.333333333333329</c:v>
                      </c:pt>
                      <c:pt idx="12">
                        <c:v>53.571428571428569</c:v>
                      </c:pt>
                      <c:pt idx="13">
                        <c:v>41.42011834319527</c:v>
                      </c:pt>
                      <c:pt idx="14">
                        <c:v>25</c:v>
                      </c:pt>
                      <c:pt idx="15">
                        <c:v>41.284403669724774</c:v>
                      </c:pt>
                      <c:pt idx="16">
                        <c:v>42.465753424657535</c:v>
                      </c:pt>
                      <c:pt idx="17">
                        <c:v>67.450980392156865</c:v>
                      </c:pt>
                      <c:pt idx="18">
                        <c:v>49.43899018232819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5-F5BD-485B-BC07-41F956787723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2"/>
          <c:order val="2"/>
          <c:tx>
            <c:v>Краевой показатель 87,1 %</c:v>
          </c:tx>
          <c:spPr>
            <a:ln w="25400">
              <a:solidFill>
                <a:srgbClr val="C00000"/>
              </a:solidFill>
            </a:ln>
          </c:spPr>
          <c:marker>
            <c:symbol val="none"/>
          </c:marker>
          <c:val>
            <c:numRef>
              <c:f>'Вопрос 3'!$H$5:$H$23</c:f>
              <c:numCache>
                <c:formatCode>0.0%</c:formatCode>
                <c:ptCount val="19"/>
                <c:pt idx="0">
                  <c:v>0.871</c:v>
                </c:pt>
                <c:pt idx="1">
                  <c:v>0.871</c:v>
                </c:pt>
                <c:pt idx="2">
                  <c:v>0.871</c:v>
                </c:pt>
                <c:pt idx="3">
                  <c:v>0.871</c:v>
                </c:pt>
                <c:pt idx="4">
                  <c:v>0.871</c:v>
                </c:pt>
                <c:pt idx="5">
                  <c:v>0.871</c:v>
                </c:pt>
                <c:pt idx="6">
                  <c:v>0.871</c:v>
                </c:pt>
                <c:pt idx="7">
                  <c:v>0.871</c:v>
                </c:pt>
                <c:pt idx="8">
                  <c:v>0.871</c:v>
                </c:pt>
                <c:pt idx="9">
                  <c:v>0.871</c:v>
                </c:pt>
                <c:pt idx="10">
                  <c:v>0.871</c:v>
                </c:pt>
                <c:pt idx="11">
                  <c:v>0.871</c:v>
                </c:pt>
                <c:pt idx="12">
                  <c:v>0.871</c:v>
                </c:pt>
                <c:pt idx="13">
                  <c:v>0.871</c:v>
                </c:pt>
                <c:pt idx="14">
                  <c:v>0.871</c:v>
                </c:pt>
                <c:pt idx="15">
                  <c:v>0.871</c:v>
                </c:pt>
                <c:pt idx="16">
                  <c:v>0.871</c:v>
                </c:pt>
                <c:pt idx="17">
                  <c:v>0.871</c:v>
                </c:pt>
                <c:pt idx="18">
                  <c:v>0.871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F5BD-485B-BC07-41F956787723}"/>
            </c:ext>
          </c:extLst>
        </c:ser>
        <c:ser>
          <c:idx val="3"/>
          <c:order val="3"/>
          <c:tx>
            <c:v>Показатель по РФ 66,0 %</c:v>
          </c:tx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val>
            <c:numRef>
              <c:f>'Вопрос 3'!$I$5:$I$23</c:f>
              <c:numCache>
                <c:formatCode>0.0%</c:formatCode>
                <c:ptCount val="19"/>
                <c:pt idx="0">
                  <c:v>0.66</c:v>
                </c:pt>
                <c:pt idx="1">
                  <c:v>0.66</c:v>
                </c:pt>
                <c:pt idx="2">
                  <c:v>0.66</c:v>
                </c:pt>
                <c:pt idx="3">
                  <c:v>0.66</c:v>
                </c:pt>
                <c:pt idx="4">
                  <c:v>0.66</c:v>
                </c:pt>
                <c:pt idx="5">
                  <c:v>0.66</c:v>
                </c:pt>
                <c:pt idx="6">
                  <c:v>0.66</c:v>
                </c:pt>
                <c:pt idx="7">
                  <c:v>0.66</c:v>
                </c:pt>
                <c:pt idx="8">
                  <c:v>0.66</c:v>
                </c:pt>
                <c:pt idx="9">
                  <c:v>0.66</c:v>
                </c:pt>
                <c:pt idx="10">
                  <c:v>0.66</c:v>
                </c:pt>
                <c:pt idx="11">
                  <c:v>0.66</c:v>
                </c:pt>
                <c:pt idx="12">
                  <c:v>0.66</c:v>
                </c:pt>
                <c:pt idx="13">
                  <c:v>0.66</c:v>
                </c:pt>
                <c:pt idx="14">
                  <c:v>0.66</c:v>
                </c:pt>
                <c:pt idx="15">
                  <c:v>0.66</c:v>
                </c:pt>
                <c:pt idx="16">
                  <c:v>0.66</c:v>
                </c:pt>
                <c:pt idx="17">
                  <c:v>0.66</c:v>
                </c:pt>
                <c:pt idx="18">
                  <c:v>0.66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F5BD-485B-BC07-41F956787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2226248"/>
        <c:axId val="362226640"/>
      </c:lineChart>
      <c:catAx>
        <c:axId val="362226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b="1"/>
            </a:pPr>
            <a:endParaRPr lang="ru-RU"/>
          </a:p>
        </c:txPr>
        <c:crossAx val="362226640"/>
        <c:crosses val="autoZero"/>
        <c:auto val="1"/>
        <c:lblAlgn val="ctr"/>
        <c:lblOffset val="100"/>
        <c:noMultiLvlLbl val="0"/>
      </c:catAx>
      <c:valAx>
        <c:axId val="362226640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3622262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8883526906528471"/>
          <c:y val="0.88580065953294296"/>
          <c:w val="0.23591564927857939"/>
          <c:h val="0.114199340467057"/>
        </c:manualLayout>
      </c:layout>
      <c:overlay val="0"/>
      <c:txPr>
        <a:bodyPr/>
        <a:lstStyle/>
        <a:p>
          <a:pPr>
            <a:defRPr sz="11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800" dirty="0"/>
              <a:t>Внесены ли изменения в Ваши должностные инструкции?</a:t>
            </a:r>
          </a:p>
        </c:rich>
      </c:tx>
      <c:layout>
        <c:manualLayout>
          <c:xMode val="edge"/>
          <c:yMode val="edge"/>
          <c:x val="0.13879218482817285"/>
          <c:y val="1.979837135742647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6619533268663277E-2"/>
          <c:y val="7.2057787648338825E-2"/>
          <c:w val="0.89325542088644738"/>
          <c:h val="0.56110258370503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'Вопрос 4'!$D$3</c:f>
              <c:strCache>
                <c:ptCount val="1"/>
                <c:pt idx="0">
                  <c:v>Нет</c:v>
                </c:pt>
              </c:strCache>
            </c:strRef>
          </c:tx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'Вопрос 4'!$A$5:$A$23</c:f>
              <c:strCache>
                <c:ptCount val="19"/>
                <c:pt idx="0">
                  <c:v>им.Полины Осипенко</c:v>
                </c:pt>
                <c:pt idx="1">
                  <c:v>Вяземский</c:v>
                </c:pt>
                <c:pt idx="2">
                  <c:v>г.Комсомольск-на-Амуре</c:v>
                </c:pt>
                <c:pt idx="3">
                  <c:v>Комсомольский</c:v>
                </c:pt>
                <c:pt idx="4">
                  <c:v>им.Лазо</c:v>
                </c:pt>
                <c:pt idx="5">
                  <c:v>Охотский</c:v>
                </c:pt>
                <c:pt idx="6">
                  <c:v>Амурский</c:v>
                </c:pt>
                <c:pt idx="7">
                  <c:v>Солнечный</c:v>
                </c:pt>
                <c:pt idx="8">
                  <c:v>Советско-Гаванский</c:v>
                </c:pt>
                <c:pt idx="9">
                  <c:v>Верхнебуреинский</c:v>
                </c:pt>
                <c:pt idx="10">
                  <c:v>Николаевский</c:v>
                </c:pt>
                <c:pt idx="11">
                  <c:v>Аяно-Майский</c:v>
                </c:pt>
                <c:pt idx="12">
                  <c:v>Бикинский</c:v>
                </c:pt>
                <c:pt idx="13">
                  <c:v>Нанайский</c:v>
                </c:pt>
                <c:pt idx="14">
                  <c:v>г.Хабаровск</c:v>
                </c:pt>
                <c:pt idx="15">
                  <c:v>Ульчский</c:v>
                </c:pt>
                <c:pt idx="16">
                  <c:v>Хабаровский</c:v>
                </c:pt>
                <c:pt idx="17">
                  <c:v>Ванинский</c:v>
                </c:pt>
                <c:pt idx="18">
                  <c:v>Тугуро-Чумиканский</c:v>
                </c:pt>
              </c:strCache>
            </c:strRef>
          </c:cat>
          <c:val>
            <c:numRef>
              <c:f>'Вопрос 4'!$E$5:$E$23</c:f>
              <c:numCache>
                <c:formatCode>0.00%</c:formatCode>
                <c:ptCount val="19"/>
                <c:pt idx="0">
                  <c:v>0.1111111111111111</c:v>
                </c:pt>
                <c:pt idx="1">
                  <c:v>0.14000000000000001</c:v>
                </c:pt>
                <c:pt idx="2">
                  <c:v>0.23137254901960785</c:v>
                </c:pt>
                <c:pt idx="3">
                  <c:v>0.26470588235294118</c:v>
                </c:pt>
                <c:pt idx="4">
                  <c:v>0.34803921568627449</c:v>
                </c:pt>
                <c:pt idx="5">
                  <c:v>0.36363636363636365</c:v>
                </c:pt>
                <c:pt idx="6">
                  <c:v>0.36440677966101692</c:v>
                </c:pt>
                <c:pt idx="7">
                  <c:v>0.37278106508875741</c:v>
                </c:pt>
                <c:pt idx="8">
                  <c:v>0.38095238095238093</c:v>
                </c:pt>
                <c:pt idx="9">
                  <c:v>0.41290322580645161</c:v>
                </c:pt>
                <c:pt idx="10">
                  <c:v>0.50980392156862742</c:v>
                </c:pt>
                <c:pt idx="11">
                  <c:v>0.5357142857142857</c:v>
                </c:pt>
                <c:pt idx="12">
                  <c:v>0.53956834532374098</c:v>
                </c:pt>
                <c:pt idx="13">
                  <c:v>0.54054054054054057</c:v>
                </c:pt>
                <c:pt idx="14">
                  <c:v>0.54558204768583451</c:v>
                </c:pt>
                <c:pt idx="15">
                  <c:v>0.55963302752293576</c:v>
                </c:pt>
                <c:pt idx="16">
                  <c:v>0.58447488584474883</c:v>
                </c:pt>
                <c:pt idx="17">
                  <c:v>0.58823529411764708</c:v>
                </c:pt>
                <c:pt idx="18">
                  <c:v>0.75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BBF-4B33-A8BB-AB185FD7B14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61667160"/>
        <c:axId val="361666768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'Обработка анкеты'!$G$2:$H$2</c15:sqref>
                        </c15:formulaRef>
                      </c:ext>
                    </c:extLst>
                    <c:strCache>
                      <c:ptCount val="1"/>
                      <c:pt idx="0">
                        <c:v>Нет</c:v>
                      </c:pt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-5400000" vert="horz"/>
                    <a:lstStyle/>
                    <a:p>
                      <a:pPr>
                        <a:defRPr/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>
                    <c:ext uri="{CE6537A1-D6FC-4f65-9D91-7224C49458BB}">
                      <c15:showLeaderLines val="0"/>
                    </c:ext>
                  </c:extLst>
                </c:dLbls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'Вопрос 4'!$A$5:$A$23</c15:sqref>
                        </c15:formulaRef>
                      </c:ext>
                    </c:extLst>
                    <c:strCache>
                      <c:ptCount val="19"/>
                      <c:pt idx="0">
                        <c:v>им.Полины Осипенко</c:v>
                      </c:pt>
                      <c:pt idx="1">
                        <c:v>Вяземский</c:v>
                      </c:pt>
                      <c:pt idx="2">
                        <c:v>г.Комсомольск-на-Амуре</c:v>
                      </c:pt>
                      <c:pt idx="3">
                        <c:v>Комсомольский</c:v>
                      </c:pt>
                      <c:pt idx="4">
                        <c:v>им.Лазо</c:v>
                      </c:pt>
                      <c:pt idx="5">
                        <c:v>Охотский</c:v>
                      </c:pt>
                      <c:pt idx="6">
                        <c:v>Амурский</c:v>
                      </c:pt>
                      <c:pt idx="7">
                        <c:v>Солнечный</c:v>
                      </c:pt>
                      <c:pt idx="8">
                        <c:v>Советско-Гаванский</c:v>
                      </c:pt>
                      <c:pt idx="9">
                        <c:v>Верхнебуреинский</c:v>
                      </c:pt>
                      <c:pt idx="10">
                        <c:v>Николаевский</c:v>
                      </c:pt>
                      <c:pt idx="11">
                        <c:v>Аяно-Майский</c:v>
                      </c:pt>
                      <c:pt idx="12">
                        <c:v>Бикинский</c:v>
                      </c:pt>
                      <c:pt idx="13">
                        <c:v>Нанайский</c:v>
                      </c:pt>
                      <c:pt idx="14">
                        <c:v>г.Хабаровск</c:v>
                      </c:pt>
                      <c:pt idx="15">
                        <c:v>Ульчский</c:v>
                      </c:pt>
                      <c:pt idx="16">
                        <c:v>Хабаровский</c:v>
                      </c:pt>
                      <c:pt idx="17">
                        <c:v>Ванинский</c:v>
                      </c:pt>
                      <c:pt idx="18">
                        <c:v>Тугуро-Чумиканский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'Обработка анкеты'!$H$4:$H$22</c15:sqref>
                        </c15:formulaRef>
                      </c:ext>
                    </c:extLst>
                    <c:numCache>
                      <c:formatCode>0.0</c:formatCode>
                      <c:ptCount val="19"/>
                      <c:pt idx="0">
                        <c:v>57.203389830508478</c:v>
                      </c:pt>
                      <c:pt idx="1">
                        <c:v>35.714285714285715</c:v>
                      </c:pt>
                      <c:pt idx="2">
                        <c:v>61.870503597122308</c:v>
                      </c:pt>
                      <c:pt idx="3">
                        <c:v>59.803921568627452</c:v>
                      </c:pt>
                      <c:pt idx="4">
                        <c:v>63.87096774193548</c:v>
                      </c:pt>
                      <c:pt idx="5">
                        <c:v>74</c:v>
                      </c:pt>
                      <c:pt idx="6">
                        <c:v>75</c:v>
                      </c:pt>
                      <c:pt idx="7">
                        <c:v>49.509803921568633</c:v>
                      </c:pt>
                      <c:pt idx="8">
                        <c:v>40.54054054054054</c:v>
                      </c:pt>
                      <c:pt idx="9">
                        <c:v>54.901960784313729</c:v>
                      </c:pt>
                      <c:pt idx="10">
                        <c:v>4.5454545454545459</c:v>
                      </c:pt>
                      <c:pt idx="11">
                        <c:v>33.333333333333329</c:v>
                      </c:pt>
                      <c:pt idx="12">
                        <c:v>53.571428571428569</c:v>
                      </c:pt>
                      <c:pt idx="13">
                        <c:v>41.42011834319527</c:v>
                      </c:pt>
                      <c:pt idx="14">
                        <c:v>25</c:v>
                      </c:pt>
                      <c:pt idx="15">
                        <c:v>41.284403669724774</c:v>
                      </c:pt>
                      <c:pt idx="16">
                        <c:v>42.465753424657535</c:v>
                      </c:pt>
                      <c:pt idx="17">
                        <c:v>67.450980392156865</c:v>
                      </c:pt>
                      <c:pt idx="18">
                        <c:v>49.43899018232819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3-CBBF-4B33-A8BB-AB185FD7B146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2"/>
          <c:order val="2"/>
          <c:tx>
            <c:v>Краевой показатель 48,1 %</c:v>
          </c:tx>
          <c:spPr>
            <a:ln w="25400">
              <a:solidFill>
                <a:srgbClr val="C00000"/>
              </a:solidFill>
            </a:ln>
          </c:spPr>
          <c:marker>
            <c:symbol val="none"/>
          </c:marker>
          <c:val>
            <c:numRef>
              <c:f>'Вопрос 4'!$H$5:$H$23</c:f>
              <c:numCache>
                <c:formatCode>0.0%</c:formatCode>
                <c:ptCount val="19"/>
                <c:pt idx="0">
                  <c:v>0.48099999999999998</c:v>
                </c:pt>
                <c:pt idx="1">
                  <c:v>0.48099999999999998</c:v>
                </c:pt>
                <c:pt idx="2">
                  <c:v>0.48099999999999998</c:v>
                </c:pt>
                <c:pt idx="3">
                  <c:v>0.48099999999999998</c:v>
                </c:pt>
                <c:pt idx="4">
                  <c:v>0.48099999999999998</c:v>
                </c:pt>
                <c:pt idx="5">
                  <c:v>0.48099999999999998</c:v>
                </c:pt>
                <c:pt idx="6">
                  <c:v>0.48099999999999998</c:v>
                </c:pt>
                <c:pt idx="7">
                  <c:v>0.48099999999999998</c:v>
                </c:pt>
                <c:pt idx="8">
                  <c:v>0.48099999999999998</c:v>
                </c:pt>
                <c:pt idx="9">
                  <c:v>0.48099999999999998</c:v>
                </c:pt>
                <c:pt idx="10">
                  <c:v>0.48099999999999998</c:v>
                </c:pt>
                <c:pt idx="11">
                  <c:v>0.48099999999999998</c:v>
                </c:pt>
                <c:pt idx="12">
                  <c:v>0.48099999999999998</c:v>
                </c:pt>
                <c:pt idx="13">
                  <c:v>0.48099999999999998</c:v>
                </c:pt>
                <c:pt idx="14">
                  <c:v>0.48099999999999998</c:v>
                </c:pt>
                <c:pt idx="15">
                  <c:v>0.48099999999999998</c:v>
                </c:pt>
                <c:pt idx="16">
                  <c:v>0.48099999999999998</c:v>
                </c:pt>
                <c:pt idx="17">
                  <c:v>0.48099999999999998</c:v>
                </c:pt>
                <c:pt idx="18">
                  <c:v>0.48099999999999998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BBF-4B33-A8BB-AB185FD7B146}"/>
            </c:ext>
          </c:extLst>
        </c:ser>
        <c:ser>
          <c:idx val="3"/>
          <c:order val="3"/>
          <c:tx>
            <c:v>Показатель по РФ 31,5 %</c:v>
          </c:tx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val>
            <c:numRef>
              <c:f>'Вопрос 4'!$I$5:$I$23</c:f>
              <c:numCache>
                <c:formatCode>0.0%</c:formatCode>
                <c:ptCount val="19"/>
                <c:pt idx="0">
                  <c:v>0.315</c:v>
                </c:pt>
                <c:pt idx="1">
                  <c:v>0.315</c:v>
                </c:pt>
                <c:pt idx="2">
                  <c:v>0.315</c:v>
                </c:pt>
                <c:pt idx="3">
                  <c:v>0.315</c:v>
                </c:pt>
                <c:pt idx="4">
                  <c:v>0.315</c:v>
                </c:pt>
                <c:pt idx="5">
                  <c:v>0.315</c:v>
                </c:pt>
                <c:pt idx="6">
                  <c:v>0.315</c:v>
                </c:pt>
                <c:pt idx="7">
                  <c:v>0.315</c:v>
                </c:pt>
                <c:pt idx="8">
                  <c:v>0.315</c:v>
                </c:pt>
                <c:pt idx="9">
                  <c:v>0.315</c:v>
                </c:pt>
                <c:pt idx="10">
                  <c:v>0.315</c:v>
                </c:pt>
                <c:pt idx="11">
                  <c:v>0.315</c:v>
                </c:pt>
                <c:pt idx="12">
                  <c:v>0.315</c:v>
                </c:pt>
                <c:pt idx="13">
                  <c:v>0.315</c:v>
                </c:pt>
                <c:pt idx="14">
                  <c:v>0.315</c:v>
                </c:pt>
                <c:pt idx="15">
                  <c:v>0.315</c:v>
                </c:pt>
                <c:pt idx="16">
                  <c:v>0.315</c:v>
                </c:pt>
                <c:pt idx="17">
                  <c:v>0.315</c:v>
                </c:pt>
                <c:pt idx="18">
                  <c:v>0.315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CBBF-4B33-A8BB-AB185FD7B1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1667160"/>
        <c:axId val="361666768"/>
      </c:lineChart>
      <c:catAx>
        <c:axId val="361667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050"/>
            </a:pPr>
            <a:endParaRPr lang="ru-RU"/>
          </a:p>
        </c:txPr>
        <c:crossAx val="361666768"/>
        <c:crosses val="autoZero"/>
        <c:auto val="1"/>
        <c:lblAlgn val="ctr"/>
        <c:lblOffset val="100"/>
        <c:noMultiLvlLbl val="0"/>
      </c:catAx>
      <c:valAx>
        <c:axId val="361666768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3616671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8511371316829015"/>
          <c:y val="0.86918115610975266"/>
          <c:w val="0.20000532287197414"/>
          <c:h val="0.12400687968611432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b="1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ru-RU" sz="2800" dirty="0"/>
              <a:t>Знакомы ли Вы с приказом </a:t>
            </a:r>
          </a:p>
          <a:p>
            <a:pPr>
              <a:defRPr sz="1800"/>
            </a:pPr>
            <a:r>
              <a:rPr lang="ru-RU" sz="2800" dirty="0" err="1"/>
              <a:t>Минпросвещения</a:t>
            </a:r>
            <a:r>
              <a:rPr lang="ru-RU" sz="2800" dirty="0"/>
              <a:t> России № 582?</a:t>
            </a:r>
          </a:p>
        </c:rich>
      </c:tx>
      <c:layout>
        <c:manualLayout>
          <c:xMode val="edge"/>
          <c:yMode val="edge"/>
          <c:x val="0.14471153369979695"/>
          <c:y val="1.979837135742647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6619533268663284E-2"/>
          <c:y val="6.7499383089934265E-2"/>
          <c:w val="0.89325542088644738"/>
          <c:h val="0.56110258370503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'Вопрос 5'!$D$3</c:f>
              <c:strCache>
                <c:ptCount val="1"/>
                <c:pt idx="0">
                  <c:v>Нет</c:v>
                </c:pt>
              </c:strCache>
            </c:strRef>
          </c:tx>
          <c:invertIfNegative val="0"/>
          <c:dLbls>
            <c:dLbl>
              <c:idx val="9"/>
              <c:layout>
                <c:manualLayout>
                  <c:x val="0"/>
                  <c:y val="1.367521367521367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0B2-4C02-B0E6-E58AD93D6821}"/>
                </c:ex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'Вопрос 5'!$A$5:$A$23</c:f>
              <c:strCache>
                <c:ptCount val="19"/>
                <c:pt idx="0">
                  <c:v>им.Полины Осипенко</c:v>
                </c:pt>
                <c:pt idx="1">
                  <c:v>Вяземский</c:v>
                </c:pt>
                <c:pt idx="2">
                  <c:v>Комсомольский</c:v>
                </c:pt>
                <c:pt idx="3">
                  <c:v>г.Комсомольск-на-Амуре</c:v>
                </c:pt>
                <c:pt idx="4">
                  <c:v>Охотский</c:v>
                </c:pt>
                <c:pt idx="5">
                  <c:v>Ванинский</c:v>
                </c:pt>
                <c:pt idx="6">
                  <c:v>Амурский</c:v>
                </c:pt>
                <c:pt idx="7">
                  <c:v>им.Лазо</c:v>
                </c:pt>
                <c:pt idx="8">
                  <c:v>Советско-Гаванский</c:v>
                </c:pt>
                <c:pt idx="9">
                  <c:v>Бикинский</c:v>
                </c:pt>
                <c:pt idx="10">
                  <c:v>Нанайский</c:v>
                </c:pt>
                <c:pt idx="11">
                  <c:v>Солнечный</c:v>
                </c:pt>
                <c:pt idx="12">
                  <c:v>Ульчский</c:v>
                </c:pt>
                <c:pt idx="13">
                  <c:v>Николаевский</c:v>
                </c:pt>
                <c:pt idx="14">
                  <c:v>Верхнебуреинский</c:v>
                </c:pt>
                <c:pt idx="15">
                  <c:v>г.Хабаровск</c:v>
                </c:pt>
                <c:pt idx="16">
                  <c:v>Хабаровский</c:v>
                </c:pt>
                <c:pt idx="17">
                  <c:v>Тугуро-Чумиканский</c:v>
                </c:pt>
                <c:pt idx="18">
                  <c:v>Аяно-Майский</c:v>
                </c:pt>
              </c:strCache>
            </c:strRef>
          </c:cat>
          <c:val>
            <c:numRef>
              <c:f>'Вопрос 5'!$E$5:$E$23</c:f>
              <c:numCache>
                <c:formatCode>0.00%</c:formatCode>
                <c:ptCount val="19"/>
                <c:pt idx="0">
                  <c:v>0</c:v>
                </c:pt>
                <c:pt idx="1">
                  <c:v>0.06</c:v>
                </c:pt>
                <c:pt idx="2">
                  <c:v>7.3529411764705885E-2</c:v>
                </c:pt>
                <c:pt idx="3">
                  <c:v>7.8431372549019607E-2</c:v>
                </c:pt>
                <c:pt idx="4">
                  <c:v>0.15909090909090909</c:v>
                </c:pt>
                <c:pt idx="5">
                  <c:v>0.18627450980392157</c:v>
                </c:pt>
                <c:pt idx="6">
                  <c:v>0.21186440677966101</c:v>
                </c:pt>
                <c:pt idx="7">
                  <c:v>0.21568627450980393</c:v>
                </c:pt>
                <c:pt idx="8">
                  <c:v>0.27380952380952384</c:v>
                </c:pt>
                <c:pt idx="9">
                  <c:v>0.28776978417266186</c:v>
                </c:pt>
                <c:pt idx="10">
                  <c:v>0.29729729729729731</c:v>
                </c:pt>
                <c:pt idx="11">
                  <c:v>0.30177514792899407</c:v>
                </c:pt>
                <c:pt idx="12">
                  <c:v>0.30275229357798167</c:v>
                </c:pt>
                <c:pt idx="13">
                  <c:v>0.31372549019607843</c:v>
                </c:pt>
                <c:pt idx="14">
                  <c:v>0.31612903225806449</c:v>
                </c:pt>
                <c:pt idx="15">
                  <c:v>0.38429172510518933</c:v>
                </c:pt>
                <c:pt idx="16">
                  <c:v>0.40943683409436832</c:v>
                </c:pt>
                <c:pt idx="17">
                  <c:v>0.45</c:v>
                </c:pt>
                <c:pt idx="18">
                  <c:v>0.4642857142857143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0B2-4C02-B0E6-E58AD93D682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61667552"/>
        <c:axId val="361665200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'Обработка анкеты'!$G$2:$H$2</c15:sqref>
                        </c15:formulaRef>
                      </c:ext>
                    </c:extLst>
                    <c:strCache>
                      <c:ptCount val="1"/>
                      <c:pt idx="0">
                        <c:v>Нет</c:v>
                      </c:pt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-5400000" vert="horz"/>
                    <a:lstStyle/>
                    <a:p>
                      <a:pPr>
                        <a:defRPr/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>
                    <c:ext uri="{CE6537A1-D6FC-4f65-9D91-7224C49458BB}">
                      <c15:showLeaderLines val="0"/>
                    </c:ext>
                  </c:extLst>
                </c:dLbls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'Вопрос 5'!$A$5:$A$23</c15:sqref>
                        </c15:formulaRef>
                      </c:ext>
                    </c:extLst>
                    <c:strCache>
                      <c:ptCount val="19"/>
                      <c:pt idx="0">
                        <c:v>им.Полины Осипенко</c:v>
                      </c:pt>
                      <c:pt idx="1">
                        <c:v>Вяземский</c:v>
                      </c:pt>
                      <c:pt idx="2">
                        <c:v>Комсомольский</c:v>
                      </c:pt>
                      <c:pt idx="3">
                        <c:v>г.Комсомольск-на-Амуре</c:v>
                      </c:pt>
                      <c:pt idx="4">
                        <c:v>Охотский</c:v>
                      </c:pt>
                      <c:pt idx="5">
                        <c:v>Ванинский</c:v>
                      </c:pt>
                      <c:pt idx="6">
                        <c:v>Амурский</c:v>
                      </c:pt>
                      <c:pt idx="7">
                        <c:v>им.Лазо</c:v>
                      </c:pt>
                      <c:pt idx="8">
                        <c:v>Советско-Гаванский</c:v>
                      </c:pt>
                      <c:pt idx="9">
                        <c:v>Бикинский</c:v>
                      </c:pt>
                      <c:pt idx="10">
                        <c:v>Нанайский</c:v>
                      </c:pt>
                      <c:pt idx="11">
                        <c:v>Солнечный</c:v>
                      </c:pt>
                      <c:pt idx="12">
                        <c:v>Ульчский</c:v>
                      </c:pt>
                      <c:pt idx="13">
                        <c:v>Николаевский</c:v>
                      </c:pt>
                      <c:pt idx="14">
                        <c:v>Верхнебуреинский</c:v>
                      </c:pt>
                      <c:pt idx="15">
                        <c:v>г.Хабаровск</c:v>
                      </c:pt>
                      <c:pt idx="16">
                        <c:v>Хабаровский</c:v>
                      </c:pt>
                      <c:pt idx="17">
                        <c:v>Тугуро-Чумиканский</c:v>
                      </c:pt>
                      <c:pt idx="18">
                        <c:v>Аяно-Майский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'Обработка анкеты'!$H$4:$H$22</c15:sqref>
                        </c15:formulaRef>
                      </c:ext>
                    </c:extLst>
                    <c:numCache>
                      <c:formatCode>0.0</c:formatCode>
                      <c:ptCount val="19"/>
                      <c:pt idx="0">
                        <c:v>57.203389830508478</c:v>
                      </c:pt>
                      <c:pt idx="1">
                        <c:v>35.714285714285715</c:v>
                      </c:pt>
                      <c:pt idx="2">
                        <c:v>61.870503597122308</c:v>
                      </c:pt>
                      <c:pt idx="3">
                        <c:v>59.803921568627452</c:v>
                      </c:pt>
                      <c:pt idx="4">
                        <c:v>63.87096774193548</c:v>
                      </c:pt>
                      <c:pt idx="5">
                        <c:v>74</c:v>
                      </c:pt>
                      <c:pt idx="6">
                        <c:v>75</c:v>
                      </c:pt>
                      <c:pt idx="7">
                        <c:v>49.509803921568633</c:v>
                      </c:pt>
                      <c:pt idx="8">
                        <c:v>40.54054054054054</c:v>
                      </c:pt>
                      <c:pt idx="9">
                        <c:v>54.901960784313729</c:v>
                      </c:pt>
                      <c:pt idx="10">
                        <c:v>4.5454545454545459</c:v>
                      </c:pt>
                      <c:pt idx="11">
                        <c:v>33.333333333333329</c:v>
                      </c:pt>
                      <c:pt idx="12">
                        <c:v>53.571428571428569</c:v>
                      </c:pt>
                      <c:pt idx="13">
                        <c:v>41.42011834319527</c:v>
                      </c:pt>
                      <c:pt idx="14">
                        <c:v>25</c:v>
                      </c:pt>
                      <c:pt idx="15">
                        <c:v>41.284403669724774</c:v>
                      </c:pt>
                      <c:pt idx="16">
                        <c:v>42.465753424657535</c:v>
                      </c:pt>
                      <c:pt idx="17">
                        <c:v>67.450980392156865</c:v>
                      </c:pt>
                      <c:pt idx="18">
                        <c:v>49.43899018232819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4-20B2-4C02-B0E6-E58AD93D6821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2"/>
          <c:order val="2"/>
          <c:tx>
            <c:v>Краевой показатель 31,4 %</c:v>
          </c:tx>
          <c:spPr>
            <a:ln w="25400">
              <a:solidFill>
                <a:srgbClr val="C00000"/>
              </a:solidFill>
            </a:ln>
          </c:spPr>
          <c:marker>
            <c:symbol val="none"/>
          </c:marker>
          <c:val>
            <c:numRef>
              <c:f>'Вопрос 5'!$H$5:$H$23</c:f>
              <c:numCache>
                <c:formatCode>0.0%</c:formatCode>
                <c:ptCount val="19"/>
                <c:pt idx="0">
                  <c:v>0.314</c:v>
                </c:pt>
                <c:pt idx="1">
                  <c:v>0.314</c:v>
                </c:pt>
                <c:pt idx="2">
                  <c:v>0.314</c:v>
                </c:pt>
                <c:pt idx="3">
                  <c:v>0.314</c:v>
                </c:pt>
                <c:pt idx="4">
                  <c:v>0.314</c:v>
                </c:pt>
                <c:pt idx="5">
                  <c:v>0.314</c:v>
                </c:pt>
                <c:pt idx="6">
                  <c:v>0.314</c:v>
                </c:pt>
                <c:pt idx="7">
                  <c:v>0.314</c:v>
                </c:pt>
                <c:pt idx="8">
                  <c:v>0.314</c:v>
                </c:pt>
                <c:pt idx="9">
                  <c:v>0.314</c:v>
                </c:pt>
                <c:pt idx="10">
                  <c:v>0.314</c:v>
                </c:pt>
                <c:pt idx="11">
                  <c:v>0.314</c:v>
                </c:pt>
                <c:pt idx="12">
                  <c:v>0.314</c:v>
                </c:pt>
                <c:pt idx="13">
                  <c:v>0.314</c:v>
                </c:pt>
                <c:pt idx="14">
                  <c:v>0.314</c:v>
                </c:pt>
                <c:pt idx="15">
                  <c:v>0.314</c:v>
                </c:pt>
                <c:pt idx="16">
                  <c:v>0.314</c:v>
                </c:pt>
                <c:pt idx="17">
                  <c:v>0.314</c:v>
                </c:pt>
                <c:pt idx="18">
                  <c:v>0.314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0B2-4C02-B0E6-E58AD93D6821}"/>
            </c:ext>
          </c:extLst>
        </c:ser>
        <c:ser>
          <c:idx val="3"/>
          <c:order val="3"/>
          <c:tx>
            <c:v>Показатель по РФ 14,2 %</c:v>
          </c:tx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val>
            <c:numRef>
              <c:f>'Вопрос 5'!$I$5:$I$23</c:f>
              <c:numCache>
                <c:formatCode>0.0%</c:formatCode>
                <c:ptCount val="19"/>
                <c:pt idx="0">
                  <c:v>0.14199999999999999</c:v>
                </c:pt>
                <c:pt idx="1">
                  <c:v>0.14199999999999999</c:v>
                </c:pt>
                <c:pt idx="2">
                  <c:v>0.14199999999999999</c:v>
                </c:pt>
                <c:pt idx="3">
                  <c:v>0.14199999999999999</c:v>
                </c:pt>
                <c:pt idx="4">
                  <c:v>0.14199999999999999</c:v>
                </c:pt>
                <c:pt idx="5">
                  <c:v>0.14199999999999999</c:v>
                </c:pt>
                <c:pt idx="6">
                  <c:v>0.14199999999999999</c:v>
                </c:pt>
                <c:pt idx="7">
                  <c:v>0.14199999999999999</c:v>
                </c:pt>
                <c:pt idx="8">
                  <c:v>0.14199999999999999</c:v>
                </c:pt>
                <c:pt idx="9">
                  <c:v>0.14199999999999999</c:v>
                </c:pt>
                <c:pt idx="10">
                  <c:v>0.14199999999999999</c:v>
                </c:pt>
                <c:pt idx="11">
                  <c:v>0.14199999999999999</c:v>
                </c:pt>
                <c:pt idx="12">
                  <c:v>0.14199999999999999</c:v>
                </c:pt>
                <c:pt idx="13">
                  <c:v>0.14199999999999999</c:v>
                </c:pt>
                <c:pt idx="14">
                  <c:v>0.14199999999999999</c:v>
                </c:pt>
                <c:pt idx="15">
                  <c:v>0.14199999999999999</c:v>
                </c:pt>
                <c:pt idx="16">
                  <c:v>0.14199999999999999</c:v>
                </c:pt>
                <c:pt idx="17">
                  <c:v>0.14199999999999999</c:v>
                </c:pt>
                <c:pt idx="18">
                  <c:v>0.14199999999999999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20B2-4C02-B0E6-E58AD93D68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1667552"/>
        <c:axId val="361665200"/>
      </c:lineChart>
      <c:catAx>
        <c:axId val="361667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ru-RU"/>
          </a:p>
        </c:txPr>
        <c:crossAx val="361665200"/>
        <c:crosses val="autoZero"/>
        <c:auto val="1"/>
        <c:lblAlgn val="ctr"/>
        <c:lblOffset val="100"/>
        <c:noMultiLvlLbl val="0"/>
      </c:catAx>
      <c:valAx>
        <c:axId val="361665200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3616675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3341882887629271"/>
          <c:y val="0.88580065953294296"/>
          <c:w val="0.26029893302784168"/>
          <c:h val="0.11419934046705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 b="1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800" dirty="0"/>
              <a:t>Знакомы ли Вы с поправками в 273-ФЗ?</a:t>
            </a:r>
          </a:p>
        </c:rich>
      </c:tx>
      <c:layout>
        <c:manualLayout>
          <c:xMode val="edge"/>
          <c:yMode val="edge"/>
          <c:x val="0.15233029272980222"/>
          <c:y val="1.542691067151472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6619533268663277E-2"/>
          <c:y val="7.2057787648338825E-2"/>
          <c:w val="0.89325542088644738"/>
          <c:h val="0.56110258370503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'Вопрос 6'!$D$3</c:f>
              <c:strCache>
                <c:ptCount val="1"/>
                <c:pt idx="0">
                  <c:v>Нет</c:v>
                </c:pt>
              </c:strCache>
            </c:strRef>
          </c:tx>
          <c:invertIfNegative val="0"/>
          <c:dLbls>
            <c:dLbl>
              <c:idx val="9"/>
              <c:layout>
                <c:manualLayout>
                  <c:x val="0"/>
                  <c:y val="6.83760683760679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6BD-46A9-A1B8-63129ACB5162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"/>
                  <c:y val="9.116809116809116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6BD-46A9-A1B8-63129ACB5162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0"/>
                  <c:y val="6.83760683760683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6BD-46A9-A1B8-63129ACB5162}"/>
                </c:ex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1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'Вопрос 6'!$A$5:$A$23</c:f>
              <c:strCache>
                <c:ptCount val="19"/>
                <c:pt idx="0">
                  <c:v>Вяземский</c:v>
                </c:pt>
                <c:pt idx="1">
                  <c:v>Комсомольский</c:v>
                </c:pt>
                <c:pt idx="2">
                  <c:v>г.Комсомольск-на-Амуре</c:v>
                </c:pt>
                <c:pt idx="3">
                  <c:v>им.Полины Осипенко</c:v>
                </c:pt>
                <c:pt idx="4">
                  <c:v>Охотский</c:v>
                </c:pt>
                <c:pt idx="5">
                  <c:v>Ванинский</c:v>
                </c:pt>
                <c:pt idx="6">
                  <c:v>Амурский</c:v>
                </c:pt>
                <c:pt idx="7">
                  <c:v>им.Лазо</c:v>
                </c:pt>
                <c:pt idx="8">
                  <c:v>Бикинский</c:v>
                </c:pt>
                <c:pt idx="9">
                  <c:v>Солнечный</c:v>
                </c:pt>
                <c:pt idx="10">
                  <c:v>Нанайский</c:v>
                </c:pt>
                <c:pt idx="11">
                  <c:v>Советско-Гаванский</c:v>
                </c:pt>
                <c:pt idx="12">
                  <c:v>Верхнебуреинский</c:v>
                </c:pt>
                <c:pt idx="13">
                  <c:v>Аяно-Майский</c:v>
                </c:pt>
                <c:pt idx="14">
                  <c:v>г.Хабаровск</c:v>
                </c:pt>
                <c:pt idx="15">
                  <c:v>Ульчский</c:v>
                </c:pt>
                <c:pt idx="16">
                  <c:v>Хабаровский</c:v>
                </c:pt>
                <c:pt idx="17">
                  <c:v>Тугуро-Чумиканский</c:v>
                </c:pt>
                <c:pt idx="18">
                  <c:v>Николаевский</c:v>
                </c:pt>
              </c:strCache>
            </c:strRef>
          </c:cat>
          <c:val>
            <c:numRef>
              <c:f>'Вопрос 6'!$E$5:$E$23</c:f>
              <c:numCache>
                <c:formatCode>0.00%</c:formatCode>
                <c:ptCount val="19"/>
                <c:pt idx="0">
                  <c:v>0.02</c:v>
                </c:pt>
                <c:pt idx="1">
                  <c:v>5.8823529411764705E-2</c:v>
                </c:pt>
                <c:pt idx="2">
                  <c:v>9.8039215686274508E-2</c:v>
                </c:pt>
                <c:pt idx="3">
                  <c:v>0.1111111111111111</c:v>
                </c:pt>
                <c:pt idx="4">
                  <c:v>0.11363636363636363</c:v>
                </c:pt>
                <c:pt idx="5">
                  <c:v>0.20588235294117646</c:v>
                </c:pt>
                <c:pt idx="6">
                  <c:v>0.23728813559322035</c:v>
                </c:pt>
                <c:pt idx="7">
                  <c:v>0.24509803921568626</c:v>
                </c:pt>
                <c:pt idx="8">
                  <c:v>0.26618705035971224</c:v>
                </c:pt>
                <c:pt idx="9">
                  <c:v>0.28994082840236685</c:v>
                </c:pt>
                <c:pt idx="10">
                  <c:v>0.29729729729729731</c:v>
                </c:pt>
                <c:pt idx="11">
                  <c:v>0.29761904761904762</c:v>
                </c:pt>
                <c:pt idx="12">
                  <c:v>0.30967741935483872</c:v>
                </c:pt>
                <c:pt idx="13">
                  <c:v>0.32142857142857145</c:v>
                </c:pt>
                <c:pt idx="14">
                  <c:v>0.38218793828892006</c:v>
                </c:pt>
                <c:pt idx="15">
                  <c:v>0.38532110091743121</c:v>
                </c:pt>
                <c:pt idx="16">
                  <c:v>0.39573820395738202</c:v>
                </c:pt>
                <c:pt idx="17">
                  <c:v>0.4</c:v>
                </c:pt>
                <c:pt idx="18">
                  <c:v>0.41176470588235292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6BD-46A9-A1B8-63129ACB516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61664808"/>
        <c:axId val="361667944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'Обработка анкеты'!$G$2:$H$2</c15:sqref>
                        </c15:formulaRef>
                      </c:ext>
                    </c:extLst>
                    <c:strCache>
                      <c:ptCount val="1"/>
                      <c:pt idx="0">
                        <c:v>Нет</c:v>
                      </c:pt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-5400000" vert="horz"/>
                    <a:lstStyle/>
                    <a:p>
                      <a:pPr>
                        <a:defRPr/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>
                    <c:ext uri="{CE6537A1-D6FC-4f65-9D91-7224C49458BB}">
                      <c15:showLeaderLines val="0"/>
                    </c:ext>
                  </c:extLst>
                </c:dLbls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'Вопрос 6'!$A$5:$A$23</c15:sqref>
                        </c15:formulaRef>
                      </c:ext>
                    </c:extLst>
                    <c:strCache>
                      <c:ptCount val="19"/>
                      <c:pt idx="0">
                        <c:v>Вяземский</c:v>
                      </c:pt>
                      <c:pt idx="1">
                        <c:v>Комсомольский</c:v>
                      </c:pt>
                      <c:pt idx="2">
                        <c:v>г.Комсомольск-на-Амуре</c:v>
                      </c:pt>
                      <c:pt idx="3">
                        <c:v>им.Полины Осипенко</c:v>
                      </c:pt>
                      <c:pt idx="4">
                        <c:v>Охотский</c:v>
                      </c:pt>
                      <c:pt idx="5">
                        <c:v>Ванинский</c:v>
                      </c:pt>
                      <c:pt idx="6">
                        <c:v>Амурский</c:v>
                      </c:pt>
                      <c:pt idx="7">
                        <c:v>им.Лазо</c:v>
                      </c:pt>
                      <c:pt idx="8">
                        <c:v>Бикинский</c:v>
                      </c:pt>
                      <c:pt idx="9">
                        <c:v>Солнечный</c:v>
                      </c:pt>
                      <c:pt idx="10">
                        <c:v>Нанайский</c:v>
                      </c:pt>
                      <c:pt idx="11">
                        <c:v>Советско-Гаванский</c:v>
                      </c:pt>
                      <c:pt idx="12">
                        <c:v>Верхнебуреинский</c:v>
                      </c:pt>
                      <c:pt idx="13">
                        <c:v>Аяно-Майский</c:v>
                      </c:pt>
                      <c:pt idx="14">
                        <c:v>г.Хабаровск</c:v>
                      </c:pt>
                      <c:pt idx="15">
                        <c:v>Ульчский</c:v>
                      </c:pt>
                      <c:pt idx="16">
                        <c:v>Хабаровский</c:v>
                      </c:pt>
                      <c:pt idx="17">
                        <c:v>Тугуро-Чумиканский</c:v>
                      </c:pt>
                      <c:pt idx="18">
                        <c:v>Николаевский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'Обработка анкеты'!$H$4:$H$22</c15:sqref>
                        </c15:formulaRef>
                      </c:ext>
                    </c:extLst>
                    <c:numCache>
                      <c:formatCode>0.0</c:formatCode>
                      <c:ptCount val="19"/>
                      <c:pt idx="0">
                        <c:v>57.203389830508478</c:v>
                      </c:pt>
                      <c:pt idx="1">
                        <c:v>35.714285714285715</c:v>
                      </c:pt>
                      <c:pt idx="2">
                        <c:v>61.870503597122308</c:v>
                      </c:pt>
                      <c:pt idx="3">
                        <c:v>59.803921568627452</c:v>
                      </c:pt>
                      <c:pt idx="4">
                        <c:v>63.87096774193548</c:v>
                      </c:pt>
                      <c:pt idx="5">
                        <c:v>74</c:v>
                      </c:pt>
                      <c:pt idx="6">
                        <c:v>75</c:v>
                      </c:pt>
                      <c:pt idx="7">
                        <c:v>49.509803921568633</c:v>
                      </c:pt>
                      <c:pt idx="8">
                        <c:v>40.54054054054054</c:v>
                      </c:pt>
                      <c:pt idx="9">
                        <c:v>54.901960784313729</c:v>
                      </c:pt>
                      <c:pt idx="10">
                        <c:v>4.5454545454545459</c:v>
                      </c:pt>
                      <c:pt idx="11">
                        <c:v>33.333333333333329</c:v>
                      </c:pt>
                      <c:pt idx="12">
                        <c:v>53.571428571428569</c:v>
                      </c:pt>
                      <c:pt idx="13">
                        <c:v>41.42011834319527</c:v>
                      </c:pt>
                      <c:pt idx="14">
                        <c:v>25</c:v>
                      </c:pt>
                      <c:pt idx="15">
                        <c:v>41.284403669724774</c:v>
                      </c:pt>
                      <c:pt idx="16">
                        <c:v>42.465753424657535</c:v>
                      </c:pt>
                      <c:pt idx="17">
                        <c:v>67.450980392156865</c:v>
                      </c:pt>
                      <c:pt idx="18">
                        <c:v>49.43899018232819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6-06BD-46A9-A1B8-63129ACB5162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2"/>
          <c:order val="2"/>
          <c:tx>
            <c:v>Краевой показатель 31,6 %</c:v>
          </c:tx>
          <c:spPr>
            <a:ln w="25400">
              <a:solidFill>
                <a:srgbClr val="C00000"/>
              </a:solidFill>
            </a:ln>
          </c:spPr>
          <c:marker>
            <c:symbol val="none"/>
          </c:marker>
          <c:val>
            <c:numRef>
              <c:f>'Вопрос 6'!$H$5:$H$23</c:f>
              <c:numCache>
                <c:formatCode>0.0%</c:formatCode>
                <c:ptCount val="19"/>
                <c:pt idx="0">
                  <c:v>0.316</c:v>
                </c:pt>
                <c:pt idx="1">
                  <c:v>0.316</c:v>
                </c:pt>
                <c:pt idx="2">
                  <c:v>0.316</c:v>
                </c:pt>
                <c:pt idx="3">
                  <c:v>0.316</c:v>
                </c:pt>
                <c:pt idx="4">
                  <c:v>0.316</c:v>
                </c:pt>
                <c:pt idx="5">
                  <c:v>0.316</c:v>
                </c:pt>
                <c:pt idx="6">
                  <c:v>0.316</c:v>
                </c:pt>
                <c:pt idx="7">
                  <c:v>0.316</c:v>
                </c:pt>
                <c:pt idx="8">
                  <c:v>0.316</c:v>
                </c:pt>
                <c:pt idx="9">
                  <c:v>0.316</c:v>
                </c:pt>
                <c:pt idx="10">
                  <c:v>0.316</c:v>
                </c:pt>
                <c:pt idx="11">
                  <c:v>0.316</c:v>
                </c:pt>
                <c:pt idx="12">
                  <c:v>0.316</c:v>
                </c:pt>
                <c:pt idx="13">
                  <c:v>0.316</c:v>
                </c:pt>
                <c:pt idx="14">
                  <c:v>0.316</c:v>
                </c:pt>
                <c:pt idx="15">
                  <c:v>0.316</c:v>
                </c:pt>
                <c:pt idx="16">
                  <c:v>0.316</c:v>
                </c:pt>
                <c:pt idx="17">
                  <c:v>0.316</c:v>
                </c:pt>
                <c:pt idx="18">
                  <c:v>0.316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06BD-46A9-A1B8-63129ACB5162}"/>
            </c:ext>
          </c:extLst>
        </c:ser>
        <c:ser>
          <c:idx val="3"/>
          <c:order val="3"/>
          <c:tx>
            <c:v>Показатель по РФ 16,7 %</c:v>
          </c:tx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val>
            <c:numRef>
              <c:f>'Вопрос 6'!$I$5:$I$23</c:f>
              <c:numCache>
                <c:formatCode>0.0%</c:formatCode>
                <c:ptCount val="19"/>
                <c:pt idx="0">
                  <c:v>0.16700000000000001</c:v>
                </c:pt>
                <c:pt idx="1">
                  <c:v>0.16700000000000001</c:v>
                </c:pt>
                <c:pt idx="2">
                  <c:v>0.16700000000000001</c:v>
                </c:pt>
                <c:pt idx="3">
                  <c:v>0.16700000000000001</c:v>
                </c:pt>
                <c:pt idx="4">
                  <c:v>0.16700000000000001</c:v>
                </c:pt>
                <c:pt idx="5">
                  <c:v>0.16700000000000001</c:v>
                </c:pt>
                <c:pt idx="6">
                  <c:v>0.16700000000000001</c:v>
                </c:pt>
                <c:pt idx="7">
                  <c:v>0.16700000000000001</c:v>
                </c:pt>
                <c:pt idx="8">
                  <c:v>0.16700000000000001</c:v>
                </c:pt>
                <c:pt idx="9">
                  <c:v>0.16700000000000001</c:v>
                </c:pt>
                <c:pt idx="10">
                  <c:v>0.16700000000000001</c:v>
                </c:pt>
                <c:pt idx="11">
                  <c:v>0.16700000000000001</c:v>
                </c:pt>
                <c:pt idx="12">
                  <c:v>0.16700000000000001</c:v>
                </c:pt>
                <c:pt idx="13">
                  <c:v>0.16700000000000001</c:v>
                </c:pt>
                <c:pt idx="14">
                  <c:v>0.16700000000000001</c:v>
                </c:pt>
                <c:pt idx="15">
                  <c:v>0.16700000000000001</c:v>
                </c:pt>
                <c:pt idx="16">
                  <c:v>0.16700000000000001</c:v>
                </c:pt>
                <c:pt idx="17">
                  <c:v>0.16700000000000001</c:v>
                </c:pt>
                <c:pt idx="18">
                  <c:v>0.16700000000000001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06BD-46A9-A1B8-63129ACB51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1664808"/>
        <c:axId val="361667944"/>
      </c:lineChart>
      <c:catAx>
        <c:axId val="361664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b="1"/>
            </a:pPr>
            <a:endParaRPr lang="ru-RU"/>
          </a:p>
        </c:txPr>
        <c:crossAx val="361667944"/>
        <c:crosses val="autoZero"/>
        <c:auto val="1"/>
        <c:lblAlgn val="ctr"/>
        <c:lblOffset val="100"/>
        <c:noMultiLvlLbl val="0"/>
      </c:catAx>
      <c:valAx>
        <c:axId val="361667944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3616648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8883526906528471"/>
          <c:y val="0.88580065953294296"/>
          <c:w val="0.30990751017388085"/>
          <c:h val="0.114199340467057"/>
        </c:manualLayout>
      </c:layout>
      <c:overlay val="0"/>
      <c:txPr>
        <a:bodyPr/>
        <a:lstStyle/>
        <a:p>
          <a:pPr>
            <a:defRPr sz="11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800" dirty="0"/>
              <a:t>Снизилась ли, на Ваш взгляд, документационная нагрузка в 2022-2023 годах?</a:t>
            </a:r>
          </a:p>
        </c:rich>
      </c:tx>
      <c:layout>
        <c:manualLayout>
          <c:xMode val="edge"/>
          <c:yMode val="edge"/>
          <c:x val="0.12090161609245927"/>
          <c:y val="1.156957660330490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6619533268663277E-2"/>
          <c:y val="7.2057787648338825E-2"/>
          <c:w val="0.89325542088644738"/>
          <c:h val="0.56110258370503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'Вопрос 7'!$D$3</c:f>
              <c:strCache>
                <c:ptCount val="1"/>
                <c:pt idx="0">
                  <c:v>Нет</c:v>
                </c:pt>
              </c:strCache>
            </c:strRef>
          </c:tx>
          <c:invertIfNegative val="0"/>
          <c:dLbls>
            <c:dLbl>
              <c:idx val="6"/>
              <c:layout>
                <c:manualLayout>
                  <c:x val="-5.4260071172915396E-17"/>
                  <c:y val="6.589785831960501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D76-404B-849F-F623501FE47D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5.4260071172915396E-17"/>
                  <c:y val="8.786381109280575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D76-404B-849F-F623501FE47D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"/>
                  <c:y val="6.58978583196042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D76-404B-849F-F623501FE47D}"/>
                </c:ex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1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'Вопрос 7'!$A$5:$A$23</c:f>
              <c:strCache>
                <c:ptCount val="19"/>
                <c:pt idx="0">
                  <c:v>им.Полины Осипенко</c:v>
                </c:pt>
                <c:pt idx="1">
                  <c:v>Вяземский</c:v>
                </c:pt>
                <c:pt idx="2">
                  <c:v>Комсомольский</c:v>
                </c:pt>
                <c:pt idx="3">
                  <c:v>г.Комсомольск-на-Амуре</c:v>
                </c:pt>
                <c:pt idx="4">
                  <c:v>Советско-Гаванский</c:v>
                </c:pt>
                <c:pt idx="5">
                  <c:v>Верхнебуреинский</c:v>
                </c:pt>
                <c:pt idx="6">
                  <c:v>Амурский</c:v>
                </c:pt>
                <c:pt idx="7">
                  <c:v>Солнечный</c:v>
                </c:pt>
                <c:pt idx="8">
                  <c:v>им.Лазо</c:v>
                </c:pt>
                <c:pt idx="9">
                  <c:v>Ульчский</c:v>
                </c:pt>
                <c:pt idx="10">
                  <c:v>Нанайский</c:v>
                </c:pt>
                <c:pt idx="11">
                  <c:v>Ванинский</c:v>
                </c:pt>
                <c:pt idx="12">
                  <c:v>Николаевский</c:v>
                </c:pt>
                <c:pt idx="13">
                  <c:v>Хабаровский</c:v>
                </c:pt>
                <c:pt idx="14">
                  <c:v>г.Хабаровск</c:v>
                </c:pt>
                <c:pt idx="15">
                  <c:v>Тугуро-Чумиканский</c:v>
                </c:pt>
                <c:pt idx="16">
                  <c:v>Бикинский</c:v>
                </c:pt>
                <c:pt idx="17">
                  <c:v>Аяно-Майский</c:v>
                </c:pt>
                <c:pt idx="18">
                  <c:v>Охотский</c:v>
                </c:pt>
              </c:strCache>
            </c:strRef>
          </c:cat>
          <c:val>
            <c:numRef>
              <c:f>'Вопрос 7'!$E$5:$E$23</c:f>
              <c:numCache>
                <c:formatCode>0.00%</c:formatCode>
                <c:ptCount val="19"/>
                <c:pt idx="0">
                  <c:v>0.1111111111111111</c:v>
                </c:pt>
                <c:pt idx="1">
                  <c:v>0.22</c:v>
                </c:pt>
                <c:pt idx="2">
                  <c:v>0.35294117647058826</c:v>
                </c:pt>
                <c:pt idx="3">
                  <c:v>0.43529411764705883</c:v>
                </c:pt>
                <c:pt idx="4">
                  <c:v>0.59523809523809523</c:v>
                </c:pt>
                <c:pt idx="5">
                  <c:v>0.64516129032258063</c:v>
                </c:pt>
                <c:pt idx="6">
                  <c:v>0.67372881355932202</c:v>
                </c:pt>
                <c:pt idx="7">
                  <c:v>0.68639053254437865</c:v>
                </c:pt>
                <c:pt idx="8">
                  <c:v>0.69607843137254899</c:v>
                </c:pt>
                <c:pt idx="9">
                  <c:v>0.77064220183486243</c:v>
                </c:pt>
                <c:pt idx="10">
                  <c:v>0.78378378378378377</c:v>
                </c:pt>
                <c:pt idx="11">
                  <c:v>0.79411764705882348</c:v>
                </c:pt>
                <c:pt idx="12">
                  <c:v>0.80392156862745101</c:v>
                </c:pt>
                <c:pt idx="13">
                  <c:v>0.80517503805175039</c:v>
                </c:pt>
                <c:pt idx="14">
                  <c:v>0.832398316970547</c:v>
                </c:pt>
                <c:pt idx="15">
                  <c:v>0.85</c:v>
                </c:pt>
                <c:pt idx="16">
                  <c:v>0.85611510791366907</c:v>
                </c:pt>
                <c:pt idx="17">
                  <c:v>0.8928571428571429</c:v>
                </c:pt>
                <c:pt idx="18">
                  <c:v>0.97727272727272729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D76-404B-849F-F623501FE47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61660496"/>
        <c:axId val="361660888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'Обработка анкеты'!$G$2:$H$2</c15:sqref>
                        </c15:formulaRef>
                      </c:ext>
                    </c:extLst>
                    <c:strCache>
                      <c:ptCount val="1"/>
                      <c:pt idx="0">
                        <c:v>Нет</c:v>
                      </c:pt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-5400000" vert="horz"/>
                    <a:lstStyle/>
                    <a:p>
                      <a:pPr>
                        <a:defRPr/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>
                    <c:ext uri="{CE6537A1-D6FC-4f65-9D91-7224C49458BB}">
                      <c15:showLeaderLines val="0"/>
                    </c:ext>
                  </c:extLst>
                </c:dLbls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'Вопрос 7'!$A$5:$A$23</c15:sqref>
                        </c15:formulaRef>
                      </c:ext>
                    </c:extLst>
                    <c:strCache>
                      <c:ptCount val="19"/>
                      <c:pt idx="0">
                        <c:v>им.Полины Осипенко</c:v>
                      </c:pt>
                      <c:pt idx="1">
                        <c:v>Вяземский</c:v>
                      </c:pt>
                      <c:pt idx="2">
                        <c:v>Комсомольский</c:v>
                      </c:pt>
                      <c:pt idx="3">
                        <c:v>г.Комсомольск-на-Амуре</c:v>
                      </c:pt>
                      <c:pt idx="4">
                        <c:v>Советско-Гаванский</c:v>
                      </c:pt>
                      <c:pt idx="5">
                        <c:v>Верхнебуреинский</c:v>
                      </c:pt>
                      <c:pt idx="6">
                        <c:v>Амурский</c:v>
                      </c:pt>
                      <c:pt idx="7">
                        <c:v>Солнечный</c:v>
                      </c:pt>
                      <c:pt idx="8">
                        <c:v>им.Лазо</c:v>
                      </c:pt>
                      <c:pt idx="9">
                        <c:v>Ульчский</c:v>
                      </c:pt>
                      <c:pt idx="10">
                        <c:v>Нанайский</c:v>
                      </c:pt>
                      <c:pt idx="11">
                        <c:v>Ванинский</c:v>
                      </c:pt>
                      <c:pt idx="12">
                        <c:v>Николаевский</c:v>
                      </c:pt>
                      <c:pt idx="13">
                        <c:v>Хабаровский</c:v>
                      </c:pt>
                      <c:pt idx="14">
                        <c:v>г.Хабаровск</c:v>
                      </c:pt>
                      <c:pt idx="15">
                        <c:v>Тугуро-Чумиканский</c:v>
                      </c:pt>
                      <c:pt idx="16">
                        <c:v>Бикинский</c:v>
                      </c:pt>
                      <c:pt idx="17">
                        <c:v>Аяно-Майский</c:v>
                      </c:pt>
                      <c:pt idx="18">
                        <c:v>Охотский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'Обработка анкеты'!$H$4:$H$22</c15:sqref>
                        </c15:formulaRef>
                      </c:ext>
                    </c:extLst>
                    <c:numCache>
                      <c:formatCode>0.0</c:formatCode>
                      <c:ptCount val="19"/>
                      <c:pt idx="0">
                        <c:v>57.203389830508478</c:v>
                      </c:pt>
                      <c:pt idx="1">
                        <c:v>35.714285714285715</c:v>
                      </c:pt>
                      <c:pt idx="2">
                        <c:v>61.870503597122308</c:v>
                      </c:pt>
                      <c:pt idx="3">
                        <c:v>59.803921568627452</c:v>
                      </c:pt>
                      <c:pt idx="4">
                        <c:v>63.87096774193548</c:v>
                      </c:pt>
                      <c:pt idx="5">
                        <c:v>74</c:v>
                      </c:pt>
                      <c:pt idx="6">
                        <c:v>75</c:v>
                      </c:pt>
                      <c:pt idx="7">
                        <c:v>49.509803921568633</c:v>
                      </c:pt>
                      <c:pt idx="8">
                        <c:v>40.54054054054054</c:v>
                      </c:pt>
                      <c:pt idx="9">
                        <c:v>54.901960784313729</c:v>
                      </c:pt>
                      <c:pt idx="10">
                        <c:v>4.5454545454545459</c:v>
                      </c:pt>
                      <c:pt idx="11">
                        <c:v>33.333333333333329</c:v>
                      </c:pt>
                      <c:pt idx="12">
                        <c:v>53.571428571428569</c:v>
                      </c:pt>
                      <c:pt idx="13">
                        <c:v>41.42011834319527</c:v>
                      </c:pt>
                      <c:pt idx="14">
                        <c:v>25</c:v>
                      </c:pt>
                      <c:pt idx="15">
                        <c:v>41.284403669724774</c:v>
                      </c:pt>
                      <c:pt idx="16">
                        <c:v>42.465753424657535</c:v>
                      </c:pt>
                      <c:pt idx="17">
                        <c:v>67.450980392156865</c:v>
                      </c:pt>
                      <c:pt idx="18">
                        <c:v>49.43899018232819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6-BD76-404B-849F-F623501FE47D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2"/>
          <c:order val="2"/>
          <c:tx>
            <c:v>Краевой показатель 74,5 %</c:v>
          </c:tx>
          <c:spPr>
            <a:ln w="25400">
              <a:solidFill>
                <a:srgbClr val="C00000"/>
              </a:solidFill>
            </a:ln>
          </c:spPr>
          <c:marker>
            <c:symbol val="none"/>
          </c:marker>
          <c:val>
            <c:numRef>
              <c:f>'Вопрос 7'!$H$5:$H$23</c:f>
              <c:numCache>
                <c:formatCode>0.0%</c:formatCode>
                <c:ptCount val="19"/>
                <c:pt idx="0">
                  <c:v>0.745</c:v>
                </c:pt>
                <c:pt idx="1">
                  <c:v>0.745</c:v>
                </c:pt>
                <c:pt idx="2">
                  <c:v>0.745</c:v>
                </c:pt>
                <c:pt idx="3">
                  <c:v>0.745</c:v>
                </c:pt>
                <c:pt idx="4">
                  <c:v>0.745</c:v>
                </c:pt>
                <c:pt idx="5">
                  <c:v>0.745</c:v>
                </c:pt>
                <c:pt idx="6">
                  <c:v>0.745</c:v>
                </c:pt>
                <c:pt idx="7">
                  <c:v>0.745</c:v>
                </c:pt>
                <c:pt idx="8">
                  <c:v>0.745</c:v>
                </c:pt>
                <c:pt idx="9">
                  <c:v>0.745</c:v>
                </c:pt>
                <c:pt idx="10">
                  <c:v>0.745</c:v>
                </c:pt>
                <c:pt idx="11">
                  <c:v>0.745</c:v>
                </c:pt>
                <c:pt idx="12">
                  <c:v>0.745</c:v>
                </c:pt>
                <c:pt idx="13">
                  <c:v>0.745</c:v>
                </c:pt>
                <c:pt idx="14">
                  <c:v>0.745</c:v>
                </c:pt>
                <c:pt idx="15">
                  <c:v>0.745</c:v>
                </c:pt>
                <c:pt idx="16">
                  <c:v>0.745</c:v>
                </c:pt>
                <c:pt idx="17">
                  <c:v>0.745</c:v>
                </c:pt>
                <c:pt idx="18">
                  <c:v>0.745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BD76-404B-849F-F623501FE47D}"/>
            </c:ext>
          </c:extLst>
        </c:ser>
        <c:ser>
          <c:idx val="3"/>
          <c:order val="3"/>
          <c:tx>
            <c:v>Показатель по РФ 81,0 %</c:v>
          </c:tx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val>
            <c:numRef>
              <c:f>'Вопрос 7'!$I$5:$I$23</c:f>
              <c:numCache>
                <c:formatCode>0.0%</c:formatCode>
                <c:ptCount val="19"/>
                <c:pt idx="0">
                  <c:v>0.81</c:v>
                </c:pt>
                <c:pt idx="1">
                  <c:v>0.81</c:v>
                </c:pt>
                <c:pt idx="2">
                  <c:v>0.81</c:v>
                </c:pt>
                <c:pt idx="3">
                  <c:v>0.81</c:v>
                </c:pt>
                <c:pt idx="4">
                  <c:v>0.81</c:v>
                </c:pt>
                <c:pt idx="5">
                  <c:v>0.81</c:v>
                </c:pt>
                <c:pt idx="6">
                  <c:v>0.81</c:v>
                </c:pt>
                <c:pt idx="7">
                  <c:v>0.81</c:v>
                </c:pt>
                <c:pt idx="8">
                  <c:v>0.81</c:v>
                </c:pt>
                <c:pt idx="9">
                  <c:v>0.81</c:v>
                </c:pt>
                <c:pt idx="10">
                  <c:v>0.81</c:v>
                </c:pt>
                <c:pt idx="11">
                  <c:v>0.81</c:v>
                </c:pt>
                <c:pt idx="12">
                  <c:v>0.81</c:v>
                </c:pt>
                <c:pt idx="13">
                  <c:v>0.81</c:v>
                </c:pt>
                <c:pt idx="14">
                  <c:v>0.81</c:v>
                </c:pt>
                <c:pt idx="15">
                  <c:v>0.81</c:v>
                </c:pt>
                <c:pt idx="16">
                  <c:v>0.81</c:v>
                </c:pt>
                <c:pt idx="17">
                  <c:v>0.81</c:v>
                </c:pt>
                <c:pt idx="18">
                  <c:v>0.81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BD76-404B-849F-F623501FE4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1660496"/>
        <c:axId val="361660888"/>
      </c:lineChart>
      <c:catAx>
        <c:axId val="361660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050" b="1"/>
            </a:pPr>
            <a:endParaRPr lang="ru-RU"/>
          </a:p>
        </c:txPr>
        <c:crossAx val="361660888"/>
        <c:crosses val="autoZero"/>
        <c:auto val="1"/>
        <c:lblAlgn val="ctr"/>
        <c:lblOffset val="100"/>
        <c:noMultiLvlLbl val="0"/>
      </c:catAx>
      <c:valAx>
        <c:axId val="361660888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3616604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8883526906528471"/>
          <c:y val="0.88580065953294296"/>
          <c:w val="0.23591564927857939"/>
          <c:h val="0.11419925886529422"/>
        </c:manualLayout>
      </c:layout>
      <c:overlay val="0"/>
      <c:txPr>
        <a:bodyPr/>
        <a:lstStyle/>
        <a:p>
          <a:pPr>
            <a:defRPr sz="11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800" dirty="0"/>
              <a:t>Удовлетворены ли Вы мерами по снижению бюрократической нагрузки?</a:t>
            </a:r>
          </a:p>
        </c:rich>
      </c:tx>
      <c:layout>
        <c:manualLayout>
          <c:xMode val="edge"/>
          <c:yMode val="edge"/>
          <c:x val="0.1428146748261756"/>
          <c:y val="6.073943859643870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8901443545997687E-2"/>
          <c:y val="0.14573067719182947"/>
          <c:w val="0.89325542088644738"/>
          <c:h val="0.56110258370503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'Вопрос 8'!$D$3</c:f>
              <c:strCache>
                <c:ptCount val="1"/>
                <c:pt idx="0">
                  <c:v>Да</c:v>
                </c:pt>
              </c:strCache>
            </c:strRef>
          </c:tx>
          <c:invertIfNegative val="0"/>
          <c:dLbls>
            <c:dLbl>
              <c:idx val="6"/>
              <c:layout>
                <c:manualLayout>
                  <c:x val="-5.4260071172915396E-17"/>
                  <c:y val="6.58978583196046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2DC-4614-B663-DCD31E2FB414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4798372179060304E-3"/>
                  <c:y val="1.31795716639208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2DC-4614-B663-DCD31E2FB414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"/>
                  <c:y val="8.786381109280615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2DC-4614-B663-DCD31E2FB414}"/>
                </c:ex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'Вопрос 8'!$A$5:$A$23</c:f>
              <c:strCache>
                <c:ptCount val="19"/>
                <c:pt idx="0">
                  <c:v>Охотский</c:v>
                </c:pt>
                <c:pt idx="1">
                  <c:v>Аяно-Майский</c:v>
                </c:pt>
                <c:pt idx="2">
                  <c:v>Нанайский</c:v>
                </c:pt>
                <c:pt idx="3">
                  <c:v>Тугуро-Чумиканский</c:v>
                </c:pt>
                <c:pt idx="4">
                  <c:v>г.Хабаровск</c:v>
                </c:pt>
                <c:pt idx="5">
                  <c:v>Бикинский</c:v>
                </c:pt>
                <c:pt idx="6">
                  <c:v>Николаевский</c:v>
                </c:pt>
                <c:pt idx="7">
                  <c:v>Ванинский</c:v>
                </c:pt>
                <c:pt idx="8">
                  <c:v>Хабаровский</c:v>
                </c:pt>
                <c:pt idx="9">
                  <c:v>Ульчский</c:v>
                </c:pt>
                <c:pt idx="10">
                  <c:v>Солнечный</c:v>
                </c:pt>
                <c:pt idx="11">
                  <c:v>Амурский</c:v>
                </c:pt>
                <c:pt idx="12">
                  <c:v>Верхнебуреинский</c:v>
                </c:pt>
                <c:pt idx="13">
                  <c:v>им.Лазо</c:v>
                </c:pt>
                <c:pt idx="14">
                  <c:v>Советско-Гаванский</c:v>
                </c:pt>
                <c:pt idx="15">
                  <c:v>г.Комсомольск-на-Амуре</c:v>
                </c:pt>
                <c:pt idx="16">
                  <c:v>Комсомольский</c:v>
                </c:pt>
                <c:pt idx="17">
                  <c:v>Вяземский</c:v>
                </c:pt>
                <c:pt idx="18">
                  <c:v>им.Полины Осипенко</c:v>
                </c:pt>
              </c:strCache>
            </c:strRef>
          </c:cat>
          <c:val>
            <c:numRef>
              <c:f>'Вопрос 8'!$E$5:$E$23</c:f>
              <c:numCache>
                <c:formatCode>0.00%</c:formatCode>
                <c:ptCount val="19"/>
                <c:pt idx="0">
                  <c:v>4.5454545454545456E-2</c:v>
                </c:pt>
                <c:pt idx="1">
                  <c:v>0.10714285714285714</c:v>
                </c:pt>
                <c:pt idx="2">
                  <c:v>0.14864864864864866</c:v>
                </c:pt>
                <c:pt idx="3">
                  <c:v>0.15</c:v>
                </c:pt>
                <c:pt idx="4">
                  <c:v>0.15708274894810659</c:v>
                </c:pt>
                <c:pt idx="5">
                  <c:v>0.15827338129496402</c:v>
                </c:pt>
                <c:pt idx="6">
                  <c:v>0.17647058823529413</c:v>
                </c:pt>
                <c:pt idx="7">
                  <c:v>0.19607843137254902</c:v>
                </c:pt>
                <c:pt idx="8">
                  <c:v>0.20091324200913241</c:v>
                </c:pt>
                <c:pt idx="9">
                  <c:v>0.23853211009174313</c:v>
                </c:pt>
                <c:pt idx="10">
                  <c:v>0.24852071005917159</c:v>
                </c:pt>
                <c:pt idx="11">
                  <c:v>0.26271186440677968</c:v>
                </c:pt>
                <c:pt idx="12">
                  <c:v>0.29032258064516131</c:v>
                </c:pt>
                <c:pt idx="13">
                  <c:v>0.29901960784313725</c:v>
                </c:pt>
                <c:pt idx="14">
                  <c:v>0.38095238095238093</c:v>
                </c:pt>
                <c:pt idx="15">
                  <c:v>0.56862745098039214</c:v>
                </c:pt>
                <c:pt idx="16">
                  <c:v>0.63235294117647056</c:v>
                </c:pt>
                <c:pt idx="17">
                  <c:v>0.82</c:v>
                </c:pt>
                <c:pt idx="18">
                  <c:v>0.83333333333333337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2DC-4614-B663-DCD31E2FB41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61665592"/>
        <c:axId val="361661672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'Обработка анкеты'!$G$2:$H$2</c15:sqref>
                        </c15:formulaRef>
                      </c:ext>
                    </c:extLst>
                    <c:strCache>
                      <c:ptCount val="1"/>
                      <c:pt idx="0">
                        <c:v>Нет</c:v>
                      </c:pt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-5400000" vert="horz"/>
                    <a:lstStyle/>
                    <a:p>
                      <a:pPr>
                        <a:defRPr/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>
                    <c:ext uri="{CE6537A1-D6FC-4f65-9D91-7224C49458BB}">
                      <c15:showLeaderLines val="0"/>
                    </c:ext>
                  </c:extLst>
                </c:dLbls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'Вопрос 8'!$A$5:$A$23</c15:sqref>
                        </c15:formulaRef>
                      </c:ext>
                    </c:extLst>
                    <c:strCache>
                      <c:ptCount val="19"/>
                      <c:pt idx="0">
                        <c:v>Охотский</c:v>
                      </c:pt>
                      <c:pt idx="1">
                        <c:v>Аяно-Майский</c:v>
                      </c:pt>
                      <c:pt idx="2">
                        <c:v>Нанайский</c:v>
                      </c:pt>
                      <c:pt idx="3">
                        <c:v>Тугуро-Чумиканский</c:v>
                      </c:pt>
                      <c:pt idx="4">
                        <c:v>г.Хабаровск</c:v>
                      </c:pt>
                      <c:pt idx="5">
                        <c:v>Бикинский</c:v>
                      </c:pt>
                      <c:pt idx="6">
                        <c:v>Николаевский</c:v>
                      </c:pt>
                      <c:pt idx="7">
                        <c:v>Ванинский</c:v>
                      </c:pt>
                      <c:pt idx="8">
                        <c:v>Хабаровский</c:v>
                      </c:pt>
                      <c:pt idx="9">
                        <c:v>Ульчский</c:v>
                      </c:pt>
                      <c:pt idx="10">
                        <c:v>Солнечный</c:v>
                      </c:pt>
                      <c:pt idx="11">
                        <c:v>Амурский</c:v>
                      </c:pt>
                      <c:pt idx="12">
                        <c:v>Верхнебуреинский</c:v>
                      </c:pt>
                      <c:pt idx="13">
                        <c:v>им.Лазо</c:v>
                      </c:pt>
                      <c:pt idx="14">
                        <c:v>Советско-Гаванский</c:v>
                      </c:pt>
                      <c:pt idx="15">
                        <c:v>г.Комсомольск-на-Амуре</c:v>
                      </c:pt>
                      <c:pt idx="16">
                        <c:v>Комсомольский</c:v>
                      </c:pt>
                      <c:pt idx="17">
                        <c:v>Вяземский</c:v>
                      </c:pt>
                      <c:pt idx="18">
                        <c:v>им.Полины Осипенко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'Обработка анкеты'!$H$4:$H$22</c15:sqref>
                        </c15:formulaRef>
                      </c:ext>
                    </c:extLst>
                    <c:numCache>
                      <c:formatCode>0.0</c:formatCode>
                      <c:ptCount val="19"/>
                      <c:pt idx="0">
                        <c:v>57.203389830508478</c:v>
                      </c:pt>
                      <c:pt idx="1">
                        <c:v>35.714285714285715</c:v>
                      </c:pt>
                      <c:pt idx="2">
                        <c:v>61.870503597122308</c:v>
                      </c:pt>
                      <c:pt idx="3">
                        <c:v>59.803921568627452</c:v>
                      </c:pt>
                      <c:pt idx="4">
                        <c:v>63.87096774193548</c:v>
                      </c:pt>
                      <c:pt idx="5">
                        <c:v>74</c:v>
                      </c:pt>
                      <c:pt idx="6">
                        <c:v>75</c:v>
                      </c:pt>
                      <c:pt idx="7">
                        <c:v>49.509803921568633</c:v>
                      </c:pt>
                      <c:pt idx="8">
                        <c:v>40.54054054054054</c:v>
                      </c:pt>
                      <c:pt idx="9">
                        <c:v>54.901960784313729</c:v>
                      </c:pt>
                      <c:pt idx="10">
                        <c:v>4.5454545454545459</c:v>
                      </c:pt>
                      <c:pt idx="11">
                        <c:v>33.333333333333329</c:v>
                      </c:pt>
                      <c:pt idx="12">
                        <c:v>53.571428571428569</c:v>
                      </c:pt>
                      <c:pt idx="13">
                        <c:v>41.42011834319527</c:v>
                      </c:pt>
                      <c:pt idx="14">
                        <c:v>25</c:v>
                      </c:pt>
                      <c:pt idx="15">
                        <c:v>41.284403669724774</c:v>
                      </c:pt>
                      <c:pt idx="16">
                        <c:v>42.465753424657535</c:v>
                      </c:pt>
                      <c:pt idx="17">
                        <c:v>67.450980392156865</c:v>
                      </c:pt>
                      <c:pt idx="18">
                        <c:v>49.43899018232819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5-82DC-4614-B663-DCD31E2FB414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2"/>
          <c:order val="2"/>
          <c:tx>
            <c:v>Краевой 24,1 %</c:v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val>
            <c:numRef>
              <c:f>'Вопрос 8'!$H$5:$H$23</c:f>
              <c:numCache>
                <c:formatCode>0.0%</c:formatCode>
                <c:ptCount val="19"/>
                <c:pt idx="0">
                  <c:v>0.24099999999999999</c:v>
                </c:pt>
                <c:pt idx="1">
                  <c:v>0.24099999999999999</c:v>
                </c:pt>
                <c:pt idx="2">
                  <c:v>0.24099999999999999</c:v>
                </c:pt>
                <c:pt idx="3">
                  <c:v>0.24099999999999999</c:v>
                </c:pt>
                <c:pt idx="4">
                  <c:v>0.24099999999999999</c:v>
                </c:pt>
                <c:pt idx="5">
                  <c:v>0.24099999999999999</c:v>
                </c:pt>
                <c:pt idx="6">
                  <c:v>0.24099999999999999</c:v>
                </c:pt>
                <c:pt idx="7">
                  <c:v>0.24099999999999999</c:v>
                </c:pt>
                <c:pt idx="8">
                  <c:v>0.24099999999999999</c:v>
                </c:pt>
                <c:pt idx="9">
                  <c:v>0.24099999999999999</c:v>
                </c:pt>
                <c:pt idx="10">
                  <c:v>0.24099999999999999</c:v>
                </c:pt>
                <c:pt idx="11">
                  <c:v>0.24099999999999999</c:v>
                </c:pt>
                <c:pt idx="12">
                  <c:v>0.24099999999999999</c:v>
                </c:pt>
                <c:pt idx="13">
                  <c:v>0.24099999999999999</c:v>
                </c:pt>
                <c:pt idx="14">
                  <c:v>0.24099999999999999</c:v>
                </c:pt>
                <c:pt idx="15">
                  <c:v>0.24099999999999999</c:v>
                </c:pt>
                <c:pt idx="16">
                  <c:v>0.24099999999999999</c:v>
                </c:pt>
                <c:pt idx="17">
                  <c:v>0.24099999999999999</c:v>
                </c:pt>
                <c:pt idx="18">
                  <c:v>0.24099999999999999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82DC-4614-B663-DCD31E2FB4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1665592"/>
        <c:axId val="361661672"/>
      </c:lineChart>
      <c:catAx>
        <c:axId val="361665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b="1"/>
            </a:pPr>
            <a:endParaRPr lang="ru-RU"/>
          </a:p>
        </c:txPr>
        <c:crossAx val="361661672"/>
        <c:crosses val="autoZero"/>
        <c:auto val="1"/>
        <c:lblAlgn val="ctr"/>
        <c:lblOffset val="100"/>
        <c:noMultiLvlLbl val="0"/>
      </c:catAx>
      <c:valAx>
        <c:axId val="361661672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3616655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8883526906528471"/>
          <c:y val="0.88580065953294296"/>
          <c:w val="0.19304476507584165"/>
          <c:h val="8.6987639365592118E-2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F74F3B-7616-4E3B-86EA-F1141F490C86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6A1AE217-BC71-4218-8D99-42D68F45E30D}">
      <dgm:prSet custT="1"/>
      <dgm:spPr/>
      <dgm:t>
        <a:bodyPr/>
        <a:lstStyle/>
        <a:p>
          <a:pPr rtl="0"/>
          <a:r>
            <a:rPr lang="ru-RU" sz="2000" dirty="0">
              <a:latin typeface="Franklin Gothic Medium Cond" panose="020B0606030402020204" pitchFamily="34" charset="0"/>
            </a:rPr>
            <a:t>Планирование</a:t>
          </a:r>
        </a:p>
      </dgm:t>
    </dgm:pt>
    <dgm:pt modelId="{3606DF4A-6CCF-426C-8A3E-036C8BC3804F}" type="parTrans" cxnId="{8408C041-E91B-4F3A-A9C4-932AF2757331}">
      <dgm:prSet/>
      <dgm:spPr/>
      <dgm:t>
        <a:bodyPr/>
        <a:lstStyle/>
        <a:p>
          <a:endParaRPr lang="ru-RU"/>
        </a:p>
      </dgm:t>
    </dgm:pt>
    <dgm:pt modelId="{5A252549-8606-4B2B-A81F-D3B98FB2F27F}" type="sibTrans" cxnId="{8408C041-E91B-4F3A-A9C4-932AF2757331}">
      <dgm:prSet/>
      <dgm:spPr/>
      <dgm:t>
        <a:bodyPr/>
        <a:lstStyle/>
        <a:p>
          <a:endParaRPr lang="ru-RU"/>
        </a:p>
      </dgm:t>
    </dgm:pt>
    <dgm:pt modelId="{1E68E9A3-9A33-44C6-85A2-6C9CBD50B59D}">
      <dgm:prSet custT="1"/>
      <dgm:spPr/>
      <dgm:t>
        <a:bodyPr/>
        <a:lstStyle/>
        <a:p>
          <a:pPr rtl="0"/>
          <a:r>
            <a:rPr lang="ru-RU" sz="2000" dirty="0">
              <a:latin typeface="Franklin Gothic Medium Cond" panose="020B0606030402020204" pitchFamily="34" charset="0"/>
            </a:rPr>
            <a:t>Печать комплектов (</a:t>
          </a:r>
          <a:r>
            <a:rPr lang="ru-RU" sz="2000" dirty="0" err="1">
              <a:latin typeface="Franklin Gothic Medium Cond" panose="020B0606030402020204" pitchFamily="34" charset="0"/>
            </a:rPr>
            <a:t>бланки+КИМ</a:t>
          </a:r>
          <a:r>
            <a:rPr lang="ru-RU" sz="2000" dirty="0">
              <a:latin typeface="Franklin Gothic Medium Cond" panose="020B0606030402020204" pitchFamily="34" charset="0"/>
            </a:rPr>
            <a:t>)</a:t>
          </a:r>
        </a:p>
      </dgm:t>
    </dgm:pt>
    <dgm:pt modelId="{AFE08252-9B47-42B2-AE66-C65B184F1D12}" type="parTrans" cxnId="{A839A889-B21C-449A-A992-323BC3AF4C1B}">
      <dgm:prSet/>
      <dgm:spPr/>
      <dgm:t>
        <a:bodyPr/>
        <a:lstStyle/>
        <a:p>
          <a:endParaRPr lang="ru-RU"/>
        </a:p>
      </dgm:t>
    </dgm:pt>
    <dgm:pt modelId="{2CBD620D-3BD9-4B3A-A151-6DBD0C3C53C9}" type="sibTrans" cxnId="{A839A889-B21C-449A-A992-323BC3AF4C1B}">
      <dgm:prSet/>
      <dgm:spPr/>
      <dgm:t>
        <a:bodyPr/>
        <a:lstStyle/>
        <a:p>
          <a:endParaRPr lang="ru-RU"/>
        </a:p>
      </dgm:t>
    </dgm:pt>
    <dgm:pt modelId="{6B6C510D-38CC-40B9-B748-3FC1EA9AD2C4}">
      <dgm:prSet custT="1"/>
      <dgm:spPr/>
      <dgm:t>
        <a:bodyPr/>
        <a:lstStyle/>
        <a:p>
          <a:pPr rtl="0"/>
          <a:r>
            <a:rPr lang="ru-RU" sz="2000" dirty="0">
              <a:latin typeface="Franklin Gothic Medium Cond" panose="020B0606030402020204" pitchFamily="34" charset="0"/>
            </a:rPr>
            <a:t>Проведение диагностических работ</a:t>
          </a:r>
        </a:p>
      </dgm:t>
    </dgm:pt>
    <dgm:pt modelId="{97F85E7A-3F33-4910-8678-3723DF48FC45}" type="parTrans" cxnId="{30E0A278-3170-4FFD-AD66-CEB77700CF4F}">
      <dgm:prSet/>
      <dgm:spPr/>
      <dgm:t>
        <a:bodyPr/>
        <a:lstStyle/>
        <a:p>
          <a:endParaRPr lang="ru-RU"/>
        </a:p>
      </dgm:t>
    </dgm:pt>
    <dgm:pt modelId="{D5ED79AD-7637-4A80-BA97-246F26BC6684}" type="sibTrans" cxnId="{30E0A278-3170-4FFD-AD66-CEB77700CF4F}">
      <dgm:prSet/>
      <dgm:spPr/>
      <dgm:t>
        <a:bodyPr/>
        <a:lstStyle/>
        <a:p>
          <a:endParaRPr lang="ru-RU"/>
        </a:p>
      </dgm:t>
    </dgm:pt>
    <dgm:pt modelId="{C3ED65A2-1F34-4E1A-9595-FD9C7278B24C}">
      <dgm:prSet custT="1"/>
      <dgm:spPr/>
      <dgm:t>
        <a:bodyPr/>
        <a:lstStyle/>
        <a:p>
          <a:pPr rtl="0"/>
          <a:r>
            <a:rPr lang="ru-RU" sz="2000" dirty="0">
              <a:latin typeface="Franklin Gothic Medium Cond" panose="020B0606030402020204" pitchFamily="34" charset="0"/>
            </a:rPr>
            <a:t>Сканирование и верификация бланков ответов</a:t>
          </a:r>
        </a:p>
      </dgm:t>
    </dgm:pt>
    <dgm:pt modelId="{DB5C2B78-BAE9-4288-9C94-0832E3BDDBBB}" type="parTrans" cxnId="{30FE20E8-8EB2-48CB-BC8C-3309872D7430}">
      <dgm:prSet/>
      <dgm:spPr/>
      <dgm:t>
        <a:bodyPr/>
        <a:lstStyle/>
        <a:p>
          <a:endParaRPr lang="ru-RU"/>
        </a:p>
      </dgm:t>
    </dgm:pt>
    <dgm:pt modelId="{71549958-7A03-4605-AA85-183D7F57601C}" type="sibTrans" cxnId="{30FE20E8-8EB2-48CB-BC8C-3309872D7430}">
      <dgm:prSet/>
      <dgm:spPr/>
      <dgm:t>
        <a:bodyPr/>
        <a:lstStyle/>
        <a:p>
          <a:endParaRPr lang="ru-RU"/>
        </a:p>
      </dgm:t>
    </dgm:pt>
    <dgm:pt modelId="{827E8BDB-E761-434A-B876-DBE46B61DFDC}">
      <dgm:prSet custT="1"/>
      <dgm:spPr/>
      <dgm:t>
        <a:bodyPr/>
        <a:lstStyle/>
        <a:p>
          <a:pPr rtl="0"/>
          <a:r>
            <a:rPr lang="ru-RU" sz="2000" dirty="0">
              <a:latin typeface="Franklin Gothic Medium Cond" panose="020B0606030402020204" pitchFamily="34" charset="0"/>
            </a:rPr>
            <a:t>Проверка экспертами ПК</a:t>
          </a:r>
        </a:p>
      </dgm:t>
    </dgm:pt>
    <dgm:pt modelId="{7CA2D6C1-3A1C-425B-9320-486D7BDB1620}" type="parTrans" cxnId="{D89D20E1-422B-4135-BED5-411876249F37}">
      <dgm:prSet/>
      <dgm:spPr/>
      <dgm:t>
        <a:bodyPr/>
        <a:lstStyle/>
        <a:p>
          <a:endParaRPr lang="ru-RU"/>
        </a:p>
      </dgm:t>
    </dgm:pt>
    <dgm:pt modelId="{D7A7781D-DC7B-4BC3-BCCD-C3DB2E564B96}" type="sibTrans" cxnId="{D89D20E1-422B-4135-BED5-411876249F37}">
      <dgm:prSet/>
      <dgm:spPr/>
      <dgm:t>
        <a:bodyPr/>
        <a:lstStyle/>
        <a:p>
          <a:endParaRPr lang="ru-RU"/>
        </a:p>
      </dgm:t>
    </dgm:pt>
    <dgm:pt modelId="{63660E80-29A1-41EB-8879-98E47AF0E5C8}">
      <dgm:prSet custT="1"/>
      <dgm:spPr/>
      <dgm:t>
        <a:bodyPr/>
        <a:lstStyle/>
        <a:p>
          <a:pPr rtl="0"/>
          <a:r>
            <a:rPr lang="ru-RU" sz="2000" dirty="0">
              <a:latin typeface="Franklin Gothic Medium Cond" panose="020B0606030402020204" pitchFamily="34" charset="0"/>
            </a:rPr>
            <a:t>Ознакомление с результатами</a:t>
          </a:r>
        </a:p>
      </dgm:t>
    </dgm:pt>
    <dgm:pt modelId="{85D5E9F7-0647-42C0-9D25-F1F14A042EDD}" type="parTrans" cxnId="{F987077B-1BE8-4056-B2D0-564C8E9BE6E6}">
      <dgm:prSet/>
      <dgm:spPr/>
      <dgm:t>
        <a:bodyPr/>
        <a:lstStyle/>
        <a:p>
          <a:endParaRPr lang="ru-RU"/>
        </a:p>
      </dgm:t>
    </dgm:pt>
    <dgm:pt modelId="{0C4F71A2-07E9-4A97-BD26-30E3AD955672}" type="sibTrans" cxnId="{F987077B-1BE8-4056-B2D0-564C8E9BE6E6}">
      <dgm:prSet/>
      <dgm:spPr/>
      <dgm:t>
        <a:bodyPr/>
        <a:lstStyle/>
        <a:p>
          <a:endParaRPr lang="ru-RU"/>
        </a:p>
      </dgm:t>
    </dgm:pt>
    <dgm:pt modelId="{3DD972A2-0415-475B-9BC2-671E1F898D57}">
      <dgm:prSet/>
      <dgm:spPr/>
      <dgm:t>
        <a:bodyPr/>
        <a:lstStyle/>
        <a:p>
          <a:pPr rtl="0"/>
          <a:r>
            <a:rPr lang="ru-RU" dirty="0">
              <a:solidFill>
                <a:srgbClr val="C00000"/>
              </a:solidFill>
              <a:latin typeface="Franklin Gothic Medium Cond" panose="020B0606030402020204" pitchFamily="34" charset="0"/>
            </a:rPr>
            <a:t>за два рабочих дня</a:t>
          </a:r>
        </a:p>
      </dgm:t>
    </dgm:pt>
    <dgm:pt modelId="{B7254122-41A5-48D9-813E-F8F11AB3FCDC}" type="parTrans" cxnId="{AFB68D0F-69F1-483D-ADC6-44269C595ACE}">
      <dgm:prSet/>
      <dgm:spPr/>
      <dgm:t>
        <a:bodyPr/>
        <a:lstStyle/>
        <a:p>
          <a:endParaRPr lang="ru-RU"/>
        </a:p>
      </dgm:t>
    </dgm:pt>
    <dgm:pt modelId="{CB02EC5D-3645-4D23-AB81-10691517D9B3}" type="sibTrans" cxnId="{AFB68D0F-69F1-483D-ADC6-44269C595ACE}">
      <dgm:prSet/>
      <dgm:spPr/>
      <dgm:t>
        <a:bodyPr/>
        <a:lstStyle/>
        <a:p>
          <a:endParaRPr lang="ru-RU"/>
        </a:p>
      </dgm:t>
    </dgm:pt>
    <dgm:pt modelId="{3C8E3A6F-7CD2-4F76-890F-703F1B966060}">
      <dgm:prSet/>
      <dgm:spPr/>
      <dgm:t>
        <a:bodyPr/>
        <a:lstStyle/>
        <a:p>
          <a:pPr rtl="0"/>
          <a:r>
            <a:rPr lang="ru-RU" dirty="0">
              <a:solidFill>
                <a:srgbClr val="C00000"/>
              </a:solidFill>
              <a:latin typeface="Franklin Gothic Medium Cond" panose="020B0606030402020204" pitchFamily="34" charset="0"/>
            </a:rPr>
            <a:t>за один рабочий день</a:t>
          </a:r>
        </a:p>
      </dgm:t>
    </dgm:pt>
    <dgm:pt modelId="{0DD6C89F-B12C-4311-9710-44C17009174A}" type="parTrans" cxnId="{7A5A7620-5D84-4B2C-8053-06DC1E0D6C09}">
      <dgm:prSet/>
      <dgm:spPr/>
      <dgm:t>
        <a:bodyPr/>
        <a:lstStyle/>
        <a:p>
          <a:endParaRPr lang="ru-RU"/>
        </a:p>
      </dgm:t>
    </dgm:pt>
    <dgm:pt modelId="{914CFFCF-0D3A-41D2-AE21-93949479E836}" type="sibTrans" cxnId="{7A5A7620-5D84-4B2C-8053-06DC1E0D6C09}">
      <dgm:prSet/>
      <dgm:spPr/>
      <dgm:t>
        <a:bodyPr/>
        <a:lstStyle/>
        <a:p>
          <a:endParaRPr lang="ru-RU"/>
        </a:p>
      </dgm:t>
    </dgm:pt>
    <dgm:pt modelId="{1F476296-850C-4A6D-9DC5-BDD3563322CC}">
      <dgm:prSet/>
      <dgm:spPr/>
      <dgm:t>
        <a:bodyPr/>
        <a:lstStyle/>
        <a:p>
          <a:pPr rtl="0"/>
          <a:r>
            <a:rPr lang="ru-RU" dirty="0">
              <a:solidFill>
                <a:srgbClr val="C00000"/>
              </a:solidFill>
              <a:latin typeface="Franklin Gothic Medium Cond" panose="020B0606030402020204" pitchFamily="34" charset="0"/>
            </a:rPr>
            <a:t>один день после проведения </a:t>
          </a:r>
        </a:p>
      </dgm:t>
    </dgm:pt>
    <dgm:pt modelId="{32AACDDB-165F-4F47-8718-511347CCE57E}" type="parTrans" cxnId="{820A650B-F726-4249-A7C1-B43311193312}">
      <dgm:prSet/>
      <dgm:spPr/>
      <dgm:t>
        <a:bodyPr/>
        <a:lstStyle/>
        <a:p>
          <a:endParaRPr lang="ru-RU"/>
        </a:p>
      </dgm:t>
    </dgm:pt>
    <dgm:pt modelId="{11432488-BA4C-4A6B-AA22-6CC6DC160BF3}" type="sibTrans" cxnId="{820A650B-F726-4249-A7C1-B43311193312}">
      <dgm:prSet/>
      <dgm:spPr/>
      <dgm:t>
        <a:bodyPr/>
        <a:lstStyle/>
        <a:p>
          <a:endParaRPr lang="ru-RU"/>
        </a:p>
      </dgm:t>
    </dgm:pt>
    <dgm:pt modelId="{67D414F8-1D2C-478C-B2D8-02F568AC4045}">
      <dgm:prSet/>
      <dgm:spPr/>
      <dgm:t>
        <a:bodyPr/>
        <a:lstStyle/>
        <a:p>
          <a:pPr rtl="0"/>
          <a:r>
            <a:rPr lang="ru-RU" dirty="0">
              <a:solidFill>
                <a:srgbClr val="C00000"/>
              </a:solidFill>
              <a:latin typeface="Franklin Gothic Medium Cond" panose="020B0606030402020204" pitchFamily="34" charset="0"/>
            </a:rPr>
            <a:t>пять дней после сканирования</a:t>
          </a:r>
        </a:p>
      </dgm:t>
    </dgm:pt>
    <dgm:pt modelId="{17715220-0BAE-4B94-A5CE-0088E1A9189F}" type="parTrans" cxnId="{FD461A0A-E18D-4E1A-A011-7E446D12C6B8}">
      <dgm:prSet/>
      <dgm:spPr/>
      <dgm:t>
        <a:bodyPr/>
        <a:lstStyle/>
        <a:p>
          <a:endParaRPr lang="ru-RU"/>
        </a:p>
      </dgm:t>
    </dgm:pt>
    <dgm:pt modelId="{5F2A5495-13D9-4382-906B-FF4303D2B13E}" type="sibTrans" cxnId="{FD461A0A-E18D-4E1A-A011-7E446D12C6B8}">
      <dgm:prSet/>
      <dgm:spPr/>
      <dgm:t>
        <a:bodyPr/>
        <a:lstStyle/>
        <a:p>
          <a:endParaRPr lang="ru-RU"/>
        </a:p>
      </dgm:t>
    </dgm:pt>
    <dgm:pt modelId="{96596F73-2DA2-4C03-9AA7-65E415517CD1}">
      <dgm:prSet/>
      <dgm:spPr/>
      <dgm:t>
        <a:bodyPr/>
        <a:lstStyle/>
        <a:p>
          <a:pPr rtl="0"/>
          <a:r>
            <a:rPr lang="ru-RU" dirty="0">
              <a:solidFill>
                <a:srgbClr val="C00000"/>
              </a:solidFill>
              <a:latin typeface="Franklin Gothic Medium Cond" panose="020B0606030402020204" pitchFamily="34" charset="0"/>
            </a:rPr>
            <a:t>с 9.00 до 18.00 часов</a:t>
          </a:r>
        </a:p>
      </dgm:t>
    </dgm:pt>
    <dgm:pt modelId="{73B38C3B-C75E-4038-B5AD-1FDAE2D43D1A}" type="parTrans" cxnId="{BBA60DEB-F09C-486D-A190-5685F670A61A}">
      <dgm:prSet/>
      <dgm:spPr/>
      <dgm:t>
        <a:bodyPr/>
        <a:lstStyle/>
        <a:p>
          <a:endParaRPr lang="ru-RU"/>
        </a:p>
      </dgm:t>
    </dgm:pt>
    <dgm:pt modelId="{C9C32284-D2A3-4911-B77A-B275F40829CB}" type="sibTrans" cxnId="{BBA60DEB-F09C-486D-A190-5685F670A61A}">
      <dgm:prSet/>
      <dgm:spPr/>
      <dgm:t>
        <a:bodyPr/>
        <a:lstStyle/>
        <a:p>
          <a:endParaRPr lang="ru-RU"/>
        </a:p>
      </dgm:t>
    </dgm:pt>
    <dgm:pt modelId="{C0F54959-53D0-42C6-8B48-E8B0E412F15F}" type="pres">
      <dgm:prSet presAssocID="{96F74F3B-7616-4E3B-86EA-F1141F490C8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D3417D-6E46-4CB9-A8CE-9356649FD3CC}" type="pres">
      <dgm:prSet presAssocID="{6A1AE217-BC71-4218-8D99-42D68F45E30D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427B7B-8597-4CCA-A6A9-F12EB6E8B268}" type="pres">
      <dgm:prSet presAssocID="{6A1AE217-BC71-4218-8D99-42D68F45E30D}" presName="child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A7D66-43A4-4E8A-A62E-32DB8E1DA7C3}" type="pres">
      <dgm:prSet presAssocID="{1E68E9A3-9A33-44C6-85A2-6C9CBD50B59D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C8663A-B392-4717-8033-ED3C45187883}" type="pres">
      <dgm:prSet presAssocID="{1E68E9A3-9A33-44C6-85A2-6C9CBD50B59D}" presName="child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5C0974-A1CA-4ACD-B0C6-A07076723FA4}" type="pres">
      <dgm:prSet presAssocID="{6B6C510D-38CC-40B9-B748-3FC1EA9AD2C4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6A5924-CD46-4350-9262-94CD78CFCC3D}" type="pres">
      <dgm:prSet presAssocID="{6B6C510D-38CC-40B9-B748-3FC1EA9AD2C4}" presName="childTex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2174A5-A6F5-44C7-9AB7-AC13DDEADB1F}" type="pres">
      <dgm:prSet presAssocID="{C3ED65A2-1F34-4E1A-9595-FD9C7278B24C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394E18-3E9F-4BA5-A38D-E446CC550DC4}" type="pres">
      <dgm:prSet presAssocID="{C3ED65A2-1F34-4E1A-9595-FD9C7278B24C}" presName="childTex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878AAE-78ED-4FCE-BE7A-A67AB14A9276}" type="pres">
      <dgm:prSet presAssocID="{827E8BDB-E761-434A-B876-DBE46B61DFDC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B81FC7-3FFA-46DD-BB0F-59B1A9AAC679}" type="pres">
      <dgm:prSet presAssocID="{827E8BDB-E761-434A-B876-DBE46B61DFDC}" presName="childTex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0BAB38-1B19-40DA-B128-5D326777BA3F}" type="pres">
      <dgm:prSet presAssocID="{63660E80-29A1-41EB-8879-98E47AF0E5C8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968ACB-3C2A-4024-AEF1-9DAE2A1C14AF}" type="presOf" srcId="{3C8E3A6F-7CD2-4F76-890F-703F1B966060}" destId="{5FC8663A-B392-4717-8033-ED3C45187883}" srcOrd="0" destOrd="0" presId="urn:microsoft.com/office/officeart/2005/8/layout/vList2"/>
    <dgm:cxn modelId="{F2895A17-70FD-4B95-AB66-F876E0CEFF1F}" type="presOf" srcId="{3DD972A2-0415-475B-9BC2-671E1F898D57}" destId="{B7427B7B-8597-4CCA-A6A9-F12EB6E8B268}" srcOrd="0" destOrd="0" presId="urn:microsoft.com/office/officeart/2005/8/layout/vList2"/>
    <dgm:cxn modelId="{30E0A278-3170-4FFD-AD66-CEB77700CF4F}" srcId="{96F74F3B-7616-4E3B-86EA-F1141F490C86}" destId="{6B6C510D-38CC-40B9-B748-3FC1EA9AD2C4}" srcOrd="2" destOrd="0" parTransId="{97F85E7A-3F33-4910-8678-3723DF48FC45}" sibTransId="{D5ED79AD-7637-4A80-BA97-246F26BC6684}"/>
    <dgm:cxn modelId="{D89D20E1-422B-4135-BED5-411876249F37}" srcId="{96F74F3B-7616-4E3B-86EA-F1141F490C86}" destId="{827E8BDB-E761-434A-B876-DBE46B61DFDC}" srcOrd="4" destOrd="0" parTransId="{7CA2D6C1-3A1C-425B-9320-486D7BDB1620}" sibTransId="{D7A7781D-DC7B-4BC3-BCCD-C3DB2E564B96}"/>
    <dgm:cxn modelId="{AFB68D0F-69F1-483D-ADC6-44269C595ACE}" srcId="{6A1AE217-BC71-4218-8D99-42D68F45E30D}" destId="{3DD972A2-0415-475B-9BC2-671E1F898D57}" srcOrd="0" destOrd="0" parTransId="{B7254122-41A5-48D9-813E-F8F11AB3FCDC}" sibTransId="{CB02EC5D-3645-4D23-AB81-10691517D9B3}"/>
    <dgm:cxn modelId="{38ED6E4C-4ACB-4F19-87E6-E2A26DDE09CE}" type="presOf" srcId="{C3ED65A2-1F34-4E1A-9595-FD9C7278B24C}" destId="{AB2174A5-A6F5-44C7-9AB7-AC13DDEADB1F}" srcOrd="0" destOrd="0" presId="urn:microsoft.com/office/officeart/2005/8/layout/vList2"/>
    <dgm:cxn modelId="{7F7C4213-9283-4DB9-8AEC-C2C32616A254}" type="presOf" srcId="{1F476296-850C-4A6D-9DC5-BDD3563322CC}" destId="{B2394E18-3E9F-4BA5-A38D-E446CC550DC4}" srcOrd="0" destOrd="0" presId="urn:microsoft.com/office/officeart/2005/8/layout/vList2"/>
    <dgm:cxn modelId="{820A650B-F726-4249-A7C1-B43311193312}" srcId="{C3ED65A2-1F34-4E1A-9595-FD9C7278B24C}" destId="{1F476296-850C-4A6D-9DC5-BDD3563322CC}" srcOrd="0" destOrd="0" parTransId="{32AACDDB-165F-4F47-8718-511347CCE57E}" sibTransId="{11432488-BA4C-4A6B-AA22-6CC6DC160BF3}"/>
    <dgm:cxn modelId="{A839A889-B21C-449A-A992-323BC3AF4C1B}" srcId="{96F74F3B-7616-4E3B-86EA-F1141F490C86}" destId="{1E68E9A3-9A33-44C6-85A2-6C9CBD50B59D}" srcOrd="1" destOrd="0" parTransId="{AFE08252-9B47-42B2-AE66-C65B184F1D12}" sibTransId="{2CBD620D-3BD9-4B3A-A151-6DBD0C3C53C9}"/>
    <dgm:cxn modelId="{6C7DB4E2-B77F-474E-9F90-269426D71539}" type="presOf" srcId="{67D414F8-1D2C-478C-B2D8-02F568AC4045}" destId="{56B81FC7-3FFA-46DD-BB0F-59B1A9AAC679}" srcOrd="0" destOrd="0" presId="urn:microsoft.com/office/officeart/2005/8/layout/vList2"/>
    <dgm:cxn modelId="{CE38581D-F4DB-4B8D-8548-D10B40871610}" type="presOf" srcId="{96596F73-2DA2-4C03-9AA7-65E415517CD1}" destId="{BC6A5924-CD46-4350-9262-94CD78CFCC3D}" srcOrd="0" destOrd="0" presId="urn:microsoft.com/office/officeart/2005/8/layout/vList2"/>
    <dgm:cxn modelId="{FD461A0A-E18D-4E1A-A011-7E446D12C6B8}" srcId="{827E8BDB-E761-434A-B876-DBE46B61DFDC}" destId="{67D414F8-1D2C-478C-B2D8-02F568AC4045}" srcOrd="0" destOrd="0" parTransId="{17715220-0BAE-4B94-A5CE-0088E1A9189F}" sibTransId="{5F2A5495-13D9-4382-906B-FF4303D2B13E}"/>
    <dgm:cxn modelId="{BBA60DEB-F09C-486D-A190-5685F670A61A}" srcId="{6B6C510D-38CC-40B9-B748-3FC1EA9AD2C4}" destId="{96596F73-2DA2-4C03-9AA7-65E415517CD1}" srcOrd="0" destOrd="0" parTransId="{73B38C3B-C75E-4038-B5AD-1FDAE2D43D1A}" sibTransId="{C9C32284-D2A3-4911-B77A-B275F40829CB}"/>
    <dgm:cxn modelId="{926AC1FC-566D-44CA-BE44-988A72FF61A2}" type="presOf" srcId="{63660E80-29A1-41EB-8879-98E47AF0E5C8}" destId="{C60BAB38-1B19-40DA-B128-5D326777BA3F}" srcOrd="0" destOrd="0" presId="urn:microsoft.com/office/officeart/2005/8/layout/vList2"/>
    <dgm:cxn modelId="{80756A14-B987-4643-B0A8-9663A6AA8F64}" type="presOf" srcId="{6A1AE217-BC71-4218-8D99-42D68F45E30D}" destId="{38D3417D-6E46-4CB9-A8CE-9356649FD3CC}" srcOrd="0" destOrd="0" presId="urn:microsoft.com/office/officeart/2005/8/layout/vList2"/>
    <dgm:cxn modelId="{30FE20E8-8EB2-48CB-BC8C-3309872D7430}" srcId="{96F74F3B-7616-4E3B-86EA-F1141F490C86}" destId="{C3ED65A2-1F34-4E1A-9595-FD9C7278B24C}" srcOrd="3" destOrd="0" parTransId="{DB5C2B78-BAE9-4288-9C94-0832E3BDDBBB}" sibTransId="{71549958-7A03-4605-AA85-183D7F57601C}"/>
    <dgm:cxn modelId="{1CA1C380-C2F4-43C6-81E5-2C4D7ACE6FF7}" type="presOf" srcId="{1E68E9A3-9A33-44C6-85A2-6C9CBD50B59D}" destId="{A2CA7D66-43A4-4E8A-A62E-32DB8E1DA7C3}" srcOrd="0" destOrd="0" presId="urn:microsoft.com/office/officeart/2005/8/layout/vList2"/>
    <dgm:cxn modelId="{B7257F0B-D753-4A76-92B3-FF05E601BFFD}" type="presOf" srcId="{96F74F3B-7616-4E3B-86EA-F1141F490C86}" destId="{C0F54959-53D0-42C6-8B48-E8B0E412F15F}" srcOrd="0" destOrd="0" presId="urn:microsoft.com/office/officeart/2005/8/layout/vList2"/>
    <dgm:cxn modelId="{8408C041-E91B-4F3A-A9C4-932AF2757331}" srcId="{96F74F3B-7616-4E3B-86EA-F1141F490C86}" destId="{6A1AE217-BC71-4218-8D99-42D68F45E30D}" srcOrd="0" destOrd="0" parTransId="{3606DF4A-6CCF-426C-8A3E-036C8BC3804F}" sibTransId="{5A252549-8606-4B2B-A81F-D3B98FB2F27F}"/>
    <dgm:cxn modelId="{F987077B-1BE8-4056-B2D0-564C8E9BE6E6}" srcId="{96F74F3B-7616-4E3B-86EA-F1141F490C86}" destId="{63660E80-29A1-41EB-8879-98E47AF0E5C8}" srcOrd="5" destOrd="0" parTransId="{85D5E9F7-0647-42C0-9D25-F1F14A042EDD}" sibTransId="{0C4F71A2-07E9-4A97-BD26-30E3AD955672}"/>
    <dgm:cxn modelId="{50F5CE16-6A36-40B6-BC34-0B5C3C66F5C1}" type="presOf" srcId="{827E8BDB-E761-434A-B876-DBE46B61DFDC}" destId="{1A878AAE-78ED-4FCE-BE7A-A67AB14A9276}" srcOrd="0" destOrd="0" presId="urn:microsoft.com/office/officeart/2005/8/layout/vList2"/>
    <dgm:cxn modelId="{D48B1160-F444-454C-B279-AC0689EBC5D2}" type="presOf" srcId="{6B6C510D-38CC-40B9-B748-3FC1EA9AD2C4}" destId="{5C5C0974-A1CA-4ACD-B0C6-A07076723FA4}" srcOrd="0" destOrd="0" presId="urn:microsoft.com/office/officeart/2005/8/layout/vList2"/>
    <dgm:cxn modelId="{7A5A7620-5D84-4B2C-8053-06DC1E0D6C09}" srcId="{1E68E9A3-9A33-44C6-85A2-6C9CBD50B59D}" destId="{3C8E3A6F-7CD2-4F76-890F-703F1B966060}" srcOrd="0" destOrd="0" parTransId="{0DD6C89F-B12C-4311-9710-44C17009174A}" sibTransId="{914CFFCF-0D3A-41D2-AE21-93949479E836}"/>
    <dgm:cxn modelId="{D72392D1-CA7C-4837-B4FF-0BB9AF31001D}" type="presParOf" srcId="{C0F54959-53D0-42C6-8B48-E8B0E412F15F}" destId="{38D3417D-6E46-4CB9-A8CE-9356649FD3CC}" srcOrd="0" destOrd="0" presId="urn:microsoft.com/office/officeart/2005/8/layout/vList2"/>
    <dgm:cxn modelId="{5F5EAC9C-A22E-4321-9038-B03B69586F81}" type="presParOf" srcId="{C0F54959-53D0-42C6-8B48-E8B0E412F15F}" destId="{B7427B7B-8597-4CCA-A6A9-F12EB6E8B268}" srcOrd="1" destOrd="0" presId="urn:microsoft.com/office/officeart/2005/8/layout/vList2"/>
    <dgm:cxn modelId="{8A887C53-9BA0-4740-836F-FAF646A3AF1F}" type="presParOf" srcId="{C0F54959-53D0-42C6-8B48-E8B0E412F15F}" destId="{A2CA7D66-43A4-4E8A-A62E-32DB8E1DA7C3}" srcOrd="2" destOrd="0" presId="urn:microsoft.com/office/officeart/2005/8/layout/vList2"/>
    <dgm:cxn modelId="{F65E4427-E3A6-4916-9AE0-26C58DE5D2DC}" type="presParOf" srcId="{C0F54959-53D0-42C6-8B48-E8B0E412F15F}" destId="{5FC8663A-B392-4717-8033-ED3C45187883}" srcOrd="3" destOrd="0" presId="urn:microsoft.com/office/officeart/2005/8/layout/vList2"/>
    <dgm:cxn modelId="{57A2ED28-7D97-458D-9091-5CA57648E599}" type="presParOf" srcId="{C0F54959-53D0-42C6-8B48-E8B0E412F15F}" destId="{5C5C0974-A1CA-4ACD-B0C6-A07076723FA4}" srcOrd="4" destOrd="0" presId="urn:microsoft.com/office/officeart/2005/8/layout/vList2"/>
    <dgm:cxn modelId="{9B63188D-DC5F-4C27-A0DC-A88234CF6EC0}" type="presParOf" srcId="{C0F54959-53D0-42C6-8B48-E8B0E412F15F}" destId="{BC6A5924-CD46-4350-9262-94CD78CFCC3D}" srcOrd="5" destOrd="0" presId="urn:microsoft.com/office/officeart/2005/8/layout/vList2"/>
    <dgm:cxn modelId="{E7C27726-63DF-4CBE-BD07-9D3B30F4ECF3}" type="presParOf" srcId="{C0F54959-53D0-42C6-8B48-E8B0E412F15F}" destId="{AB2174A5-A6F5-44C7-9AB7-AC13DDEADB1F}" srcOrd="6" destOrd="0" presId="urn:microsoft.com/office/officeart/2005/8/layout/vList2"/>
    <dgm:cxn modelId="{7546F189-D6A0-4032-BA6A-804D0BDA7D2A}" type="presParOf" srcId="{C0F54959-53D0-42C6-8B48-E8B0E412F15F}" destId="{B2394E18-3E9F-4BA5-A38D-E446CC550DC4}" srcOrd="7" destOrd="0" presId="urn:microsoft.com/office/officeart/2005/8/layout/vList2"/>
    <dgm:cxn modelId="{DDADFE26-BECB-4397-AD8A-7311D215D600}" type="presParOf" srcId="{C0F54959-53D0-42C6-8B48-E8B0E412F15F}" destId="{1A878AAE-78ED-4FCE-BE7A-A67AB14A9276}" srcOrd="8" destOrd="0" presId="urn:microsoft.com/office/officeart/2005/8/layout/vList2"/>
    <dgm:cxn modelId="{2578672F-B954-4545-A663-5BB2D8D20693}" type="presParOf" srcId="{C0F54959-53D0-42C6-8B48-E8B0E412F15F}" destId="{56B81FC7-3FFA-46DD-BB0F-59B1A9AAC679}" srcOrd="9" destOrd="0" presId="urn:microsoft.com/office/officeart/2005/8/layout/vList2"/>
    <dgm:cxn modelId="{B112DB0E-F514-4B86-A784-40F95847FFF6}" type="presParOf" srcId="{C0F54959-53D0-42C6-8B48-E8B0E412F15F}" destId="{C60BAB38-1B19-40DA-B128-5D326777BA3F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5D7F84-53EC-4445-B85F-AC665E07210A}" type="doc">
      <dgm:prSet loTypeId="urn:microsoft.com/office/officeart/2005/8/layout/hProcess9" loCatId="process" qsTypeId="urn:microsoft.com/office/officeart/2005/8/quickstyle/simple3" qsCatId="simple" csTypeId="urn:microsoft.com/office/officeart/2005/8/colors/accent1_2" csCatId="accent1" phldr="1"/>
      <dgm:spPr/>
    </dgm:pt>
    <dgm:pt modelId="{4FC931E7-36C1-4F96-B3B3-5AE9B44AFD1E}">
      <dgm:prSet phldrT="[Текст]"/>
      <dgm:spPr/>
      <dgm:t>
        <a:bodyPr/>
        <a:lstStyle/>
        <a:p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Снижение объема документации</a:t>
          </a:r>
        </a:p>
      </dgm:t>
    </dgm:pt>
    <dgm:pt modelId="{C12E667A-54B0-46AD-A635-83C7AFF55295}" type="parTrans" cxnId="{708DBD3F-75EF-4E70-8BCF-B40E721BA24E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E989E9-16AA-4402-A45A-9FAD96C27259}" type="sibTrans" cxnId="{708DBD3F-75EF-4E70-8BCF-B40E721BA24E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2BDB5D-D556-4F67-B5BB-5BC99AF9E092}">
      <dgm:prSet phldrT="[Текст]"/>
      <dgm:spPr/>
      <dgm:t>
        <a:bodyPr/>
        <a:lstStyle/>
        <a:p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Снижение объема мониторингов </a:t>
          </a:r>
        </a:p>
      </dgm:t>
    </dgm:pt>
    <dgm:pt modelId="{2FE80524-0DA1-4DA4-9324-705BCE6EB930}" type="parTrans" cxnId="{7744A1B5-1494-46BE-8254-2AE413B838A6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2C0791-5DBF-4B8C-8F2B-A50CC63C3420}" type="sibTrans" cxnId="{7744A1B5-1494-46BE-8254-2AE413B838A6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062311-6862-407F-B5E5-655A03672C39}">
      <dgm:prSet phldrT="[Текст]"/>
      <dgm:spPr/>
      <dgm:t>
        <a:bodyPr/>
        <a:lstStyle/>
        <a:p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Оптимизация и интеграция  информационных систем </a:t>
          </a:r>
        </a:p>
      </dgm:t>
    </dgm:pt>
    <dgm:pt modelId="{E0D8E7A4-9865-4AB4-8969-F9B937BC824A}" type="parTrans" cxnId="{2B492D24-39A3-4D25-B67B-EA1585877D9D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E26792-10B6-4765-A317-8BE9FA643026}" type="sibTrans" cxnId="{2B492D24-39A3-4D25-B67B-EA1585877D9D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2EDEF7-47D8-43D0-9237-DCE09E4E3DA9}">
      <dgm:prSet/>
      <dgm:spPr/>
      <dgm:t>
        <a:bodyPr/>
        <a:lstStyle/>
        <a:p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Снижение количества запросов </a:t>
          </a:r>
        </a:p>
      </dgm:t>
    </dgm:pt>
    <dgm:pt modelId="{9E120780-D105-4D5E-8812-E2E87446EEB1}" type="parTrans" cxnId="{14863726-5E4B-4C38-9324-4FDB84A204DD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4860C0-B954-4045-9A43-CDC5422C8C8F}" type="sibTrans" cxnId="{14863726-5E4B-4C38-9324-4FDB84A204DD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94C3A8-6F35-49E9-8F7B-6C25A1AB7DFB}" type="pres">
      <dgm:prSet presAssocID="{195D7F84-53EC-4445-B85F-AC665E07210A}" presName="CompostProcess" presStyleCnt="0">
        <dgm:presLayoutVars>
          <dgm:dir/>
          <dgm:resizeHandles val="exact"/>
        </dgm:presLayoutVars>
      </dgm:prSet>
      <dgm:spPr/>
    </dgm:pt>
    <dgm:pt modelId="{DA444C90-E2EA-4BC4-A4A3-3C0EB7F3951C}" type="pres">
      <dgm:prSet presAssocID="{195D7F84-53EC-4445-B85F-AC665E07210A}" presName="arrow" presStyleLbl="bgShp" presStyleIdx="0" presStyleCnt="1"/>
      <dgm:spPr/>
    </dgm:pt>
    <dgm:pt modelId="{318D07F4-0C5B-49E1-AD59-3FCA1A426037}" type="pres">
      <dgm:prSet presAssocID="{195D7F84-53EC-4445-B85F-AC665E07210A}" presName="linearProcess" presStyleCnt="0"/>
      <dgm:spPr/>
    </dgm:pt>
    <dgm:pt modelId="{3570F700-2951-4DB2-A233-A00B1F52E211}" type="pres">
      <dgm:prSet presAssocID="{4FC931E7-36C1-4F96-B3B3-5AE9B44AFD1E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7177AD-C9B8-4A9A-8C3F-5B6946CB770A}" type="pres">
      <dgm:prSet presAssocID="{EEE989E9-16AA-4402-A45A-9FAD96C27259}" presName="sibTrans" presStyleCnt="0"/>
      <dgm:spPr/>
    </dgm:pt>
    <dgm:pt modelId="{73CD7F6F-5C8D-4CE1-9EB9-B9134D4100E9}" type="pres">
      <dgm:prSet presAssocID="{2B2BDB5D-D556-4F67-B5BB-5BC99AF9E092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775D7C-80AD-460F-9C62-08EFC4B76993}" type="pres">
      <dgm:prSet presAssocID="{F02C0791-5DBF-4B8C-8F2B-A50CC63C3420}" presName="sibTrans" presStyleCnt="0"/>
      <dgm:spPr/>
    </dgm:pt>
    <dgm:pt modelId="{2FCF2879-2DEC-45E0-8723-BFF92A221EAB}" type="pres">
      <dgm:prSet presAssocID="{AB062311-6862-407F-B5E5-655A03672C39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344D66-4099-4F36-AC2F-EC9B2F62500A}" type="pres">
      <dgm:prSet presAssocID="{6EE26792-10B6-4765-A317-8BE9FA643026}" presName="sibTrans" presStyleCnt="0"/>
      <dgm:spPr/>
    </dgm:pt>
    <dgm:pt modelId="{3AA569DE-2B99-4A3F-B54D-21428893EBE0}" type="pres">
      <dgm:prSet presAssocID="{A02EDEF7-47D8-43D0-9237-DCE09E4E3DA9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9468A2-2E82-4250-83ED-59E69FA2D7AF}" type="presOf" srcId="{4FC931E7-36C1-4F96-B3B3-5AE9B44AFD1E}" destId="{3570F700-2951-4DB2-A233-A00B1F52E211}" srcOrd="0" destOrd="0" presId="urn:microsoft.com/office/officeart/2005/8/layout/hProcess9"/>
    <dgm:cxn modelId="{14863726-5E4B-4C38-9324-4FDB84A204DD}" srcId="{195D7F84-53EC-4445-B85F-AC665E07210A}" destId="{A02EDEF7-47D8-43D0-9237-DCE09E4E3DA9}" srcOrd="3" destOrd="0" parTransId="{9E120780-D105-4D5E-8812-E2E87446EEB1}" sibTransId="{1A4860C0-B954-4045-9A43-CDC5422C8C8F}"/>
    <dgm:cxn modelId="{30D995A6-0302-40D4-8051-7604EF3EC967}" type="presOf" srcId="{AB062311-6862-407F-B5E5-655A03672C39}" destId="{2FCF2879-2DEC-45E0-8723-BFF92A221EAB}" srcOrd="0" destOrd="0" presId="urn:microsoft.com/office/officeart/2005/8/layout/hProcess9"/>
    <dgm:cxn modelId="{2B492D24-39A3-4D25-B67B-EA1585877D9D}" srcId="{195D7F84-53EC-4445-B85F-AC665E07210A}" destId="{AB062311-6862-407F-B5E5-655A03672C39}" srcOrd="2" destOrd="0" parTransId="{E0D8E7A4-9865-4AB4-8969-F9B937BC824A}" sibTransId="{6EE26792-10B6-4765-A317-8BE9FA643026}"/>
    <dgm:cxn modelId="{D3BE2526-42C7-4C79-8D83-DCB6DDE88272}" type="presOf" srcId="{2B2BDB5D-D556-4F67-B5BB-5BC99AF9E092}" destId="{73CD7F6F-5C8D-4CE1-9EB9-B9134D4100E9}" srcOrd="0" destOrd="0" presId="urn:microsoft.com/office/officeart/2005/8/layout/hProcess9"/>
    <dgm:cxn modelId="{7781D74A-CE17-4EA0-BDFB-E8F5DEEE2272}" type="presOf" srcId="{A02EDEF7-47D8-43D0-9237-DCE09E4E3DA9}" destId="{3AA569DE-2B99-4A3F-B54D-21428893EBE0}" srcOrd="0" destOrd="0" presId="urn:microsoft.com/office/officeart/2005/8/layout/hProcess9"/>
    <dgm:cxn modelId="{E3F25DA1-1EBE-4265-B767-9A12B4F29E1E}" type="presOf" srcId="{195D7F84-53EC-4445-B85F-AC665E07210A}" destId="{3794C3A8-6F35-49E9-8F7B-6C25A1AB7DFB}" srcOrd="0" destOrd="0" presId="urn:microsoft.com/office/officeart/2005/8/layout/hProcess9"/>
    <dgm:cxn modelId="{7744A1B5-1494-46BE-8254-2AE413B838A6}" srcId="{195D7F84-53EC-4445-B85F-AC665E07210A}" destId="{2B2BDB5D-D556-4F67-B5BB-5BC99AF9E092}" srcOrd="1" destOrd="0" parTransId="{2FE80524-0DA1-4DA4-9324-705BCE6EB930}" sibTransId="{F02C0791-5DBF-4B8C-8F2B-A50CC63C3420}"/>
    <dgm:cxn modelId="{708DBD3F-75EF-4E70-8BCF-B40E721BA24E}" srcId="{195D7F84-53EC-4445-B85F-AC665E07210A}" destId="{4FC931E7-36C1-4F96-B3B3-5AE9B44AFD1E}" srcOrd="0" destOrd="0" parTransId="{C12E667A-54B0-46AD-A635-83C7AFF55295}" sibTransId="{EEE989E9-16AA-4402-A45A-9FAD96C27259}"/>
    <dgm:cxn modelId="{D03B5140-DEE6-445C-973C-9CC3F4ED61D4}" type="presParOf" srcId="{3794C3A8-6F35-49E9-8F7B-6C25A1AB7DFB}" destId="{DA444C90-E2EA-4BC4-A4A3-3C0EB7F3951C}" srcOrd="0" destOrd="0" presId="urn:microsoft.com/office/officeart/2005/8/layout/hProcess9"/>
    <dgm:cxn modelId="{06FF6789-522C-46FF-A211-1BCF6D2ED11E}" type="presParOf" srcId="{3794C3A8-6F35-49E9-8F7B-6C25A1AB7DFB}" destId="{318D07F4-0C5B-49E1-AD59-3FCA1A426037}" srcOrd="1" destOrd="0" presId="urn:microsoft.com/office/officeart/2005/8/layout/hProcess9"/>
    <dgm:cxn modelId="{30EAE812-0E95-447B-82F8-ECAB1339F287}" type="presParOf" srcId="{318D07F4-0C5B-49E1-AD59-3FCA1A426037}" destId="{3570F700-2951-4DB2-A233-A00B1F52E211}" srcOrd="0" destOrd="0" presId="urn:microsoft.com/office/officeart/2005/8/layout/hProcess9"/>
    <dgm:cxn modelId="{45C04254-E423-4A85-90C2-C9DBA3D372F7}" type="presParOf" srcId="{318D07F4-0C5B-49E1-AD59-3FCA1A426037}" destId="{227177AD-C9B8-4A9A-8C3F-5B6946CB770A}" srcOrd="1" destOrd="0" presId="urn:microsoft.com/office/officeart/2005/8/layout/hProcess9"/>
    <dgm:cxn modelId="{4FB83284-ECEA-4AF5-B719-2EA29FB2DC7A}" type="presParOf" srcId="{318D07F4-0C5B-49E1-AD59-3FCA1A426037}" destId="{73CD7F6F-5C8D-4CE1-9EB9-B9134D4100E9}" srcOrd="2" destOrd="0" presId="urn:microsoft.com/office/officeart/2005/8/layout/hProcess9"/>
    <dgm:cxn modelId="{E7ED6D7B-D1C5-4B5F-8E79-8E62FE96FFE8}" type="presParOf" srcId="{318D07F4-0C5B-49E1-AD59-3FCA1A426037}" destId="{4F775D7C-80AD-460F-9C62-08EFC4B76993}" srcOrd="3" destOrd="0" presId="urn:microsoft.com/office/officeart/2005/8/layout/hProcess9"/>
    <dgm:cxn modelId="{3B74DA2B-AD03-42F7-859D-A5A15686C68A}" type="presParOf" srcId="{318D07F4-0C5B-49E1-AD59-3FCA1A426037}" destId="{2FCF2879-2DEC-45E0-8723-BFF92A221EAB}" srcOrd="4" destOrd="0" presId="urn:microsoft.com/office/officeart/2005/8/layout/hProcess9"/>
    <dgm:cxn modelId="{5F871C57-3001-4C75-9B4B-C11D6BFF0BA5}" type="presParOf" srcId="{318D07F4-0C5B-49E1-AD59-3FCA1A426037}" destId="{9F344D66-4099-4F36-AC2F-EC9B2F62500A}" srcOrd="5" destOrd="0" presId="urn:microsoft.com/office/officeart/2005/8/layout/hProcess9"/>
    <dgm:cxn modelId="{DFAAE2D2-87E0-476C-8266-8CC2EB31DE02}" type="presParOf" srcId="{318D07F4-0C5B-49E1-AD59-3FCA1A426037}" destId="{3AA569DE-2B99-4A3F-B54D-21428893EBE0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0.06593</cdr:x>
      <cdr:y>0.34698</cdr:y>
    </cdr:from>
    <cdr:to>
      <cdr:x>0.3086</cdr:x>
      <cdr:y>0.39393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xmlns="" id="{7B031067-32DD-46E0-BE6C-7DB597F0BF9C}"/>
            </a:ext>
          </a:extLst>
        </cdr:cNvPr>
        <cdr:cNvSpPr txBox="1"/>
      </cdr:nvSpPr>
      <cdr:spPr>
        <a:xfrm xmlns:a="http://schemas.openxmlformats.org/drawingml/2006/main">
          <a:off x="737347" y="1991764"/>
          <a:ext cx="2714003" cy="269505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>
              <a:latin typeface="Arial" panose="020B0604020202020204" pitchFamily="34" charset="0"/>
              <a:cs typeface="Arial" panose="020B0604020202020204" pitchFamily="34" charset="0"/>
            </a:rPr>
            <a:t>Краевой</a:t>
          </a:r>
          <a:r>
            <a:rPr lang="ru-RU" sz="1100" b="1" baseline="0" dirty="0">
              <a:latin typeface="Arial" panose="020B0604020202020204" pitchFamily="34" charset="0"/>
              <a:cs typeface="Arial" panose="020B0604020202020204" pitchFamily="34" charset="0"/>
            </a:rPr>
            <a:t> показатель </a:t>
          </a:r>
          <a:r>
            <a:rPr lang="ru-RU" sz="1100" b="1" baseline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49,4 %</a:t>
          </a:r>
          <a:endParaRPr lang="ru-RU" sz="1100" b="1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0.7443</cdr:x>
      <cdr:y>0.4389</cdr:y>
    </cdr:from>
    <cdr:to>
      <cdr:x>0.92783</cdr:x>
      <cdr:y>0.48448</cdr:y>
    </cdr:to>
    <cdr:sp macro="" textlink="">
      <cdr:nvSpPr>
        <cdr:cNvPr id="3" name="TextBox 3">
          <a:extLst xmlns:a="http://schemas.openxmlformats.org/drawingml/2006/main">
            <a:ext uri="{FF2B5EF4-FFF2-40B4-BE49-F238E27FC236}">
              <a16:creationId xmlns:a16="http://schemas.microsoft.com/office/drawing/2014/main" xmlns="" id="{DCA61BDF-47F9-44AF-A949-284B7460FE2F}"/>
            </a:ext>
          </a:extLst>
        </cdr:cNvPr>
        <cdr:cNvSpPr txBox="1"/>
      </cdr:nvSpPr>
      <cdr:spPr>
        <a:xfrm xmlns:a="http://schemas.openxmlformats.org/drawingml/2006/main">
          <a:off x="8324060" y="2519427"/>
          <a:ext cx="2052587" cy="26161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baseline="0">
              <a:latin typeface="Arial" panose="020B0604020202020204" pitchFamily="34" charset="0"/>
              <a:cs typeface="Arial" panose="020B0604020202020204" pitchFamily="34" charset="0"/>
            </a:rPr>
            <a:t>Показатель по РФ </a:t>
          </a:r>
          <a:r>
            <a:rPr lang="ru-RU" sz="1100" b="1" baseline="0">
              <a:solidFill>
                <a:srgbClr val="007033"/>
              </a:solidFill>
              <a:latin typeface="Arial" panose="020B0604020202020204" pitchFamily="34" charset="0"/>
              <a:cs typeface="Arial" panose="020B0604020202020204" pitchFamily="34" charset="0"/>
            </a:rPr>
            <a:t>43,0 %</a:t>
          </a:r>
          <a:endParaRPr lang="ru-RU" sz="1100" b="1">
            <a:solidFill>
              <a:srgbClr val="007033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2FE19-DEB3-44C1-A377-DB56A154A6F1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4AC28-12C2-46AE-B53A-53E1E7131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450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C8C0B5-0DFF-41B9-987A-BFABD0D25081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CEDA9-7F38-4AC8-8070-A7BA1602F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937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607727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4800" y="5274129"/>
            <a:ext cx="9144000" cy="965842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CBBB-DB40-4297-8B40-49CE3F8F0E70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228D-26ED-4D8D-8400-0EB2B0767B28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0" y="761509"/>
            <a:ext cx="12192000" cy="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 userDrawn="1"/>
        </p:nvCxnSpPr>
        <p:spPr>
          <a:xfrm>
            <a:off x="0" y="877888"/>
            <a:ext cx="12192000" cy="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 userDrawn="1"/>
        </p:nvCxnSpPr>
        <p:spPr>
          <a:xfrm>
            <a:off x="3511" y="994267"/>
            <a:ext cx="12192000" cy="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 userDrawn="1"/>
        </p:nvCxnSpPr>
        <p:spPr>
          <a:xfrm>
            <a:off x="-11083" y="4846469"/>
            <a:ext cx="12192000" cy="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>
            <a:off x="-11083" y="4962848"/>
            <a:ext cx="12192000" cy="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-7572" y="5079227"/>
            <a:ext cx="12192000" cy="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5484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CBBB-DB40-4297-8B40-49CE3F8F0E70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228D-26ED-4D8D-8400-0EB2B0767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645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CBBB-DB40-4297-8B40-49CE3F8F0E70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228D-26ED-4D8D-8400-0EB2B0767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217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733" y="203200"/>
            <a:ext cx="11658600" cy="7831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sz="4800" dirty="0">
                <a:solidFill>
                  <a:schemeClr val="accent5">
                    <a:lumMod val="50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marL="0" lvl="0" algn="ctr"/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CBBB-DB40-4297-8B40-49CE3F8F0E70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228D-26ED-4D8D-8400-0EB2B0767B28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0" y="1049375"/>
            <a:ext cx="12192000" cy="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0" y="1165754"/>
            <a:ext cx="12192000" cy="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3511" y="1282133"/>
            <a:ext cx="12192000" cy="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5519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CBBB-DB40-4297-8B40-49CE3F8F0E70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228D-26ED-4D8D-8400-0EB2B0767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098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CBBB-DB40-4297-8B40-49CE3F8F0E70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228D-26ED-4D8D-8400-0EB2B0767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822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CBBB-DB40-4297-8B40-49CE3F8F0E70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228D-26ED-4D8D-8400-0EB2B0767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810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CBBB-DB40-4297-8B40-49CE3F8F0E70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228D-26ED-4D8D-8400-0EB2B0767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341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CBBB-DB40-4297-8B40-49CE3F8F0E70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228D-26ED-4D8D-8400-0EB2B0767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958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CBBB-DB40-4297-8B40-49CE3F8F0E70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228D-26ED-4D8D-8400-0EB2B0767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170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ECBBB-DB40-4297-8B40-49CE3F8F0E70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228D-26ED-4D8D-8400-0EB2B0767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673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ECBBB-DB40-4297-8B40-49CE3F8F0E70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C228D-26ED-4D8D-8400-0EB2B0767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751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7981" y="1897999"/>
            <a:ext cx="9268287" cy="2387600"/>
          </a:xfrm>
        </p:spPr>
        <p:txBody>
          <a:bodyPr anchor="ctr">
            <a:noAutofit/>
          </a:bodyPr>
          <a:lstStyle/>
          <a:p>
            <a:r>
              <a:rPr lang="ru-RU" dirty="0">
                <a:solidFill>
                  <a:srgbClr val="006CB5"/>
                </a:solidFill>
                <a:latin typeface="Franklin Gothic Medium Cond" panose="020B0606030402020204" pitchFamily="34" charset="0"/>
              </a:rPr>
              <a:t>О проведении второй сессии диагностических работ </a:t>
            </a:r>
            <a:br>
              <a:rPr lang="ru-RU" dirty="0">
                <a:solidFill>
                  <a:srgbClr val="006CB5"/>
                </a:solidFill>
                <a:latin typeface="Franklin Gothic Medium Cond" panose="020B0606030402020204" pitchFamily="34" charset="0"/>
              </a:rPr>
            </a:br>
            <a:r>
              <a:rPr lang="ru-RU" dirty="0">
                <a:solidFill>
                  <a:srgbClr val="006CB5"/>
                </a:solidFill>
                <a:latin typeface="Franklin Gothic Medium Cond" panose="020B0606030402020204" pitchFamily="34" charset="0"/>
              </a:rPr>
              <a:t>в формате ЕГЭ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0" y="941035"/>
            <a:ext cx="12192000" cy="17753"/>
          </a:xfrm>
          <a:prstGeom prst="line">
            <a:avLst/>
          </a:prstGeom>
          <a:ln w="38100">
            <a:solidFill>
              <a:srgbClr val="006C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1"/>
          <p:cNvSpPr txBox="1">
            <a:spLocks/>
          </p:cNvSpPr>
          <p:nvPr/>
        </p:nvSpPr>
        <p:spPr>
          <a:xfrm>
            <a:off x="2633869" y="4134679"/>
            <a:ext cx="7056782" cy="1792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rgbClr val="E31E25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43601" y="286764"/>
            <a:ext cx="1944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solidFill>
                  <a:srgbClr val="006CB5"/>
                </a:solidFill>
                <a:latin typeface="Franklin Gothic Medium Cond" panose="020B0606030402020204" pitchFamily="34" charset="0"/>
                <a:ea typeface="+mj-ea"/>
                <a:cs typeface="+mj-cs"/>
              </a:rPr>
              <a:t>18 января 2024 г</a:t>
            </a:r>
            <a:r>
              <a:rPr lang="ru-RU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77273" y="5327216"/>
            <a:ext cx="8667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/>
              <a:t>Процко Андрей Анатольевич, </a:t>
            </a:r>
            <a:br>
              <a:rPr lang="ru-RU" sz="2400" dirty="0"/>
            </a:br>
            <a:r>
              <a:rPr lang="ru-RU" sz="2400" dirty="0"/>
              <a:t>заместитель министра – начальник управления </a:t>
            </a:r>
          </a:p>
          <a:p>
            <a:pPr algn="r"/>
            <a:r>
              <a:rPr lang="ru-RU" sz="2400" dirty="0"/>
              <a:t>государственной регламентации образовательной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682315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Ключевые задачи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3EE0DA81-8981-46DB-BE79-3B9E24C503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2605538"/>
              </p:ext>
            </p:extLst>
          </p:nvPr>
        </p:nvGraphicFramePr>
        <p:xfrm>
          <a:off x="952669" y="1443445"/>
          <a:ext cx="10286662" cy="4244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3E548E5-083A-4D5D-B979-998C7845076A}"/>
              </a:ext>
            </a:extLst>
          </p:cNvPr>
          <p:cNvSpPr/>
          <p:nvPr/>
        </p:nvSpPr>
        <p:spPr>
          <a:xfrm>
            <a:off x="952669" y="5788152"/>
            <a:ext cx="4862915" cy="93921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Отсечь все лишнее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05F1D80-EA1A-4DF2-9DCE-02F52743D820}"/>
              </a:ext>
            </a:extLst>
          </p:cNvPr>
          <p:cNvSpPr/>
          <p:nvPr/>
        </p:nvSpPr>
        <p:spPr>
          <a:xfrm>
            <a:off x="6691883" y="5788153"/>
            <a:ext cx="4547448" cy="93921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Оставить нужное </a:t>
            </a:r>
          </a:p>
        </p:txBody>
      </p:sp>
    </p:spTree>
    <p:extLst>
      <p:ext uri="{BB962C8B-B14F-4D97-AF65-F5344CB8AC3E}">
        <p14:creationId xmlns:p14="http://schemas.microsoft.com/office/powerpoint/2010/main" val="1487121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D353194A-C497-4012-975D-B64673A9F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478" y="1519226"/>
            <a:ext cx="8445154" cy="4828819"/>
          </a:xfrm>
        </p:spPr>
        <p:txBody>
          <a:bodyPr>
            <a:normAutofit/>
          </a:bodyPr>
          <a:lstStyle/>
          <a:p>
            <a:r>
              <a:rPr lang="ru-RU" sz="3200" dirty="0"/>
              <a:t>Сформирована рабочая группа</a:t>
            </a:r>
            <a:br>
              <a:rPr lang="ru-RU" sz="3200" dirty="0"/>
            </a:br>
            <a:r>
              <a:rPr lang="ru-RU" sz="3200" dirty="0">
                <a:solidFill>
                  <a:srgbClr val="0070C0"/>
                </a:solidFill>
              </a:rPr>
              <a:t>(распоряжение министерства образования и науки края от 08.12.2023 № 1584 «Об организации работы по снижению бюрократической нагрузки    в системе образования Хабаровского края»)</a:t>
            </a:r>
          </a:p>
          <a:p>
            <a:r>
              <a:rPr lang="ru-RU" sz="3200" dirty="0"/>
              <a:t>Создан специальный раздел на сайте министерства</a:t>
            </a:r>
          </a:p>
          <a:p>
            <a:r>
              <a:rPr lang="ru-RU" sz="3200" dirty="0"/>
              <a:t>Обеспечена работа «горячей линии»</a:t>
            </a:r>
          </a:p>
          <a:p>
            <a:r>
              <a:rPr lang="ru-RU" sz="3200" dirty="0"/>
              <a:t>Проведен опрос педагогических работников Хабаровского края в декабре 2023 года </a:t>
            </a:r>
          </a:p>
          <a:p>
            <a:endParaRPr lang="ru-RU" dirty="0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B06382BA-3D56-41AD-83F2-D3578D095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Мероприятия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116248A-414F-43FA-ABDD-39EA14CC25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638" y="1519227"/>
            <a:ext cx="3051186" cy="445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835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151615"/>
            <a:ext cx="10719547" cy="623206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Franklin Gothic Medium Cond" panose="020B0606030402020204" pitchFamily="34" charset="0"/>
              </a:rPr>
              <a:t>Результаты опроса педагогических работников (декабрь 2023 г.)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C51D972F-9619-423A-B8BB-0664D83488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007782"/>
              </p:ext>
            </p:extLst>
          </p:nvPr>
        </p:nvGraphicFramePr>
        <p:xfrm>
          <a:off x="367553" y="774821"/>
          <a:ext cx="11183815" cy="5740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790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151615"/>
            <a:ext cx="10719547" cy="579905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Franklin Gothic Medium Cond" panose="020B0606030402020204" pitchFamily="34" charset="0"/>
              </a:rPr>
              <a:t>Результаты опроса педагогических работников (декабрь 2023 г.)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xmlns="" id="{307296DC-81E5-44AB-9C35-A148775E4F8B}"/>
              </a:ext>
            </a:extLst>
          </p:cNvPr>
          <p:cNvSpPr txBox="1"/>
          <p:nvPr/>
        </p:nvSpPr>
        <p:spPr>
          <a:xfrm>
            <a:off x="264069" y="2362778"/>
            <a:ext cx="2082621" cy="261610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Краевой</a:t>
            </a:r>
            <a:r>
              <a:rPr lang="ru-RU" sz="11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показатель</a:t>
            </a:r>
            <a:r>
              <a:rPr lang="ru-RU" sz="11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baseline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80,3 %</a:t>
            </a:r>
            <a:endParaRPr lang="ru-RU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8043401F-6CCB-4244-ABD2-CC4DE02F0B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8930466"/>
              </p:ext>
            </p:extLst>
          </p:nvPr>
        </p:nvGraphicFramePr>
        <p:xfrm>
          <a:off x="1521068" y="731520"/>
          <a:ext cx="10303379" cy="5974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3">
            <a:extLst>
              <a:ext uri="{FF2B5EF4-FFF2-40B4-BE49-F238E27FC236}">
                <a16:creationId xmlns:a16="http://schemas.microsoft.com/office/drawing/2014/main" xmlns="" id="{A9F7244C-EA1D-4837-A7E1-AA1B19880569}"/>
              </a:ext>
            </a:extLst>
          </p:cNvPr>
          <p:cNvSpPr txBox="1"/>
          <p:nvPr/>
        </p:nvSpPr>
        <p:spPr>
          <a:xfrm>
            <a:off x="264069" y="1954948"/>
            <a:ext cx="1774294" cy="266700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Показатель по РФ</a:t>
            </a:r>
            <a:r>
              <a:rPr lang="ru-RU" sz="11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baseline="0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90,0 %</a:t>
            </a:r>
            <a:endParaRPr lang="ru-RU" sz="1100" b="1" dirty="0">
              <a:solidFill>
                <a:srgbClr val="007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79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151615"/>
            <a:ext cx="10719547" cy="599156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Franklin Gothic Medium Cond" panose="020B0606030402020204" pitchFamily="34" charset="0"/>
              </a:rPr>
              <a:t>Результаты опроса педагогических работников (декабрь 2023 г.)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xmlns="" id="{C5588DF2-2971-4B1C-8429-4DE72F195BD2}"/>
              </a:ext>
            </a:extLst>
          </p:cNvPr>
          <p:cNvSpPr txBox="1"/>
          <p:nvPr/>
        </p:nvSpPr>
        <p:spPr>
          <a:xfrm>
            <a:off x="1104900" y="2022980"/>
            <a:ext cx="2203502" cy="261610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Краевой</a:t>
            </a:r>
            <a:r>
              <a:rPr lang="ru-RU" sz="11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показатель</a:t>
            </a:r>
            <a:r>
              <a:rPr lang="ru-RU" sz="11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baseline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87,1 %</a:t>
            </a:r>
            <a:endParaRPr lang="ru-RU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xmlns="" id="{DD117493-1A66-48C3-ACE9-876FC78775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5598417"/>
              </p:ext>
            </p:extLst>
          </p:nvPr>
        </p:nvGraphicFramePr>
        <p:xfrm>
          <a:off x="403601" y="1056823"/>
          <a:ext cx="11384797" cy="5572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CC11821A-F73B-4AD1-AE71-995CFD3C076F}"/>
              </a:ext>
            </a:extLst>
          </p:cNvPr>
          <p:cNvSpPr txBox="1"/>
          <p:nvPr/>
        </p:nvSpPr>
        <p:spPr>
          <a:xfrm>
            <a:off x="8906108" y="3007962"/>
            <a:ext cx="1933543" cy="261610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Показатель по РФ</a:t>
            </a:r>
            <a:r>
              <a:rPr lang="ru-RU" sz="1100" b="1" baseline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baseline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66,0 %</a:t>
            </a:r>
            <a:endParaRPr lang="ru-RU" sz="1100" b="1">
              <a:solidFill>
                <a:srgbClr val="007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96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151615"/>
            <a:ext cx="10719547" cy="570280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Franklin Gothic Medium Cond" panose="020B0606030402020204" pitchFamily="34" charset="0"/>
              </a:rPr>
              <a:t>Результаты опроса педагогических работников (декабрь 2023 г.)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xmlns="" id="{0CFB3BE5-6BDF-454D-89CD-4E607E469945}"/>
              </a:ext>
            </a:extLst>
          </p:cNvPr>
          <p:cNvSpPr txBox="1"/>
          <p:nvPr/>
        </p:nvSpPr>
        <p:spPr>
          <a:xfrm>
            <a:off x="1029408" y="2428094"/>
            <a:ext cx="2082621" cy="261610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Краевой</a:t>
            </a:r>
            <a:r>
              <a:rPr lang="ru-RU" sz="11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показатель</a:t>
            </a:r>
            <a:r>
              <a:rPr lang="ru-RU" sz="11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baseline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48,1 %</a:t>
            </a:r>
            <a:endParaRPr lang="ru-RU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3F15D8A1-3C63-4356-9E59-BF0E67CC52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4577485"/>
              </p:ext>
            </p:extLst>
          </p:nvPr>
        </p:nvGraphicFramePr>
        <p:xfrm>
          <a:off x="375385" y="826477"/>
          <a:ext cx="11309684" cy="5879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3">
            <a:extLst>
              <a:ext uri="{FF2B5EF4-FFF2-40B4-BE49-F238E27FC236}">
                <a16:creationId xmlns:a16="http://schemas.microsoft.com/office/drawing/2014/main" xmlns="" id="{5AA33DBE-DB91-4452-A626-5CC69C1ADFD1}"/>
              </a:ext>
            </a:extLst>
          </p:cNvPr>
          <p:cNvSpPr txBox="1"/>
          <p:nvPr/>
        </p:nvSpPr>
        <p:spPr>
          <a:xfrm>
            <a:off x="8856426" y="3556602"/>
            <a:ext cx="1933543" cy="261610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Показатель по РФ</a:t>
            </a:r>
            <a:r>
              <a:rPr lang="ru-RU" sz="11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lang="ru-RU" sz="1100" b="1" baseline="0" dirty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,5 %</a:t>
            </a:r>
            <a:endParaRPr lang="ru-RU" sz="1100" b="1" dirty="0">
              <a:solidFill>
                <a:srgbClr val="007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4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151615"/>
            <a:ext cx="10719547" cy="541404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Franklin Gothic Medium Cond" panose="020B0606030402020204" pitchFamily="34" charset="0"/>
              </a:rPr>
              <a:t>Результаты опроса педагогических работников (декабрь 2023 г.)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xmlns="" id="{7F1AFE31-24F3-4D04-99DE-0B9DD249B9B8}"/>
              </a:ext>
            </a:extLst>
          </p:cNvPr>
          <p:cNvSpPr txBox="1"/>
          <p:nvPr/>
        </p:nvSpPr>
        <p:spPr>
          <a:xfrm>
            <a:off x="1104900" y="2272648"/>
            <a:ext cx="2082621" cy="261610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Краевой</a:t>
            </a:r>
            <a:r>
              <a:rPr lang="ru-RU" sz="11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показатель</a:t>
            </a:r>
            <a:r>
              <a:rPr lang="ru-RU" sz="11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baseline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31,4 %</a:t>
            </a:r>
            <a:endParaRPr lang="ru-RU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xmlns="" id="{3F3A6605-24DE-45C5-9849-CE74F0F072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059738"/>
              </p:ext>
            </p:extLst>
          </p:nvPr>
        </p:nvGraphicFramePr>
        <p:xfrm>
          <a:off x="365760" y="1051967"/>
          <a:ext cx="11458687" cy="5572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3">
            <a:extLst>
              <a:ext uri="{FF2B5EF4-FFF2-40B4-BE49-F238E27FC236}">
                <a16:creationId xmlns:a16="http://schemas.microsoft.com/office/drawing/2014/main" xmlns="" id="{B6F5A974-7295-4443-9965-FE1435A4D781}"/>
              </a:ext>
            </a:extLst>
          </p:cNvPr>
          <p:cNvSpPr txBox="1"/>
          <p:nvPr/>
        </p:nvSpPr>
        <p:spPr>
          <a:xfrm>
            <a:off x="1111021" y="3298195"/>
            <a:ext cx="1933543" cy="261610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Показатель по РФ</a:t>
            </a:r>
            <a:r>
              <a:rPr lang="ru-RU" sz="1100" b="1" baseline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baseline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14,2 %</a:t>
            </a:r>
            <a:endParaRPr lang="ru-RU" sz="1100" b="1">
              <a:solidFill>
                <a:srgbClr val="007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56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151615"/>
            <a:ext cx="10719547" cy="560654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Franklin Gothic Medium Cond" panose="020B0606030402020204" pitchFamily="34" charset="0"/>
              </a:rPr>
              <a:t>Результаты опроса педагогических работников (декабрь 2023 г.)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DCBA5C90-B518-4423-878D-16EF9FEBBC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2788029"/>
              </p:ext>
            </p:extLst>
          </p:nvPr>
        </p:nvGraphicFramePr>
        <p:xfrm>
          <a:off x="462013" y="808892"/>
          <a:ext cx="11155680" cy="5810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2">
            <a:extLst>
              <a:ext uri="{FF2B5EF4-FFF2-40B4-BE49-F238E27FC236}">
                <a16:creationId xmlns:a16="http://schemas.microsoft.com/office/drawing/2014/main" xmlns="" id="{2D6E9948-52F7-4157-815F-B781D3AF8857}"/>
              </a:ext>
            </a:extLst>
          </p:cNvPr>
          <p:cNvSpPr txBox="1"/>
          <p:nvPr/>
        </p:nvSpPr>
        <p:spPr>
          <a:xfrm>
            <a:off x="1188965" y="1968434"/>
            <a:ext cx="2082621" cy="261610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>
                <a:latin typeface="Arial" panose="020B0604020202020204" pitchFamily="34" charset="0"/>
                <a:cs typeface="Arial" panose="020B0604020202020204" pitchFamily="34" charset="0"/>
              </a:rPr>
              <a:t>Краевой</a:t>
            </a:r>
            <a:r>
              <a:rPr lang="ru-RU" sz="1100" b="1" baseline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показатель</a:t>
            </a:r>
            <a:r>
              <a:rPr lang="ru-RU" sz="1100" b="1" baseline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31,6 %</a:t>
            </a:r>
            <a:endParaRPr lang="ru-RU" sz="11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xmlns="" id="{C970D3FA-6BA7-4CD9-B639-EFB5F5CF6635}"/>
              </a:ext>
            </a:extLst>
          </p:cNvPr>
          <p:cNvSpPr txBox="1"/>
          <p:nvPr/>
        </p:nvSpPr>
        <p:spPr>
          <a:xfrm>
            <a:off x="1188965" y="3019000"/>
            <a:ext cx="1933543" cy="261610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Показатель по РФ</a:t>
            </a:r>
            <a:r>
              <a:rPr lang="ru-RU" sz="1100" b="1" baseline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baseline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16,7 %</a:t>
            </a:r>
            <a:endParaRPr lang="ru-RU" sz="1100" b="1">
              <a:solidFill>
                <a:srgbClr val="007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06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151615"/>
            <a:ext cx="10719547" cy="570280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Franklin Gothic Medium Cond" panose="020B0606030402020204" pitchFamily="34" charset="0"/>
              </a:rPr>
              <a:t>Результаты опроса педагогических работников (декабрь 2023 г.)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xmlns="" id="{8329390B-C89C-4031-8082-7AE2B8B2F9BE}"/>
              </a:ext>
            </a:extLst>
          </p:cNvPr>
          <p:cNvSpPr txBox="1"/>
          <p:nvPr/>
        </p:nvSpPr>
        <p:spPr>
          <a:xfrm>
            <a:off x="999461" y="2567365"/>
            <a:ext cx="2082621" cy="261610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Краевой</a:t>
            </a:r>
            <a:r>
              <a:rPr lang="ru-RU" sz="11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показатель</a:t>
            </a:r>
            <a:r>
              <a:rPr lang="ru-RU" sz="11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baseline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74,5 %</a:t>
            </a:r>
            <a:endParaRPr lang="ru-RU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xmlns="" id="{C9771806-9D4E-4F01-8215-0D878D51CC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1357544"/>
              </p:ext>
            </p:extLst>
          </p:nvPr>
        </p:nvGraphicFramePr>
        <p:xfrm>
          <a:off x="367553" y="721896"/>
          <a:ext cx="11456894" cy="5906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3">
            <a:extLst>
              <a:ext uri="{FF2B5EF4-FFF2-40B4-BE49-F238E27FC236}">
                <a16:creationId xmlns:a16="http://schemas.microsoft.com/office/drawing/2014/main" xmlns="" id="{329DF200-D25C-48BA-A286-CBE1042D338E}"/>
              </a:ext>
            </a:extLst>
          </p:cNvPr>
          <p:cNvSpPr txBox="1"/>
          <p:nvPr/>
        </p:nvSpPr>
        <p:spPr>
          <a:xfrm>
            <a:off x="999461" y="1978059"/>
            <a:ext cx="1933543" cy="261610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Показатель по РФ</a:t>
            </a:r>
            <a:r>
              <a:rPr lang="ru-RU" sz="1100" b="1" baseline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baseline="0">
                <a:solidFill>
                  <a:srgbClr val="007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81,0 %</a:t>
            </a:r>
            <a:endParaRPr lang="ru-RU" sz="1100" b="1">
              <a:solidFill>
                <a:srgbClr val="007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72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151615"/>
            <a:ext cx="10719547" cy="692447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Franklin Gothic Medium Cond" panose="020B0606030402020204" pitchFamily="34" charset="0"/>
              </a:rPr>
              <a:t>Результаты опроса педагогических работников (декабрь 2023 г.)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xmlns="" id="{2D4DB5B4-E891-4CCF-8B4C-0B46B71B23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9049173"/>
              </p:ext>
            </p:extLst>
          </p:nvPr>
        </p:nvGraphicFramePr>
        <p:xfrm>
          <a:off x="530469" y="844062"/>
          <a:ext cx="11131062" cy="5748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2">
            <a:extLst>
              <a:ext uri="{FF2B5EF4-FFF2-40B4-BE49-F238E27FC236}">
                <a16:creationId xmlns:a16="http://schemas.microsoft.com/office/drawing/2014/main" xmlns="" id="{42DF13B4-299F-4A1E-A89B-E30B096E2136}"/>
              </a:ext>
            </a:extLst>
          </p:cNvPr>
          <p:cNvSpPr txBox="1"/>
          <p:nvPr/>
        </p:nvSpPr>
        <p:spPr>
          <a:xfrm>
            <a:off x="1104900" y="3920523"/>
            <a:ext cx="2082621" cy="261610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>
                <a:latin typeface="Arial" panose="020B0604020202020204" pitchFamily="34" charset="0"/>
                <a:cs typeface="Arial" panose="020B0604020202020204" pitchFamily="34" charset="0"/>
              </a:rPr>
              <a:t>Краевой</a:t>
            </a:r>
            <a:r>
              <a:rPr lang="ru-RU" sz="1100" b="1" baseline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показатель</a:t>
            </a:r>
            <a:r>
              <a:rPr lang="ru-RU" sz="1100" b="1" baseline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24,1 %</a:t>
            </a:r>
            <a:endParaRPr lang="ru-RU" sz="11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82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2769" t="9482" r="24803" b="10345"/>
          <a:stretch/>
        </p:blipFill>
        <p:spPr>
          <a:xfrm>
            <a:off x="97651" y="71021"/>
            <a:ext cx="781235" cy="825624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0" y="941035"/>
            <a:ext cx="12192000" cy="17753"/>
          </a:xfrm>
          <a:prstGeom prst="line">
            <a:avLst/>
          </a:prstGeom>
          <a:ln w="38100">
            <a:solidFill>
              <a:srgbClr val="006C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941032" y="857838"/>
            <a:ext cx="11250968" cy="1"/>
          </a:xfrm>
          <a:prstGeom prst="line">
            <a:avLst/>
          </a:prstGeom>
          <a:ln w="38100">
            <a:solidFill>
              <a:srgbClr val="E31E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941032" y="774641"/>
            <a:ext cx="11250968" cy="1"/>
          </a:xfrm>
          <a:prstGeom prst="line">
            <a:avLst/>
          </a:prstGeom>
          <a:ln w="38100">
            <a:solidFill>
              <a:srgbClr val="006C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847123" y="72910"/>
            <a:ext cx="8817564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4400" dirty="0">
                <a:solidFill>
                  <a:srgbClr val="006CB5"/>
                </a:solidFill>
                <a:latin typeface="Franklin Gothic Medium Cond" panose="020B0606030402020204" pitchFamily="34" charset="0"/>
                <a:ea typeface="+mj-ea"/>
                <a:cs typeface="+mj-cs"/>
              </a:rPr>
              <a:t>Вторая сессия диагностических работ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36" y="1145250"/>
            <a:ext cx="3183004" cy="437376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66036" y="5705480"/>
            <a:ext cx="36331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dk1"/>
                </a:solidFill>
                <a:latin typeface="Franklin Gothic Medium Cond" panose="020B0606030402020204" pitchFamily="34" charset="0"/>
              </a:rPr>
              <a:t>Распоряжение министерства образования и науки края</a:t>
            </a:r>
            <a:br>
              <a:rPr lang="ru-RU" sz="2000" dirty="0">
                <a:solidFill>
                  <a:schemeClr val="dk1"/>
                </a:solidFill>
                <a:latin typeface="Franklin Gothic Medium Cond" panose="020B0606030402020204" pitchFamily="34" charset="0"/>
              </a:rPr>
            </a:br>
            <a:r>
              <a:rPr lang="ru-RU" sz="2000" dirty="0">
                <a:solidFill>
                  <a:schemeClr val="dk1"/>
                </a:solidFill>
                <a:latin typeface="Franklin Gothic Medium Cond" panose="020B0606030402020204" pitchFamily="34" charset="0"/>
              </a:rPr>
              <a:t>от 10 октября 2023 г. № 1326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497179"/>
              </p:ext>
            </p:extLst>
          </p:nvPr>
        </p:nvGraphicFramePr>
        <p:xfrm>
          <a:off x="4642338" y="1476372"/>
          <a:ext cx="6838116" cy="5050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67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522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095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095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23891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Дата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Предмет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Количество организаций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Количество участников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5677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16 января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rgbClr val="C00000"/>
                          </a:solidFill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ХИМИЯ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149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550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82103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17 января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rgbClr val="C00000"/>
                          </a:solidFill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МАТЕМАТИКА (базовый уровень)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246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3 046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82103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18 января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rgbClr val="C00000"/>
                          </a:solidFill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МАТЕМАТИКА (профильный уровень)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213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2 183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5677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19 января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rgbClr val="C00000"/>
                          </a:solidFill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РУССКИЙ</a:t>
                      </a:r>
                      <a:r>
                        <a:rPr lang="ru-RU" sz="2000" kern="1200" baseline="0" dirty="0">
                          <a:solidFill>
                            <a:srgbClr val="C00000"/>
                          </a:solidFill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 ЯЗЫК</a:t>
                      </a:r>
                      <a:endParaRPr lang="ru-RU" sz="2000" kern="1200" dirty="0">
                        <a:solidFill>
                          <a:srgbClr val="C00000"/>
                        </a:solidFill>
                        <a:latin typeface="Franklin Gothic Medium Cond" panose="020B06060304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252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5 077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5677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23 января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rgbClr val="C00000"/>
                          </a:solidFill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ФИЗИКА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163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798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5677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24 января 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rgbClr val="C00000"/>
                          </a:solidFill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БИОЛОГИЯ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185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847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435969" y="1003178"/>
            <a:ext cx="3446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  <a:latin typeface="Franklin Gothic Medium Cond" panose="020B0606030402020204" pitchFamily="34" charset="0"/>
              </a:rPr>
              <a:t>РАСПИСАНИЕ </a:t>
            </a:r>
          </a:p>
        </p:txBody>
      </p:sp>
    </p:spTree>
    <p:extLst>
      <p:ext uri="{BB962C8B-B14F-4D97-AF65-F5344CB8AC3E}">
        <p14:creationId xmlns:p14="http://schemas.microsoft.com/office/powerpoint/2010/main" val="1252817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BA3030-4175-4B84-8274-B58B122D4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ПРЕДЛОЖЕНИЯ В ПРОТОКОЛ ПОРУЧЕНИЙ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7D871C0B-FF8C-468E-B413-F239D2764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733" y="1345223"/>
            <a:ext cx="11477544" cy="522263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Руководителям общеобразовательных организаций обеспечить: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ознакомление педагогических работников с изменениями, внесенными</a:t>
            </a:r>
            <a:b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статью 47 Федерального закона от 29 декабря 2012 г. № 273-ФЗ</a:t>
            </a:r>
            <a:b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"Об образовании в Российской Федерации", а также с  перечнем документации, подготовка которой осуществляется педагогическими работниками при реализации основных общеобразовательных программ, утвержденным приказом Министерства просвещения Российской Федерации от 21 июля 2022 г. № 582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Срок: </a:t>
            </a: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февраля 2024 г. 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ru-RU" sz="2400" dirty="0"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завершение работы по анализу имеющихся локальных нормативных актов и должностных инструкций педагогических работников на предмет наличия в них обязанностей по оформлению документов, не предусмотренных статьей 47 Федерального закона от 29 декабря 2012 г. № 273-ФЗ "Об образовании в Российской Федерации", приказом Министерства просвещения Российской Федерации от 21 июля 2022 г. № 582 "Об утверждении перечня документации, подготовка которой осуществляется педагогическими работниками при реализации основных общеобразовательных программ" и внесение изменений в случае необходимости.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Срок: </a:t>
            </a: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марта 2024 г. </a:t>
            </a:r>
          </a:p>
        </p:txBody>
      </p:sp>
    </p:spTree>
    <p:extLst>
      <p:ext uri="{BB962C8B-B14F-4D97-AF65-F5344CB8AC3E}">
        <p14:creationId xmlns:p14="http://schemas.microsoft.com/office/powerpoint/2010/main" val="3439792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8777"/>
            <a:ext cx="10515600" cy="646928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rgbClr val="006CB5"/>
                </a:solidFill>
                <a:latin typeface="Franklin Gothic Medium Cond" panose="020B0606030402020204" pitchFamily="34" charset="0"/>
              </a:rPr>
              <a:t>Вторая сессия диагностических работ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15823" y="1624048"/>
          <a:ext cx="5056277" cy="4697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253655" y="1160585"/>
            <a:ext cx="2942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Franklin Gothic Medium Cond" panose="020B0606030402020204" pitchFamily="34" charset="0"/>
                <a:ea typeface="+mj-ea"/>
                <a:cs typeface="+mj-cs"/>
              </a:rPr>
              <a:t>СТРУКТУРА РАБОТЫ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06770" y="1160585"/>
            <a:ext cx="31547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Franklin Gothic Medium Cond" panose="020B0606030402020204" pitchFamily="34" charset="0"/>
                <a:ea typeface="+mj-ea"/>
                <a:cs typeface="+mj-cs"/>
              </a:rPr>
              <a:t>ЭТАПЫ ПРОВЕДЕНИЯ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869262" y="1624048"/>
          <a:ext cx="6109379" cy="5052342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6844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53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707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987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3447">
                <a:tc row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>
                          <a:latin typeface="Franklin Gothic Medium Cond" panose="020B0606030402020204" pitchFamily="34" charset="0"/>
                        </a:rPr>
                        <a:t>Предмет</a:t>
                      </a:r>
                      <a:endParaRPr lang="ru-RU" sz="20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kern="1200" dirty="0">
                          <a:latin typeface="Franklin Gothic Medium Cond" panose="020B0606030402020204" pitchFamily="34" charset="0"/>
                        </a:rPr>
                        <a:t>Количество заданий</a:t>
                      </a:r>
                      <a:endParaRPr lang="ru-RU" sz="20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Franklin Gothic Medium Cond" panose="020B06060304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kern="1200" dirty="0">
                          <a:latin typeface="Franklin Gothic Medium Cond" panose="020B0606030402020204" pitchFamily="34" charset="0"/>
                        </a:rPr>
                        <a:t>Время на выполнение</a:t>
                      </a:r>
                      <a:endParaRPr lang="ru-RU" sz="20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Franklin Gothic Medium Cond" panose="020B06060304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0589">
                <a:tc vMerge="1">
                  <a:txBody>
                    <a:bodyPr/>
                    <a:lstStyle/>
                    <a:p>
                      <a:endParaRPr lang="ru-RU" sz="2000" dirty="0">
                        <a:solidFill>
                          <a:srgbClr val="002060"/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kern="1200" dirty="0">
                          <a:latin typeface="Franklin Gothic Medium Cond" panose="020B0606030402020204" pitchFamily="34" charset="0"/>
                        </a:rPr>
                        <a:t>Всего</a:t>
                      </a:r>
                      <a:endParaRPr lang="ru-RU" sz="18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Franklin Gothic Medium Cond" panose="020B06060304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kern="1200" dirty="0">
                          <a:latin typeface="Franklin Gothic Medium Cond" panose="020B0606030402020204" pitchFamily="34" charset="0"/>
                        </a:rPr>
                        <a:t>С развернутым ответом</a:t>
                      </a:r>
                      <a:endParaRPr lang="ru-RU" sz="18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Franklin Gothic Medium Cond" panose="020B06060304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2000" dirty="0">
                        <a:solidFill>
                          <a:srgbClr val="002060"/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8203">
                <a:tc>
                  <a:txBody>
                    <a:bodyPr/>
                    <a:lstStyle/>
                    <a:p>
                      <a:r>
                        <a:rPr lang="ru-RU" sz="2000" kern="1200" dirty="0">
                          <a:latin typeface="Franklin Gothic Medium Cond" panose="020B0606030402020204" pitchFamily="34" charset="0"/>
                        </a:rPr>
                        <a:t>Русский язык</a:t>
                      </a:r>
                      <a:endParaRPr lang="ru-RU" sz="20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Franklin Gothic Medium Cond" panose="020B06060304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latin typeface="Franklin Gothic Medium Cond" panose="020B0606030402020204" pitchFamily="34" charset="0"/>
                        </a:rPr>
                        <a:t>12</a:t>
                      </a:r>
                      <a:endParaRPr lang="ru-RU" sz="20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Franklin Gothic Medium Cond" panose="020B06060304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latin typeface="Franklin Gothic Medium Cond" panose="020B0606030402020204" pitchFamily="34" charset="0"/>
                        </a:rPr>
                        <a:t>1</a:t>
                      </a:r>
                      <a:endParaRPr lang="ru-RU" sz="20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Franklin Gothic Medium Cond" panose="020B06060304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latin typeface="Franklin Gothic Medium Cond" panose="020B0606030402020204" pitchFamily="34" charset="0"/>
                        </a:rPr>
                        <a:t>90 мин.</a:t>
                      </a:r>
                      <a:endParaRPr lang="ru-RU" sz="20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Franklin Gothic Medium Cond" panose="020B06060304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37747">
                <a:tc>
                  <a:txBody>
                    <a:bodyPr/>
                    <a:lstStyle/>
                    <a:p>
                      <a:r>
                        <a:rPr lang="ru-RU" sz="2000" kern="1200" dirty="0">
                          <a:latin typeface="Franklin Gothic Medium Cond" panose="020B0606030402020204" pitchFamily="34" charset="0"/>
                        </a:rPr>
                        <a:t>Математика (базовый уровень)</a:t>
                      </a:r>
                      <a:endParaRPr lang="ru-RU" sz="20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Franklin Gothic Medium Cond" panose="020B06060304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latin typeface="Franklin Gothic Medium Cond" panose="020B0606030402020204" pitchFamily="34" charset="0"/>
                        </a:rPr>
                        <a:t>17</a:t>
                      </a:r>
                      <a:endParaRPr lang="ru-RU" sz="20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Franklin Gothic Medium Cond" panose="020B06060304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latin typeface="Franklin Gothic Medium Cond" panose="020B0606030402020204" pitchFamily="34" charset="0"/>
                        </a:rPr>
                        <a:t>-</a:t>
                      </a:r>
                      <a:endParaRPr lang="ru-RU" sz="20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Franklin Gothic Medium Cond" panose="020B06060304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latin typeface="Franklin Gothic Medium Cond" panose="020B0606030402020204" pitchFamily="34" charset="0"/>
                        </a:rPr>
                        <a:t>90 мин.</a:t>
                      </a:r>
                      <a:endParaRPr lang="ru-RU" sz="20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Franklin Gothic Medium Cond" panose="020B06060304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37747">
                <a:tc>
                  <a:txBody>
                    <a:bodyPr/>
                    <a:lstStyle/>
                    <a:p>
                      <a:r>
                        <a:rPr lang="ru-RU" sz="2000" kern="1200" dirty="0">
                          <a:latin typeface="Franklin Gothic Medium Cond" panose="020B0606030402020204" pitchFamily="34" charset="0"/>
                        </a:rPr>
                        <a:t>Математика (профильный уровень)</a:t>
                      </a:r>
                      <a:endParaRPr lang="ru-RU" sz="20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Franklin Gothic Medium Cond" panose="020B06060304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latin typeface="Franklin Gothic Medium Cond" panose="020B0606030402020204" pitchFamily="34" charset="0"/>
                        </a:rPr>
                        <a:t>16</a:t>
                      </a:r>
                      <a:endParaRPr lang="ru-RU" sz="20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Franklin Gothic Medium Cond" panose="020B06060304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latin typeface="Franklin Gothic Medium Cond" panose="020B0606030402020204" pitchFamily="34" charset="0"/>
                        </a:rPr>
                        <a:t>6</a:t>
                      </a:r>
                      <a:endParaRPr lang="ru-RU" sz="20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Franklin Gothic Medium Cond" panose="020B06060304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latin typeface="Franklin Gothic Medium Cond" panose="020B0606030402020204" pitchFamily="34" charset="0"/>
                        </a:rPr>
                        <a:t>90 мин.</a:t>
                      </a:r>
                      <a:endParaRPr lang="ru-RU" sz="20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Franklin Gothic Medium Cond" panose="020B06060304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8203">
                <a:tc>
                  <a:txBody>
                    <a:bodyPr/>
                    <a:lstStyle/>
                    <a:p>
                      <a:r>
                        <a:rPr lang="ru-RU" sz="2000" kern="1200" dirty="0">
                          <a:latin typeface="Franklin Gothic Medium Cond" panose="020B0606030402020204" pitchFamily="34" charset="0"/>
                        </a:rPr>
                        <a:t>Физика</a:t>
                      </a:r>
                      <a:endParaRPr lang="ru-RU" sz="20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Franklin Gothic Medium Cond" panose="020B06060304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latin typeface="Franklin Gothic Medium Cond" panose="020B0606030402020204" pitchFamily="34" charset="0"/>
                        </a:rPr>
                        <a:t>26</a:t>
                      </a:r>
                      <a:endParaRPr lang="ru-RU" sz="20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Franklin Gothic Medium Cond" panose="020B06060304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latin typeface="Franklin Gothic Medium Cond" panose="020B0606030402020204" pitchFamily="34" charset="0"/>
                        </a:rPr>
                        <a:t>6</a:t>
                      </a:r>
                      <a:endParaRPr lang="ru-RU" sz="20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Franklin Gothic Medium Cond" panose="020B06060304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latin typeface="Franklin Gothic Medium Cond" panose="020B0606030402020204" pitchFamily="34" charset="0"/>
                        </a:rPr>
                        <a:t>235 мин. </a:t>
                      </a:r>
                      <a:endParaRPr lang="ru-RU" sz="20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Franklin Gothic Medium Cond" panose="020B06060304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8203">
                <a:tc>
                  <a:txBody>
                    <a:bodyPr/>
                    <a:lstStyle/>
                    <a:p>
                      <a:r>
                        <a:rPr lang="ru-RU" sz="2000" kern="1200" dirty="0">
                          <a:latin typeface="Franklin Gothic Medium Cond" panose="020B0606030402020204" pitchFamily="34" charset="0"/>
                        </a:rPr>
                        <a:t>Химия</a:t>
                      </a:r>
                      <a:endParaRPr lang="ru-RU" sz="20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Franklin Gothic Medium Cond" panose="020B06060304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latin typeface="Franklin Gothic Medium Cond" panose="020B0606030402020204" pitchFamily="34" charset="0"/>
                        </a:rPr>
                        <a:t>15</a:t>
                      </a:r>
                      <a:endParaRPr lang="ru-RU" sz="20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Franklin Gothic Medium Cond" panose="020B06060304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latin typeface="Franklin Gothic Medium Cond" panose="020B0606030402020204" pitchFamily="34" charset="0"/>
                        </a:rPr>
                        <a:t>2</a:t>
                      </a:r>
                      <a:endParaRPr lang="ru-RU" sz="20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Franklin Gothic Medium Cond" panose="020B06060304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latin typeface="Franklin Gothic Medium Cond" panose="020B0606030402020204" pitchFamily="34" charset="0"/>
                        </a:rPr>
                        <a:t>90</a:t>
                      </a:r>
                      <a:r>
                        <a:rPr lang="ru-RU" sz="2000" kern="1200" baseline="0" dirty="0">
                          <a:latin typeface="Franklin Gothic Medium Cond" panose="020B0606030402020204" pitchFamily="34" charset="0"/>
                        </a:rPr>
                        <a:t> мин.</a:t>
                      </a:r>
                      <a:endParaRPr lang="ru-RU" sz="20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Franklin Gothic Medium Cond" panose="020B06060304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8203">
                <a:tc>
                  <a:txBody>
                    <a:bodyPr/>
                    <a:lstStyle/>
                    <a:p>
                      <a:r>
                        <a:rPr lang="ru-RU" sz="2000" kern="1200" dirty="0">
                          <a:latin typeface="Franklin Gothic Medium Cond" panose="020B0606030402020204" pitchFamily="34" charset="0"/>
                        </a:rPr>
                        <a:t>Биология</a:t>
                      </a:r>
                      <a:endParaRPr lang="ru-RU" sz="20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Franklin Gothic Medium Cond" panose="020B06060304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latin typeface="Franklin Gothic Medium Cond" panose="020B0606030402020204" pitchFamily="34" charset="0"/>
                        </a:rPr>
                        <a:t>28</a:t>
                      </a:r>
                      <a:endParaRPr lang="ru-RU" sz="20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Franklin Gothic Medium Cond" panose="020B06060304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latin typeface="Franklin Gothic Medium Cond" panose="020B0606030402020204" pitchFamily="34" charset="0"/>
                        </a:rPr>
                        <a:t>6</a:t>
                      </a:r>
                      <a:endParaRPr lang="ru-RU" sz="20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Franklin Gothic Medium Cond" panose="020B06060304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latin typeface="Franklin Gothic Medium Cond" panose="020B0606030402020204" pitchFamily="34" charset="0"/>
                        </a:rPr>
                        <a:t>235 мин.</a:t>
                      </a:r>
                      <a:endParaRPr lang="ru-RU" sz="20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Franklin Gothic Medium Cond" panose="020B06060304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8097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0690" y="125730"/>
            <a:ext cx="8416290" cy="709295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6CB5"/>
                </a:solidFill>
                <a:latin typeface="Franklin Gothic Medium Cond" panose="020B0606030402020204" pitchFamily="34" charset="0"/>
              </a:rPr>
              <a:t>Вторая сессия диагностических работ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9970" y="92075"/>
            <a:ext cx="742950" cy="7429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" y="1125650"/>
            <a:ext cx="6557010" cy="34297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8494" y="1125650"/>
            <a:ext cx="5174426" cy="41236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" y="4846069"/>
            <a:ext cx="2842259" cy="14041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31870" y="5445555"/>
            <a:ext cx="7658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dk1"/>
                </a:solidFill>
                <a:latin typeface="Franklin Gothic Medium Cond" panose="020B0606030402020204" pitchFamily="34" charset="0"/>
              </a:rPr>
              <a:t>11 января 2024 г. состоялся </a:t>
            </a:r>
            <a:r>
              <a:rPr lang="ru-RU" sz="2000" dirty="0" err="1">
                <a:solidFill>
                  <a:schemeClr val="dk1"/>
                </a:solidFill>
                <a:latin typeface="Franklin Gothic Medium Cond" panose="020B0606030402020204" pitchFamily="34" charset="0"/>
              </a:rPr>
              <a:t>вебинар</a:t>
            </a:r>
            <a:r>
              <a:rPr lang="ru-RU" sz="2000" dirty="0">
                <a:solidFill>
                  <a:schemeClr val="dk1"/>
                </a:solidFill>
                <a:latin typeface="Franklin Gothic Medium Cond" panose="020B0606030402020204" pitchFamily="34" charset="0"/>
              </a:rPr>
              <a:t> по вопросам проведения второй сессии диагностических работ в формате ЕГЭ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6772" y="3673084"/>
            <a:ext cx="143827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017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7360" y="80010"/>
            <a:ext cx="8717280" cy="675005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6CB5"/>
                </a:solidFill>
                <a:latin typeface="Franklin Gothic Medium Cond" panose="020B0606030402020204" pitchFamily="34" charset="0"/>
              </a:rPr>
              <a:t>Вторая сессия диагностических работ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962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>
                <a:solidFill>
                  <a:srgbClr val="C00000"/>
                </a:solidFill>
                <a:latin typeface="Franklin Gothic Medium Cond" panose="020B0606030402020204" pitchFamily="34" charset="0"/>
              </a:rPr>
              <a:t>ПРЕДЛОЖЕНИЕ В ПРОТОКОЛ ПОРУЧЕНИЙ</a:t>
            </a:r>
          </a:p>
          <a:p>
            <a:pPr marL="0" indent="0" algn="just">
              <a:buNone/>
            </a:pPr>
            <a:r>
              <a:rPr lang="ru-RU" sz="4000" dirty="0">
                <a:latin typeface="Franklin Gothic Medium Cond" panose="020B0606030402020204" pitchFamily="34" charset="0"/>
              </a:rPr>
              <a:t>1. Обеспечить соблюдение регламентных сроков при проведении диагностических работ в формате единого государственного экзамена</a:t>
            </a:r>
          </a:p>
          <a:p>
            <a:pPr marL="0" indent="0" algn="just">
              <a:buNone/>
            </a:pPr>
            <a:r>
              <a:rPr lang="ru-RU" sz="4000" dirty="0">
                <a:effectLst/>
                <a:latin typeface="+mj-lt"/>
                <a:ea typeface="Times New Roman" panose="02020603050405020304" pitchFamily="18" charset="0"/>
              </a:rPr>
              <a:t>Срок: </a:t>
            </a:r>
            <a:r>
              <a:rPr lang="ru-RU" sz="4000" dirty="0">
                <a:solidFill>
                  <a:srgbClr val="C00000"/>
                </a:solidFill>
                <a:effectLst/>
                <a:latin typeface="+mj-lt"/>
                <a:ea typeface="Times New Roman" panose="02020603050405020304" pitchFamily="18" charset="0"/>
              </a:rPr>
              <a:t>январь 2024 г.</a:t>
            </a:r>
            <a:endParaRPr lang="ru-RU" sz="40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66092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132" y="1070026"/>
            <a:ext cx="11809614" cy="3377433"/>
          </a:xfrm>
        </p:spPr>
        <p:txBody>
          <a:bodyPr anchor="ctr">
            <a:noAutofit/>
          </a:bodyPr>
          <a:lstStyle/>
          <a:p>
            <a:r>
              <a:rPr lang="ru-RU" sz="4800" dirty="0"/>
              <a:t>Об организации работы по снижению бюрократической нагрузки </a:t>
            </a:r>
            <a:br>
              <a:rPr lang="ru-RU" sz="4800" dirty="0"/>
            </a:br>
            <a:r>
              <a:rPr lang="ru-RU" sz="4800" dirty="0"/>
              <a:t>на педагогических работников</a:t>
            </a:r>
            <a:endParaRPr lang="ru-RU" sz="4800" dirty="0">
              <a:solidFill>
                <a:schemeClr val="accent5">
                  <a:lumMod val="50000"/>
                </a:schemeClr>
              </a:solidFill>
              <a:latin typeface="Franklin Gothic Medium Cond" panose="020B06060304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11083" y="4846469"/>
            <a:ext cx="12192000" cy="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-11083" y="4962848"/>
            <a:ext cx="12192000" cy="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-7572" y="5079227"/>
            <a:ext cx="12192000" cy="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 txBox="1">
            <a:spLocks/>
          </p:cNvSpPr>
          <p:nvPr/>
        </p:nvSpPr>
        <p:spPr>
          <a:xfrm>
            <a:off x="1404851" y="3533059"/>
            <a:ext cx="9687098" cy="30923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schemeClr val="accent5">
                  <a:lumMod val="50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57741" y="5195606"/>
            <a:ext cx="60680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/>
              <a:t>Процко Андрей Анатольевич, </a:t>
            </a:r>
            <a:br>
              <a:rPr lang="ru-RU" sz="2400" dirty="0"/>
            </a:br>
            <a:r>
              <a:rPr lang="ru-RU" sz="2400" dirty="0"/>
              <a:t>заместитель министра - начальник управления государственной регламентации образовательной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4269257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/>
              <a:t>Перечни документов педагогов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4745" y="1649045"/>
            <a:ext cx="2687191" cy="47908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sz="2800" dirty="0"/>
              <a:t>Воспитатель</a:t>
            </a:r>
          </a:p>
          <a:p>
            <a:pPr marL="342900" indent="-342900">
              <a:buAutoNum type="arabicPeriod"/>
            </a:pPr>
            <a:r>
              <a:rPr lang="ru-RU" sz="2000" b="1" dirty="0"/>
              <a:t>Журнал посещаемости </a:t>
            </a:r>
          </a:p>
          <a:p>
            <a:pPr marL="342900" indent="-342900">
              <a:buAutoNum type="arabicPeriod"/>
            </a:pPr>
            <a:r>
              <a:rPr lang="ru-RU" sz="2000" b="1" dirty="0"/>
              <a:t>Календарно-тематический план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11826" y="1649046"/>
            <a:ext cx="2726266" cy="479083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Учитель</a:t>
            </a:r>
          </a:p>
          <a:p>
            <a:pPr marL="342900" indent="-342900">
              <a:buAutoNum type="arabicPeriod"/>
            </a:pPr>
            <a:r>
              <a:rPr lang="ru-RU" sz="2000" b="1" dirty="0"/>
              <a:t>Рабочая программа </a:t>
            </a:r>
          </a:p>
          <a:p>
            <a:pPr marL="342900" indent="-342900">
              <a:buAutoNum type="arabicPeriod"/>
            </a:pPr>
            <a:r>
              <a:rPr lang="ru-RU" sz="2000" b="1" dirty="0"/>
              <a:t>Журнал учета успеваемости</a:t>
            </a:r>
          </a:p>
          <a:p>
            <a:pPr marL="342900" indent="-342900">
              <a:buAutoNum type="arabicPeriod"/>
            </a:pPr>
            <a:r>
              <a:rPr lang="ru-RU" sz="2000" b="1" dirty="0"/>
              <a:t>Журнал внеурочной деятельности </a:t>
            </a:r>
          </a:p>
          <a:p>
            <a:pPr marL="342900" indent="-342900">
              <a:buAutoNum type="arabicPeriod"/>
            </a:pPr>
            <a:r>
              <a:rPr lang="ru-RU" sz="2000" b="1" dirty="0"/>
              <a:t>План воспитательной работы </a:t>
            </a:r>
          </a:p>
          <a:p>
            <a:pPr marL="342900" indent="-342900">
              <a:buAutoNum type="arabicPeriod"/>
            </a:pPr>
            <a:r>
              <a:rPr lang="ru-RU" sz="2000" b="1" dirty="0"/>
              <a:t>Характеристика на обучающегося по запросу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97983" y="1649046"/>
            <a:ext cx="2907974" cy="47908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Преподаватель СПО</a:t>
            </a:r>
          </a:p>
          <a:p>
            <a:pPr marL="342900" indent="-342900">
              <a:buAutoNum type="arabicPeriod"/>
            </a:pPr>
            <a:r>
              <a:rPr lang="ru-RU" sz="2000" b="1" dirty="0"/>
              <a:t>Рабочая программа </a:t>
            </a:r>
          </a:p>
          <a:p>
            <a:pPr marL="342900" indent="-342900">
              <a:buAutoNum type="arabicPeriod"/>
            </a:pPr>
            <a:r>
              <a:rPr lang="ru-RU" sz="2000" b="1" dirty="0"/>
              <a:t>Журнал учета успеваемости</a:t>
            </a:r>
          </a:p>
          <a:p>
            <a:pPr marL="342900" indent="-342900">
              <a:buAutoNum type="arabicPeriod"/>
            </a:pPr>
            <a:r>
              <a:rPr lang="ru-RU" sz="2000" b="1" dirty="0"/>
              <a:t>Журнал практики </a:t>
            </a:r>
          </a:p>
          <a:p>
            <a:pPr marL="342900" indent="-342900">
              <a:buAutoNum type="arabicPeriod"/>
            </a:pPr>
            <a:r>
              <a:rPr lang="ru-RU" sz="2000" b="1" dirty="0"/>
              <a:t>Экзаменационная/ зачетная ведомости </a:t>
            </a:r>
          </a:p>
          <a:p>
            <a:pPr marL="342900" indent="-342900">
              <a:buAutoNum type="arabicPeriod"/>
            </a:pPr>
            <a:r>
              <a:rPr lang="ru-RU" sz="2000" b="1" dirty="0"/>
              <a:t>Рецензия на дипломный проект </a:t>
            </a:r>
          </a:p>
          <a:p>
            <a:pPr marL="342900" indent="-342900">
              <a:buAutoNum type="arabicPeriod"/>
            </a:pPr>
            <a:r>
              <a:rPr lang="ru-RU" sz="2000" b="1" dirty="0"/>
              <a:t>План воспитательной работы (для куратора) </a:t>
            </a:r>
          </a:p>
          <a:p>
            <a:pPr marL="342900" indent="-342900">
              <a:buAutoNum type="arabicPeriod"/>
            </a:pPr>
            <a:r>
              <a:rPr lang="ru-RU" sz="2000" b="1" dirty="0"/>
              <a:t>Характеристика на обучающегося по запросу (для куратора)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003323" y="1649046"/>
            <a:ext cx="2907323" cy="47908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sz="2800" dirty="0"/>
          </a:p>
          <a:p>
            <a:pPr algn="ctr"/>
            <a:r>
              <a:rPr lang="ru-RU" sz="2800" dirty="0"/>
              <a:t>Преподаватель вуза</a:t>
            </a:r>
          </a:p>
          <a:p>
            <a:pPr marL="342900" indent="-342900">
              <a:buAutoNum type="arabicPeriod"/>
            </a:pPr>
            <a:r>
              <a:rPr lang="ru-RU" sz="2000" b="1" dirty="0"/>
              <a:t>Рабочая программа дисциплины, модуля, курса, практики. </a:t>
            </a:r>
          </a:p>
          <a:p>
            <a:pPr marL="342900" indent="-342900">
              <a:buAutoNum type="arabicPeriod"/>
            </a:pPr>
            <a:r>
              <a:rPr lang="ru-RU" sz="2000" b="1" dirty="0"/>
              <a:t>Индивидуальный план работы преподавателя</a:t>
            </a:r>
          </a:p>
          <a:p>
            <a:pPr marL="342900" indent="-342900">
              <a:buAutoNum type="arabicPeriod"/>
            </a:pPr>
            <a:r>
              <a:rPr lang="ru-RU" sz="2000" b="1" dirty="0"/>
              <a:t>Экзаменационная и (или) зачетная ведомость </a:t>
            </a:r>
          </a:p>
          <a:p>
            <a:pPr marL="342900" indent="-342900">
              <a:buAutoNum type="arabicPeriod"/>
            </a:pPr>
            <a:r>
              <a:rPr lang="ru-RU" sz="2000" b="1" dirty="0"/>
              <a:t>Журнал и (или) ведомость текущего контроля </a:t>
            </a:r>
          </a:p>
          <a:p>
            <a:r>
              <a:rPr lang="ru-RU" sz="2000" b="1" dirty="0"/>
              <a:t>        (по решению вуза)</a:t>
            </a:r>
          </a:p>
          <a:p>
            <a:r>
              <a:rPr lang="ru-RU" sz="2000" b="1" dirty="0"/>
              <a:t>5.    Рецензия на ВКР </a:t>
            </a:r>
          </a:p>
          <a:p>
            <a:r>
              <a:rPr lang="ru-RU" sz="2000" b="1"/>
              <a:t>     </a:t>
            </a:r>
            <a:endParaRPr lang="ru-RU" sz="2000" b="1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543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/>
              <a:t>Проведение эксперимента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71854" y="1332594"/>
            <a:ext cx="483501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solidFill>
                  <a:srgbClr val="0070C0"/>
                </a:solidFill>
              </a:rPr>
              <a:t>Пилотные регионы </a:t>
            </a:r>
          </a:p>
          <a:p>
            <a:pPr marL="514350" indent="-514350">
              <a:buAutoNum type="arabicPeriod"/>
            </a:pPr>
            <a:r>
              <a:rPr lang="ru-RU" sz="3200" dirty="0"/>
              <a:t>город Москва </a:t>
            </a:r>
          </a:p>
          <a:p>
            <a:pPr marL="514350" indent="-514350">
              <a:buAutoNum type="arabicPeriod"/>
            </a:pPr>
            <a:r>
              <a:rPr lang="ru-RU" sz="3200" dirty="0"/>
              <a:t>город Санкт-Петербург </a:t>
            </a:r>
          </a:p>
          <a:p>
            <a:pPr marL="514350" indent="-514350">
              <a:buAutoNum type="arabicPeriod"/>
            </a:pPr>
            <a:r>
              <a:rPr lang="ru-RU" sz="3200" dirty="0"/>
              <a:t>Московская область </a:t>
            </a:r>
          </a:p>
          <a:p>
            <a:pPr marL="514350" indent="-514350">
              <a:buAutoNum type="arabicPeriod"/>
            </a:pPr>
            <a:r>
              <a:rPr lang="ru-RU" sz="3200" dirty="0"/>
              <a:t>Пензенская область</a:t>
            </a:r>
          </a:p>
          <a:p>
            <a:pPr marL="514350" indent="-514350">
              <a:buAutoNum type="arabicPeriod"/>
            </a:pPr>
            <a:r>
              <a:rPr lang="ru-RU" sz="3200" dirty="0"/>
              <a:t>Нижегородская область </a:t>
            </a:r>
          </a:p>
          <a:p>
            <a:pPr marL="514350" indent="-514350">
              <a:buAutoNum type="arabicPeriod"/>
            </a:pPr>
            <a:r>
              <a:rPr lang="ru-RU" sz="3200" dirty="0"/>
              <a:t>Владимирская область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4294967295"/>
          </p:nvPr>
        </p:nvSpPr>
        <p:spPr>
          <a:xfrm>
            <a:off x="4994031" y="1332594"/>
            <a:ext cx="6726115" cy="46968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>
                <a:solidFill>
                  <a:srgbClr val="0070C0"/>
                </a:solidFill>
              </a:rPr>
              <a:t>Пилотные образовательные организации</a:t>
            </a:r>
          </a:p>
          <a:p>
            <a:pPr marL="0" indent="0">
              <a:buNone/>
            </a:pPr>
            <a:r>
              <a:rPr lang="ru-RU" dirty="0"/>
              <a:t>Всего 24, из них: </a:t>
            </a:r>
          </a:p>
          <a:p>
            <a:pPr marL="0" indent="0">
              <a:buNone/>
            </a:pPr>
            <a:r>
              <a:rPr lang="ru-RU" dirty="0"/>
              <a:t>дошкольные образовательные организации – 7 </a:t>
            </a:r>
          </a:p>
          <a:p>
            <a:pPr marL="0" indent="0">
              <a:buNone/>
            </a:pPr>
            <a:r>
              <a:rPr lang="ru-RU" dirty="0"/>
              <a:t>общеобразовательные организации – 7  </a:t>
            </a:r>
          </a:p>
          <a:p>
            <a:pPr marL="0" indent="0">
              <a:buNone/>
            </a:pPr>
            <a:r>
              <a:rPr lang="ru-RU" dirty="0"/>
              <a:t>профессиональные образовательные организации – 6 </a:t>
            </a:r>
          </a:p>
          <a:p>
            <a:pPr marL="0" indent="0">
              <a:buNone/>
            </a:pPr>
            <a:r>
              <a:rPr lang="ru-RU" dirty="0"/>
              <a:t>организации  высшего образования – 4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836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Задачи пилотных организаций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775677" y="1856887"/>
            <a:ext cx="10515600" cy="4351338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6492" y="1651341"/>
            <a:ext cx="3001108" cy="13286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Апробация перечней документации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45356" y="1648530"/>
            <a:ext cx="3227750" cy="1331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Разработка типовых форм документов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315569" y="1648530"/>
            <a:ext cx="3094893" cy="13560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Анализ запросов, приводящих к необходимости готовить дополнительные документы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6492" y="3335195"/>
            <a:ext cx="3001108" cy="1430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Анализ мониторингов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45356" y="3328023"/>
            <a:ext cx="3227750" cy="14450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Анализ данных информационных систем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315569" y="3328023"/>
            <a:ext cx="3094893" cy="14450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Подготовка сокращенных перечней мониторингов, показателей, данных в информационных системах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56492" y="5029820"/>
            <a:ext cx="3001108" cy="150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Актуализация локальных актов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345355" y="5029820"/>
            <a:ext cx="3298092" cy="150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Подготовка предложений по доработке своих информационных систем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315569" y="5029820"/>
            <a:ext cx="3094893" cy="150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Анализ федеральных программ и документов </a:t>
            </a:r>
          </a:p>
          <a:p>
            <a:pPr algn="ctr"/>
            <a:r>
              <a:rPr lang="ru-RU" sz="2000" b="1" dirty="0"/>
              <a:t>на предмет избыточности требований к ним</a:t>
            </a:r>
          </a:p>
        </p:txBody>
      </p:sp>
    </p:spTree>
    <p:extLst>
      <p:ext uri="{BB962C8B-B14F-4D97-AF65-F5344CB8AC3E}">
        <p14:creationId xmlns:p14="http://schemas.microsoft.com/office/powerpoint/2010/main" val="9671099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2">
      <a:majorFont>
        <a:latin typeface="Franklin Gothic Medium"/>
        <a:ea typeface=""/>
        <a:cs typeface=""/>
      </a:majorFont>
      <a:minorFont>
        <a:latin typeface="Franklin Gothic Medium C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1878</TotalTime>
  <Words>684</Words>
  <Application>Microsoft Office PowerPoint</Application>
  <PresentationFormat>Широкоэкранный</PresentationFormat>
  <Paragraphs>212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Franklin Gothic Medium</vt:lpstr>
      <vt:lpstr>Franklin Gothic Medium Cond</vt:lpstr>
      <vt:lpstr>Times New Roman</vt:lpstr>
      <vt:lpstr>Тема Office</vt:lpstr>
      <vt:lpstr>О проведении второй сессии диагностических работ  в формате ЕГЭ</vt:lpstr>
      <vt:lpstr>Презентация PowerPoint</vt:lpstr>
      <vt:lpstr>Вторая сессия диагностических работ</vt:lpstr>
      <vt:lpstr>Вторая сессия диагностических работ</vt:lpstr>
      <vt:lpstr>Вторая сессия диагностических работ</vt:lpstr>
      <vt:lpstr>Об организации работы по снижению бюрократической нагрузки  на педагогических работников</vt:lpstr>
      <vt:lpstr>Перечни документов педагогов</vt:lpstr>
      <vt:lpstr>Проведение эксперимента</vt:lpstr>
      <vt:lpstr>Задачи пилотных организаций</vt:lpstr>
      <vt:lpstr>Ключевые задачи</vt:lpstr>
      <vt:lpstr>Мероприятия</vt:lpstr>
      <vt:lpstr>Результаты опроса педагогических работников (декабрь 2023 г.)</vt:lpstr>
      <vt:lpstr>Результаты опроса педагогических работников (декабрь 2023 г.)</vt:lpstr>
      <vt:lpstr>Результаты опроса педагогических работников (декабрь 2023 г.)</vt:lpstr>
      <vt:lpstr>Результаты опроса педагогических работников (декабрь 2023 г.)</vt:lpstr>
      <vt:lpstr>Результаты опроса педагогических работников (декабрь 2023 г.)</vt:lpstr>
      <vt:lpstr>Результаты опроса педагогических работников (декабрь 2023 г.)</vt:lpstr>
      <vt:lpstr>Результаты опроса педагогических работников (декабрь 2023 г.)</vt:lpstr>
      <vt:lpstr>Результаты опроса педагогических работников (декабрь 2023 г.)</vt:lpstr>
      <vt:lpstr>ПРЕДЛОЖЕНИЯ В ПРОТОКОЛ ПОРУЧЕНИЙ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готовности к проведению итогового сочинения (изложения) 7 декабря 2022 г.</dc:title>
  <dc:creator>Татьяна Александровна Григорьева</dc:creator>
  <cp:lastModifiedBy>Юлия Александровна Ярошенко</cp:lastModifiedBy>
  <cp:revision>323</cp:revision>
  <cp:lastPrinted>2023-03-14T07:28:03Z</cp:lastPrinted>
  <dcterms:created xsi:type="dcterms:W3CDTF">2022-11-29T23:50:11Z</dcterms:created>
  <dcterms:modified xsi:type="dcterms:W3CDTF">2024-01-18T08:08:51Z</dcterms:modified>
</cp:coreProperties>
</file>