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6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00" r:id="rId4"/>
    <p:sldId id="301" r:id="rId5"/>
    <p:sldId id="302" r:id="rId6"/>
    <p:sldId id="303" r:id="rId7"/>
    <p:sldId id="304" r:id="rId8"/>
    <p:sldId id="305" r:id="rId9"/>
    <p:sldId id="273" r:id="rId10"/>
    <p:sldId id="296" r:id="rId11"/>
    <p:sldId id="297" r:id="rId12"/>
    <p:sldId id="298" r:id="rId13"/>
    <p:sldId id="299" r:id="rId14"/>
    <p:sldId id="306" r:id="rId15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4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500684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99408B30-BA7F-40C5-9373-D2EC5D558BD3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802405"/>
            <a:ext cx="5486400" cy="3929241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71800" cy="50068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78343"/>
            <a:ext cx="2971800" cy="50068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4911B03E-836C-425D-910D-CD746B821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7714-D3CB-4A00-BDFB-ECB2EA2707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7714-D3CB-4A00-BDFB-ECB2EA2707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4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7714-D3CB-4A00-BDFB-ECB2EA2707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8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7714-D3CB-4A00-BDFB-ECB2EA2707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7714-D3CB-4A00-BDFB-ECB2EA2707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9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67714-D3CB-4A00-BDFB-ECB2EA2707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5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51170-7BC4-42DA-8521-F9B1869BBB2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898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4576-A23E-40ED-B289-69C4382AE4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4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B03E-836C-425D-910D-CD746B8211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7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2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3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4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4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96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2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4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4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9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4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6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47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7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0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88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91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31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20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3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8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04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2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11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76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73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94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2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6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4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8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DA115-FC7C-47A9-9B81-305023FD0BF9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4202-0F6F-4D51-8F30-27A79C2B06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0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FCF5-BCC7-42B9-8167-F4A519604B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380B-68C1-4417-AF2B-C5FE906B08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8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uvarina@ippk.ru" TargetMode="Externa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29768" y="228601"/>
            <a:ext cx="11219687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Новый</a:t>
            </a: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Arial"/>
                <a:cs typeface="Arial"/>
              </a:rPr>
              <a:t>механизм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5" dirty="0" err="1">
                <a:solidFill>
                  <a:srgbClr val="002060"/>
                </a:solidFill>
                <a:latin typeface="Arial"/>
                <a:cs typeface="Arial"/>
              </a:rPr>
              <a:t>целевого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 err="1">
                <a:solidFill>
                  <a:srgbClr val="002060"/>
                </a:solidFill>
                <a:latin typeface="Arial"/>
                <a:cs typeface="Arial"/>
              </a:rPr>
              <a:t>обучения</a:t>
            </a:r>
            <a:endParaRPr lang="ru-RU" sz="2800" b="1" spc="-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ru-RU" sz="2000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  <a:r>
              <a:rPr lang="ru-RU" sz="2000" b="1" spc="-45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2000" b="1" spc="-5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2000" b="1" spc="-5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.04.2024</a:t>
            </a:r>
            <a:r>
              <a:rPr lang="ru-RU" sz="2000" b="1" spc="-30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b="1" spc="-30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000" b="1" spc="-15" dirty="0">
                <a:solidFill>
                  <a:srgbClr val="86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целевом обучении по образовательным программам среднего профессионального и высшего образования»</a:t>
            </a:r>
          </a:p>
        </p:txBody>
      </p:sp>
      <p:sp>
        <p:nvSpPr>
          <p:cNvPr id="12" name="object 3"/>
          <p:cNvSpPr txBox="1"/>
          <p:nvPr/>
        </p:nvSpPr>
        <p:spPr>
          <a:xfrm>
            <a:off x="1772070" y="4234900"/>
            <a:ext cx="843527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u="heavy" spc="-10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Цифровая</a:t>
            </a:r>
            <a:r>
              <a:rPr sz="3200" b="1" u="heavy" spc="-65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15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платформа</a:t>
            </a:r>
            <a:r>
              <a:rPr sz="3200" b="1" u="heavy" spc="-55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20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«Работа</a:t>
            </a:r>
            <a:r>
              <a:rPr sz="3200" b="1" u="heavy" spc="-40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в</a:t>
            </a:r>
            <a:r>
              <a:rPr sz="3200" b="1" u="heavy" spc="-20" dirty="0">
                <a:solidFill>
                  <a:srgbClr val="861F03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 России»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13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5054" y="4876800"/>
            <a:ext cx="3963472" cy="1525524"/>
          </a:xfrm>
          <a:prstGeom prst="rect">
            <a:avLst/>
          </a:prstGeom>
        </p:spPr>
      </p:pic>
      <p:sp>
        <p:nvSpPr>
          <p:cNvPr id="14" name="object 7"/>
          <p:cNvSpPr txBox="1"/>
          <p:nvPr/>
        </p:nvSpPr>
        <p:spPr>
          <a:xfrm>
            <a:off x="6400800" y="5105400"/>
            <a:ext cx="3266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https://trudvsem.ru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25"/>
          <p:cNvSpPr txBox="1"/>
          <p:nvPr/>
        </p:nvSpPr>
        <p:spPr>
          <a:xfrm>
            <a:off x="429768" y="1773627"/>
            <a:ext cx="10853928" cy="1963357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240029" marR="232410">
              <a:spcBef>
                <a:spcPts val="309"/>
              </a:spcBef>
            </a:pPr>
            <a:r>
              <a:rPr lang="ru-RU" sz="2400" b="1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Не позднее 10 июня 2024 г.</a:t>
            </a:r>
            <a:endParaRPr lang="ru-RU" sz="2400" b="1" dirty="0">
              <a:solidFill>
                <a:srgbClr val="C00000"/>
              </a:solidFill>
              <a:latin typeface="Microsoft Sans Serif"/>
              <a:cs typeface="Microsoft Sans Serif"/>
            </a:endParaRPr>
          </a:p>
          <a:p>
            <a:pPr marL="582929" marR="232410" indent="-342900">
              <a:spcBef>
                <a:spcPts val="309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Microsoft Sans Serif"/>
                <a:cs typeface="Microsoft Sans Serif"/>
              </a:rPr>
              <a:t>Разместить </a:t>
            </a:r>
            <a:r>
              <a:rPr lang="ru-RU" sz="2400" b="1" dirty="0">
                <a:solidFill>
                  <a:srgbClr val="C00000"/>
                </a:solidFill>
                <a:latin typeface="Microsoft Sans Serif"/>
                <a:cs typeface="Microsoft Sans Serif"/>
              </a:rPr>
              <a:t>п</a:t>
            </a:r>
            <a:r>
              <a:rPr sz="2400" b="1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р</a:t>
            </a:r>
            <a:r>
              <a:rPr sz="2400" b="1" spc="-50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е</a:t>
            </a:r>
            <a:r>
              <a:rPr sz="2400" b="1" spc="10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д</a:t>
            </a:r>
            <a:r>
              <a:rPr sz="2400" b="1" spc="25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л</a:t>
            </a:r>
            <a:r>
              <a:rPr sz="2400" b="1" spc="-25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о</a:t>
            </a:r>
            <a:r>
              <a:rPr sz="2400" b="1" spc="-15" dirty="0" err="1">
                <a:solidFill>
                  <a:srgbClr val="C00000"/>
                </a:solidFill>
                <a:latin typeface="Microsoft Sans Serif"/>
                <a:cs typeface="Microsoft Sans Serif"/>
              </a:rPr>
              <a:t>жения</a:t>
            </a:r>
            <a:r>
              <a:rPr sz="2400" b="1" spc="-15" dirty="0">
                <a:solidFill>
                  <a:srgbClr val="C00000"/>
                </a:solidFill>
                <a:latin typeface="Microsoft Sans Serif"/>
                <a:cs typeface="Microsoft Sans Serif"/>
              </a:rPr>
              <a:t>  </a:t>
            </a:r>
            <a:r>
              <a:rPr sz="2400" b="1" dirty="0">
                <a:solidFill>
                  <a:srgbClr val="002060"/>
                </a:solidFill>
                <a:latin typeface="Microsoft Sans Serif"/>
                <a:cs typeface="Microsoft Sans Serif"/>
              </a:rPr>
              <a:t>о </a:t>
            </a:r>
            <a:r>
              <a:rPr sz="2400" b="1" spc="-25" dirty="0" err="1">
                <a:solidFill>
                  <a:srgbClr val="002060"/>
                </a:solidFill>
                <a:latin typeface="Microsoft Sans Serif"/>
                <a:cs typeface="Microsoft Sans Serif"/>
              </a:rPr>
              <a:t>заключении</a:t>
            </a:r>
            <a:r>
              <a:rPr lang="ru-RU" sz="2400" b="1" spc="-2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20" dirty="0" err="1">
                <a:solidFill>
                  <a:srgbClr val="002060"/>
                </a:solidFill>
                <a:latin typeface="Microsoft Sans Serif"/>
                <a:cs typeface="Microsoft Sans Serif"/>
              </a:rPr>
              <a:t>договора</a:t>
            </a:r>
            <a:r>
              <a:rPr lang="ru-RU" sz="2400" b="1" spc="-20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2060"/>
                </a:solidFill>
                <a:latin typeface="Microsoft Sans Serif"/>
                <a:cs typeface="Microsoft Sans Serif"/>
              </a:rPr>
              <a:t>о</a:t>
            </a:r>
            <a:r>
              <a:rPr sz="2400" spc="-5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 err="1">
                <a:solidFill>
                  <a:srgbClr val="002060"/>
                </a:solidFill>
                <a:latin typeface="Microsoft Sans Serif"/>
                <a:cs typeface="Microsoft Sans Serif"/>
              </a:rPr>
              <a:t>целевом</a:t>
            </a:r>
            <a:r>
              <a:rPr lang="ru-RU" sz="2400" spc="-25" dirty="0">
                <a:solidFill>
                  <a:srgbClr val="00206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 err="1">
                <a:solidFill>
                  <a:srgbClr val="002060"/>
                </a:solidFill>
                <a:latin typeface="Microsoft Sans Serif"/>
                <a:cs typeface="Microsoft Sans Serif"/>
              </a:rPr>
              <a:t>обучении</a:t>
            </a:r>
            <a:r>
              <a:rPr lang="ru-RU" sz="2400" spc="-15" dirty="0">
                <a:solidFill>
                  <a:srgbClr val="002060"/>
                </a:solidFill>
                <a:latin typeface="Microsoft Sans Serif"/>
                <a:cs typeface="Microsoft Sans Serif"/>
              </a:rPr>
              <a:t> должны быть размещены на портале</a:t>
            </a:r>
          </a:p>
          <a:p>
            <a:pPr marL="582929" marR="232410" indent="-342900">
              <a:spcBef>
                <a:spcPts val="309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Microsoft Sans Serif"/>
                <a:cs typeface="Microsoft Sans Serif"/>
              </a:rPr>
              <a:t>Зарегистрироваться на портале </a:t>
            </a:r>
            <a:r>
              <a:rPr lang="ru-RU" sz="2400" b="1" dirty="0">
                <a:solidFill>
                  <a:srgbClr val="C00000"/>
                </a:solidFill>
                <a:latin typeface="Microsoft Sans Serif"/>
                <a:cs typeface="Microsoft Sans Serif"/>
              </a:rPr>
              <a:t>ВСЕМ </a:t>
            </a:r>
            <a:r>
              <a:rPr lang="ru-RU" sz="2400" b="1" dirty="0">
                <a:solidFill>
                  <a:srgbClr val="002060"/>
                </a:solidFill>
                <a:latin typeface="Microsoft Sans Serif"/>
                <a:cs typeface="Microsoft Sans Serif"/>
              </a:rPr>
              <a:t>образовательным организациям</a:t>
            </a:r>
          </a:p>
        </p:txBody>
      </p:sp>
    </p:spTree>
    <p:extLst>
      <p:ext uri="{BB962C8B-B14F-4D97-AF65-F5344CB8AC3E}">
        <p14:creationId xmlns:p14="http://schemas.microsoft.com/office/powerpoint/2010/main" val="225083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96210"/>
              </p:ext>
            </p:extLst>
          </p:nvPr>
        </p:nvGraphicFramePr>
        <p:xfrm>
          <a:off x="348840" y="1792327"/>
          <a:ext cx="11713423" cy="4299850"/>
        </p:xfrm>
        <a:graphic>
          <a:graphicData uri="http://schemas.openxmlformats.org/drawingml/2006/table">
            <a:tbl>
              <a:tblPr firstRow="1" firstCol="1" bandRow="1"/>
              <a:tblGrid>
                <a:gridCol w="251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2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2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6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 всего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r>
                        <a:rPr lang="ru-RU" sz="120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прошли самодиагностику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прохождения самодиагностики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</a:t>
                      </a:r>
                      <a:r>
                        <a:rPr lang="ru-RU" sz="120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уровень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20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уровень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Ниже</a:t>
                      </a:r>
                      <a:r>
                        <a:rPr lang="ru-RU" sz="120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базового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Комсомольск-на-Амуре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Лазо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Осипенко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9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24">
            <a:extLst>
              <a:ext uri="{FF2B5EF4-FFF2-40B4-BE49-F238E27FC236}">
                <a16:creationId xmlns:a16="http://schemas.microsoft.com/office/drawing/2014/main" id="{FD0B5851-2B6E-6157-80B8-8622DCD44821}"/>
              </a:ext>
            </a:extLst>
          </p:cNvPr>
          <p:cNvSpPr txBox="1">
            <a:spLocks/>
          </p:cNvSpPr>
          <p:nvPr/>
        </p:nvSpPr>
        <p:spPr>
          <a:xfrm>
            <a:off x="302868" y="295277"/>
            <a:ext cx="11805368" cy="881755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9544">
              <a:defRPr/>
            </a:pPr>
            <a:r>
              <a:rPr lang="ru-RU" sz="2903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ПРОХОЖДЕНИЕ САМОДИАГНОСТИКИ В РАМКАХ ПРОЕКТА </a:t>
            </a:r>
            <a:br>
              <a:rPr lang="ru-RU" sz="2903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903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«ШКОЛА МИНПРОСВЕЩЕНИЯ РОССИИ» на 5 июня 2024 г.</a:t>
            </a:r>
          </a:p>
        </p:txBody>
      </p:sp>
    </p:spTree>
    <p:extLst>
      <p:ext uri="{BB962C8B-B14F-4D97-AF65-F5344CB8AC3E}">
        <p14:creationId xmlns:p14="http://schemas.microsoft.com/office/powerpoint/2010/main" val="383160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riapo.ru/upload/0penza/koroleva/35/ff54aac7564a076457e13236322b4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49" y="-10525"/>
            <a:ext cx="11512111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КРАЕВОЙ КОНКУРС </a:t>
            </a:r>
          </a:p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УПРАВЛЯЮЩИЙ СОВЕТ</a:t>
            </a:r>
            <a:r>
              <a:rPr lang="ru-RU" sz="3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endParaRPr lang="ru-RU" sz="28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ds05.infourok.ru/uploads/ex/0b7f/000a0a16-b988366d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2" descr="blob:https://web.whatsapp.com/41aba2ed-965f-42ef-9b57-c226bf0ed0c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blob:https://web.whatsapp.com/dbcd8abb-9f2c-4a5f-9fcd-991415fbc90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2" descr="2022-10-05 16.20.5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60339" y="3161135"/>
            <a:ext cx="621756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ru-RU" sz="36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6743" y="1968978"/>
            <a:ext cx="418369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i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574" y="2426096"/>
            <a:ext cx="5228042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СРОКИ: 17 июня -  1 июля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975" y="5238113"/>
            <a:ext cx="8978531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 НА УЧАСТИЕ ПРИНИМАЮТСЯ до 28 июня 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1246208"/>
            <a:ext cx="11377501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министерства образования и науки края от 5 июня 2024 г. № 646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07975" y="1101214"/>
            <a:ext cx="11806792" cy="41422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5574" y="5753518"/>
            <a:ext cx="11806792" cy="49435"/>
          </a:xfrm>
          <a:prstGeom prst="line">
            <a:avLst/>
          </a:prstGeom>
          <a:ln w="28575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8249" y="2874126"/>
            <a:ext cx="8697969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8673" y="5213963"/>
            <a:ext cx="3271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kern="0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uvarina@ippk.ru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975" y="3380426"/>
            <a:ext cx="8697969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дошкольные образовательные организации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975" y="3921120"/>
            <a:ext cx="734250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ИСПЫТАНИЯ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сайта УС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Видеоролик «Визитка УС»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q"/>
            </a:pP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975" y="1554802"/>
            <a:ext cx="9979025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коллегиальных органов </a:t>
            </a:r>
          </a:p>
          <a:p>
            <a:pPr>
              <a:lnSpc>
                <a:spcPct val="85000"/>
              </a:lnSpc>
            </a:pPr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образовательной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27008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55574" y="192231"/>
            <a:ext cx="1186608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32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НОВОМУ 2024/2025 УЧЕБНОМУ ГОДУ</a:t>
            </a:r>
          </a:p>
        </p:txBody>
      </p:sp>
      <p:sp>
        <p:nvSpPr>
          <p:cNvPr id="10" name="AutoShape 4" descr="ФГБНУ &quot;Институт стратегии развития образования РА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6" descr="Минпросвещения Росс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AutoShape 2" descr="blob:https://web.telegram.org/3cb1cdda-7a10-410c-b766-3e382aaa5ad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5" y="1302039"/>
            <a:ext cx="65363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методических рекомендаций по преподаванию учебных предметов НОО, ОО, СОО, «Труд (технология)», «ОБЗР» в период перехода на ФОП НОО, ООО, СОО и в условиях отсутствия государственных учебников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методических рекомендаций в конструкторе рабочих программ на сайте «Единое содержание образования»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письма об особенностях преподавания учебных предметов в 2024/2025 учебном году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</a:t>
            </a:r>
            <a:r>
              <a:rPr lang="ru-RU" dirty="0" err="1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семинаров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2919" y="5011486"/>
            <a:ext cx="649136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ru-RU" sz="20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4" y="6291364"/>
            <a:ext cx="99491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44281" y="1302039"/>
            <a:ext cx="4937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- АВГУСТ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023" y="6160559"/>
            <a:ext cx="11808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образования и науки края от 19.03.2024 № 02.1-14-4022 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3090" y="1149639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0374" y="652991"/>
            <a:ext cx="11039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МЕТОДИЧЕСКАЯ РАБОТА ФГБНУ «ИСРО»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993" t="13008" r="11247" b="5366"/>
          <a:stretch/>
        </p:blipFill>
        <p:spPr>
          <a:xfrm>
            <a:off x="7846506" y="1743856"/>
            <a:ext cx="2932772" cy="18996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60559" y="3763301"/>
            <a:ext cx="4800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ИНФОРМИРОВАНИЕ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Единое содержание общего образования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 ФГБНУ ИСРО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 «Просвещение», «Русское слово»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«горячая линия» по введению обновленных ФГОС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403415" y="5272357"/>
            <a:ext cx="7685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изменения, внесенные в ФПУ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618" y="5675811"/>
            <a:ext cx="686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21 февраля 2024 г. № 119</a:t>
            </a:r>
          </a:p>
        </p:txBody>
      </p:sp>
    </p:spTree>
    <p:extLst>
      <p:ext uri="{BB962C8B-B14F-4D97-AF65-F5344CB8AC3E}">
        <p14:creationId xmlns:p14="http://schemas.microsoft.com/office/powerpoint/2010/main" val="346919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828800" y="76200"/>
            <a:ext cx="86378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b="1" spc="-5" dirty="0">
                <a:solidFill>
                  <a:srgbClr val="002060"/>
                </a:solidFill>
                <a:latin typeface="Arial"/>
                <a:cs typeface="Arial"/>
              </a:rPr>
              <a:t>Мониторинг размещения предложений на портале </a:t>
            </a:r>
            <a:br>
              <a:rPr lang="ru-RU" b="1" spc="-5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b="1" spc="-5" dirty="0">
                <a:solidFill>
                  <a:srgbClr val="002060"/>
                </a:solidFill>
                <a:latin typeface="Arial"/>
                <a:cs typeface="Arial"/>
              </a:rPr>
              <a:t>«Работа в России» (по состоянию на 7 июня 2024 г. на 15.00)</a:t>
            </a:r>
            <a:endParaRPr b="1" spc="-5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16461"/>
              </p:ext>
            </p:extLst>
          </p:nvPr>
        </p:nvGraphicFramePr>
        <p:xfrm>
          <a:off x="362712" y="614816"/>
          <a:ext cx="11466576" cy="574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6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97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муниципального образования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зарегистрированных на портале "Работа в России" заказчиков целевого обучения (ОМСУ/образовательные организации)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количество предложений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размещенных предложений на портале "Работа в России"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0/36 из 38</a:t>
                      </a: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Аяно-Майский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1/21 из 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(на модерации)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8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1/32 из 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9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1/22 из 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размещены (2 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9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9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1/26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П.Осипенко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1/7 из 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6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1/21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2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1/21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7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округ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95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9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размещено (2 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7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 из 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2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0/28 из 29</a:t>
                      </a: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2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Хабаровск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</a:t>
                      </a: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размещены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20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Комсомольск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0/91 из 91</a:t>
                      </a: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770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16/157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предложений - размещены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предложений -  на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– требуют направления на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модерацию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233" marR="1923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06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828801" y="228601"/>
            <a:ext cx="8637867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 spc="-5" dirty="0">
                <a:solidFill>
                  <a:srgbClr val="002060"/>
                </a:solidFill>
                <a:latin typeface="Arial"/>
                <a:cs typeface="Arial"/>
              </a:rPr>
              <a:t>Новый</a:t>
            </a:r>
            <a:r>
              <a:rPr lang="ru-RU" sz="28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latin typeface="Arial"/>
                <a:cs typeface="Arial"/>
              </a:rPr>
              <a:t>механизм</a:t>
            </a:r>
            <a:r>
              <a:rPr lang="ru-RU"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800" b="1" spc="-15" dirty="0">
                <a:solidFill>
                  <a:srgbClr val="002060"/>
                </a:solidFill>
                <a:latin typeface="Arial"/>
                <a:cs typeface="Arial"/>
              </a:rPr>
              <a:t>целевого</a:t>
            </a:r>
            <a:r>
              <a:rPr lang="ru-RU"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800" b="1" spc="-5" dirty="0">
                <a:solidFill>
                  <a:srgbClr val="002060"/>
                </a:solidFill>
                <a:latin typeface="Arial"/>
                <a:cs typeface="Arial"/>
              </a:rPr>
              <a:t>обучения</a:t>
            </a:r>
            <a:endParaRPr lang="ru-RU" sz="2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832611"/>
            <a:ext cx="11631168" cy="4800600"/>
          </a:xfrm>
          <a:prstGeom prst="rect">
            <a:avLst/>
          </a:prstGeom>
        </p:spPr>
      </p:pic>
      <p:sp>
        <p:nvSpPr>
          <p:cNvPr id="4" name="object 7"/>
          <p:cNvSpPr txBox="1"/>
          <p:nvPr/>
        </p:nvSpPr>
        <p:spPr>
          <a:xfrm>
            <a:off x="594361" y="5802540"/>
            <a:ext cx="86378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spc="-5" dirty="0">
                <a:solidFill>
                  <a:srgbClr val="002060"/>
                </a:solidFill>
                <a:latin typeface="Arial"/>
                <a:cs typeface="Arial"/>
              </a:rPr>
              <a:t>При заключении договоров целевого обучения по программам СПО материальные меры поддержки не являются обязательными 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11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828801" y="228601"/>
            <a:ext cx="86378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Новый</a:t>
            </a: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Arial"/>
                <a:cs typeface="Arial"/>
              </a:rPr>
              <a:t>механизм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Arial"/>
                <a:cs typeface="Arial"/>
              </a:rPr>
              <a:t>целевого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обучения</a:t>
            </a: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" y="1052413"/>
            <a:ext cx="11554882" cy="52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828801" y="228601"/>
            <a:ext cx="86378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Новый</a:t>
            </a:r>
            <a:r>
              <a:rPr sz="2800" b="1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Arial"/>
                <a:cs typeface="Arial"/>
              </a:rPr>
              <a:t>механизм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Arial"/>
                <a:cs typeface="Arial"/>
              </a:rPr>
              <a:t>целевого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обучения</a:t>
            </a:r>
            <a:endParaRPr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72" y="1154438"/>
            <a:ext cx="10508728" cy="52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 txBox="1"/>
          <p:nvPr/>
        </p:nvSpPr>
        <p:spPr>
          <a:xfrm>
            <a:off x="137160" y="228600"/>
            <a:ext cx="11878056" cy="60253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3200" b="1" u="sng" spc="-10" dirty="0">
                <a:solidFill>
                  <a:srgbClr val="002060"/>
                </a:solidFill>
                <a:uFill>
                  <a:solidFill>
                    <a:srgbClr val="861F03"/>
                  </a:solidFill>
                </a:uFill>
                <a:latin typeface="Arial"/>
                <a:cs typeface="Arial"/>
              </a:rPr>
              <a:t>Задачи:</a:t>
            </a:r>
          </a:p>
          <a:p>
            <a:pPr marL="12700" algn="just">
              <a:spcBef>
                <a:spcPts val="105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 algn="just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проинформировать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руководителей подведомственных образовательных организаций, педагогических работников, обучающихся и их родителей о новом механизме целевого обучения и приема на целевое обучение;</a:t>
            </a:r>
          </a:p>
          <a:p>
            <a:pPr marL="469900" indent="-457200" algn="just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нормативные правовые акты муниципального образования на предмет внесения изменений в механизм целевой подготовки в соответствии с действующим законодательством; </a:t>
            </a:r>
          </a:p>
          <a:p>
            <a:pPr marL="469900" indent="-457200" algn="just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срок не позднее 10 июня 2024 г. разместить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 "Работа в России"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заключении договоров о целевом обучении на педагогические специальности;</a:t>
            </a:r>
          </a:p>
          <a:p>
            <a:pPr marL="469900" indent="-457200" algn="just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работу с обучающимися и их родителями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(законными представителями) по вопросу подачи заявок заключении договоров о целевом обучении на педагогические специальности; </a:t>
            </a:r>
          </a:p>
          <a:p>
            <a:pPr marL="469900" indent="-457200" algn="just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взаимодействие с ВУЗами и СПО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вопросам заключения целевых договоров и организации работы с заявками граждан; </a:t>
            </a:r>
          </a:p>
          <a:p>
            <a:pPr marL="469900" indent="-457200" algn="just"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своевременное заключение целевых договоров с гражданами на педагогические специальности</a:t>
            </a:r>
            <a:endParaRPr lang="ru-RU" sz="2000" b="1" u="heavy" spc="-10" dirty="0">
              <a:solidFill>
                <a:srgbClr val="C00000"/>
              </a:solidFill>
              <a:uFill>
                <a:solidFill>
                  <a:srgbClr val="861F03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5"/>
              </a:spcBef>
            </a:pPr>
            <a:endParaRPr lang="ru-RU" sz="3200" b="1" u="heavy" spc="-10" dirty="0">
              <a:solidFill>
                <a:srgbClr val="861F03"/>
              </a:solidFill>
              <a:uFill>
                <a:solidFill>
                  <a:srgbClr val="861F03"/>
                </a:solidFill>
              </a:u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20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8385" y="10113"/>
            <a:ext cx="9843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Оптимизация учебной нагрузки школьников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5740590"/>
            <a:ext cx="4809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МР «По обеспечению оптимизации учебной нагрузки в общеобразовательных организациях»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Роспотребнадзор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  <a:p>
            <a:pPr algn="ctr" fontAlgn="base"/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от 10.11.2023 МР 2.4.0331-23</a:t>
            </a:r>
            <a:b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486440" y="785000"/>
            <a:ext cx="727767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Нормативно-правовые документы: 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1600" dirty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Федеральный закон от 30.03.1999 № 52-ФЗ «О санитарно-эпидемиологическом благополучии населения»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700" dirty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СП 2.4.3648-20 «Санитарно-эпидемиологические требования к организации воспитания и обучения, отдыха и оздоровления детей и молодежи»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700" dirty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СП СанПиН 2.3/2.4.3590-20 «Санитарно-эпидемиологические требования к организации общественного питания населения»</a:t>
            </a:r>
          </a:p>
          <a:p>
            <a:pPr marL="342900" indent="-342900" algn="just" fontAlgn="base">
              <a:buFont typeface="+mj-lt"/>
              <a:buAutoNum type="arabicPeriod"/>
            </a:pPr>
            <a:endParaRPr lang="ru-RU" sz="700" dirty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СП СанПиН 1.2.3685-21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 fontAlgn="base"/>
            <a:b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951" t="18073" r="35385" b="15623"/>
          <a:stretch/>
        </p:blipFill>
        <p:spPr>
          <a:xfrm>
            <a:off x="149073" y="562711"/>
            <a:ext cx="4231857" cy="5011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58" y="4352568"/>
            <a:ext cx="3009900" cy="232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20" y="4352568"/>
            <a:ext cx="347529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5" y="204537"/>
            <a:ext cx="1204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оптимизации учебной нагрузки школьников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4055" y="874078"/>
            <a:ext cx="111188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42598"/>
              </p:ext>
            </p:extLst>
          </p:nvPr>
        </p:nvGraphicFramePr>
        <p:xfrm>
          <a:off x="-218364" y="768186"/>
          <a:ext cx="7328848" cy="43839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9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932"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объема суммарной образовательной нагрузки </a:t>
                      </a:r>
                    </a:p>
                    <a:p>
                      <a:pPr marL="7429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образовательного процесса с учетом физиологических принципов динамики умственной работоспособности обучающихся </a:t>
                      </a:r>
                    </a:p>
                    <a:p>
                      <a:pPr marL="7429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снижение нагрузки в режиме учебного</a:t>
                      </a:r>
                      <a:r>
                        <a:rPr lang="ru-RU" sz="18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дня </a:t>
                      </a:r>
                    </a:p>
                    <a:p>
                      <a:pPr marL="7429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организация перемен с использованием оборудования для активного отдыха </a:t>
                      </a:r>
                    </a:p>
                    <a:p>
                      <a:pPr marL="7429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профилактика переутомления обучающихся с использованием </a:t>
                      </a:r>
                      <a:r>
                        <a:rPr lang="ru-RU" sz="1800" baseline="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здоровьесберегающих</a:t>
                      </a:r>
                      <a:r>
                        <a:rPr lang="ru-RU" sz="1800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образовательных технологий и режимов обучения </a:t>
                      </a:r>
                    </a:p>
                  </a:txBody>
                  <a:tcPr marL="31124" marR="3112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79815" y="1089634"/>
            <a:ext cx="527088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Требования: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объему и продолжительности выполнения домашних заданий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организации внеурочной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9815" y="2796646"/>
            <a:ext cx="527088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Рекомендации:</a:t>
            </a:r>
          </a:p>
          <a:p>
            <a:pPr marL="7429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формированию графика каникул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составлению расписания занятий 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организации режима дня обучающихся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организация работы групп продленного дня, школ полного дня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5076752"/>
            <a:ext cx="795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соблюдение санитарно-эпидемиологического законодательства закреплена за руководителями школ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5" y="4647167"/>
            <a:ext cx="3213700" cy="213717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86200" y="5955504"/>
            <a:ext cx="7803172" cy="254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7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16895" y="1675037"/>
            <a:ext cx="4191341" cy="507810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170" y="2101731"/>
            <a:ext cx="7729440" cy="471087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участие в самодиагностике с использованием автоматизированного сервиса проекта «Школа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России»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 (муниципальные, краевые, в том числе реализующие адаптированные ООО при ФСИН)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контроль за прохождением школами самодиагностики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скрин-шоты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 личных кабинетов)</a:t>
            </a: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школа       муниципальный координатор      региональный координатор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Вход в систему: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https://sas.ficto.ru/login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Выявить уровень школ по итогам самодиагностики (ниже базового, базовый, средний, полный), провести анализ причин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базового уровня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Изучить существующие дефициты для дальнейшей разработки программ развития школ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(до октября 2024 г.)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"/>
          <p:cNvSpPr txBox="1">
            <a:spLocks noChangeArrowheads="1"/>
          </p:cNvSpPr>
          <p:nvPr/>
        </p:nvSpPr>
        <p:spPr bwMode="auto">
          <a:xfrm>
            <a:off x="8250191" y="1820707"/>
            <a:ext cx="318445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lvl="0">
              <a:defRPr lang="en-US"/>
            </a:defPPr>
            <a:lvl1pPr marR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BD4336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СРОКИ: 4 – 19 июня</a:t>
            </a:r>
          </a:p>
        </p:txBody>
      </p:sp>
      <p:sp>
        <p:nvSpPr>
          <p:cNvPr id="11" name="Заголовок 24">
            <a:extLst>
              <a:ext uri="{FF2B5EF4-FFF2-40B4-BE49-F238E27FC236}">
                <a16:creationId xmlns:a16="http://schemas.microsoft.com/office/drawing/2014/main" id="{FD0B5851-2B6E-6157-80B8-8622DCD4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68" y="295277"/>
            <a:ext cx="11805368" cy="881755"/>
          </a:xfrm>
          <a:prstGeom prst="rect">
            <a:avLst/>
          </a:prstGeom>
          <a:gradFill flip="none" rotWithShape="1">
            <a:gsLst>
              <a:gs pos="32000">
                <a:srgbClr val="2A2F60"/>
              </a:gs>
              <a:gs pos="57000">
                <a:srgbClr val="193A85"/>
              </a:gs>
            </a:gsLst>
            <a:lin ang="0" scaled="1"/>
            <a:tileRect/>
          </a:gradFill>
          <a:ln>
            <a:noFill/>
          </a:ln>
          <a:effectLst>
            <a:outerShdw blurRad="114300" dist="381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defTabSz="829544">
              <a:defRPr/>
            </a:pPr>
            <a:r>
              <a:rPr lang="ru-RU" sz="2903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САМОДИАГНОСТИКИ В РАМКАХ ПРОЕКТА </a:t>
            </a:r>
            <a:br>
              <a:rPr lang="ru-RU" sz="2903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903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«ШКОЛА МИНПРОСВЕЩЕНИЯ РОССИИ»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868" y="1273946"/>
            <a:ext cx="11716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образования и науки Хабаровского края  от 3 июня 2024 г. № 02.1-14-7823  </a:t>
            </a:r>
          </a:p>
        </p:txBody>
      </p:sp>
      <p:sp>
        <p:nvSpPr>
          <p:cNvPr id="9" name="object 8"/>
          <p:cNvSpPr txBox="1">
            <a:spLocks noChangeArrowheads="1"/>
          </p:cNvSpPr>
          <p:nvPr/>
        </p:nvSpPr>
        <p:spPr bwMode="auto">
          <a:xfrm>
            <a:off x="475953" y="1675037"/>
            <a:ext cx="726890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lvl="0">
              <a:defRPr lang="en-US"/>
            </a:defPPr>
            <a:lvl1pPr marR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BD4336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</a:rPr>
              <a:t>ЗАДАЧИ МУНИЦИПАЛИТЕТОВ, КРАЕВЫХ ОО: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024049" y="4357824"/>
            <a:ext cx="1721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87440" y="4357824"/>
            <a:ext cx="1721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object 8"/>
          <p:cNvSpPr txBox="1">
            <a:spLocks noChangeArrowheads="1"/>
          </p:cNvSpPr>
          <p:nvPr/>
        </p:nvSpPr>
        <p:spPr bwMode="auto">
          <a:xfrm>
            <a:off x="7883610" y="3620309"/>
            <a:ext cx="430839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lvl="0">
              <a:defRPr lang="en-US"/>
            </a:defPPr>
            <a:lvl1pPr marR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BD4336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</a:rPr>
              <a:t>МОТИВИРУЮЩИЙ МОНИТОРИНГ</a:t>
            </a:r>
          </a:p>
          <a:p>
            <a:pPr>
              <a:defRPr/>
            </a:pPr>
            <a:r>
              <a:rPr lang="ru-RU" altLang="ru-RU" sz="1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</a:rPr>
              <a:t>региональный – показатель № 12</a:t>
            </a:r>
          </a:p>
          <a:p>
            <a:pPr>
              <a:defRPr/>
            </a:pPr>
            <a:r>
              <a:rPr lang="ru-RU" altLang="ru-RU" sz="1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</a:rPr>
              <a:t>муниципальный –  показатель № 11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16893" y="2195470"/>
            <a:ext cx="3588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САМОДИАГНОСТИКА ШКОЛ</a:t>
            </a:r>
          </a:p>
          <a:p>
            <a:r>
              <a:rPr lang="ru-RU" sz="16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РАМКАХ ПРОЕКТА</a:t>
            </a:r>
          </a:p>
          <a:p>
            <a:r>
              <a:rPr lang="ru-RU" sz="16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«ШКОЛА МИНПРОСВЕЩЕНИЯ РОССИИ» </a:t>
            </a:r>
          </a:p>
          <a:p>
            <a:r>
              <a:rPr lang="ru-RU" sz="16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доля школ, принявших участие</a:t>
            </a:r>
          </a:p>
          <a:p>
            <a:r>
              <a:rPr lang="ru-RU" sz="1600" b="1" spc="-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самодиагностике 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39600" y="1251429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5" name="object 8"/>
          <p:cNvSpPr txBox="1">
            <a:spLocks noChangeArrowheads="1"/>
          </p:cNvSpPr>
          <p:nvPr/>
        </p:nvSpPr>
        <p:spPr bwMode="auto">
          <a:xfrm>
            <a:off x="8055647" y="4380683"/>
            <a:ext cx="3825220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lvl="0">
              <a:defRPr lang="en-US"/>
            </a:defPPr>
            <a:lvl1pPr marR="0" indent="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BD4336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21 вариант диагностики (выбираем 1 вариант)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Школа проходит самодиагностику 1 раз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Время прохождения самодиагностики не ограничено</a:t>
            </a:r>
          </a:p>
        </p:txBody>
      </p:sp>
    </p:spTree>
    <p:extLst>
      <p:ext uri="{BB962C8B-B14F-4D97-AF65-F5344CB8AC3E}">
        <p14:creationId xmlns:p14="http://schemas.microsoft.com/office/powerpoint/2010/main" val="3057364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1263</Words>
  <Application>Microsoft Office PowerPoint</Application>
  <PresentationFormat>Широкоэкранный</PresentationFormat>
  <Paragraphs>385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Microsoft Sans Serif</vt:lpstr>
      <vt:lpstr>Tahoma</vt:lpstr>
      <vt:lpstr>Times New Roman</vt:lpstr>
      <vt:lpstr>Wingdings</vt:lpstr>
      <vt:lpstr>Тема Office</vt:lpstr>
      <vt:lpstr>1_Тема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САМОДИАГНОСТИКИ В РАМКАХ ПРОЕКТА  «ШКОЛА МИНПРОСВЕЩЕНИЯ РОССИИ»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Сыркина Евгения Владимировна</dc:creator>
  <cp:lastModifiedBy>Командиров Сергей Юрьевич</cp:lastModifiedBy>
  <cp:revision>202</cp:revision>
  <cp:lastPrinted>2024-06-06T23:56:32Z</cp:lastPrinted>
  <dcterms:created xsi:type="dcterms:W3CDTF">2023-12-25T02:57:34Z</dcterms:created>
  <dcterms:modified xsi:type="dcterms:W3CDTF">2024-07-02T01:34:03Z</dcterms:modified>
</cp:coreProperties>
</file>