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85" r:id="rId3"/>
    <p:sldId id="283" r:id="rId4"/>
    <p:sldId id="282" r:id="rId5"/>
    <p:sldId id="280" r:id="rId6"/>
    <p:sldId id="286" r:id="rId7"/>
  </p:sldIdLst>
  <p:sldSz cx="12192000" cy="6858000"/>
  <p:notesSz cx="6858000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684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500684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99408B30-BA7F-40C5-9373-D2EC5D558BD3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47775"/>
            <a:ext cx="5984875" cy="3367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6" rIns="92053" bIns="4602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802405"/>
            <a:ext cx="5486400" cy="3929241"/>
          </a:xfrm>
          <a:prstGeom prst="rect">
            <a:avLst/>
          </a:prstGeom>
        </p:spPr>
        <p:txBody>
          <a:bodyPr vert="horz" lIns="92053" tIns="46026" rIns="92053" bIns="4602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3"/>
            <a:ext cx="2971800" cy="500683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78343"/>
            <a:ext cx="2971800" cy="500683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4911B03E-836C-425D-910D-CD746B8211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617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E9F55-0E4F-4D86-B029-BED0730CE501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20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1B03E-836C-425D-910D-CD746B8211E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191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1B03E-836C-425D-910D-CD746B8211E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715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1B03E-836C-425D-910D-CD746B8211E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90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1B03E-836C-425D-910D-CD746B8211E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382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51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91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50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62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330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964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50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813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5882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775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336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479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021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9362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08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05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96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8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2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891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62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98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DA115-FC7C-47A9-9B81-305023FD0B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4202-0F6F-4D51-8F30-27A79C2B063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85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00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lovo.kco27.ru/vserossijskij-konkurs-sochinenij-2024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https://riapo.ru/upload/0penza/koroleva/35/ff54aac7564a076457e13236322b4e4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844832" y="933064"/>
            <a:ext cx="10080000" cy="198598"/>
          </a:xfrm>
          <a:prstGeom prst="rect">
            <a:avLst/>
          </a:prstGeom>
          <a:solidFill>
            <a:srgbClr val="1D4999"/>
          </a:solidFill>
          <a:ln>
            <a:solidFill>
              <a:srgbClr val="1D4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8014" y="196313"/>
            <a:ext cx="10219073" cy="695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867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№ 678 ОТ 27 НОЯБРЯ 2020 ГОДА МИНПРОСВЕЩЕНИЯ РФ </a:t>
            </a:r>
            <a:endParaRPr lang="ru-RU" sz="1867" b="1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70000"/>
              </a:lnSpc>
            </a:pPr>
            <a:r>
              <a:rPr lang="ru-RU" sz="1867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867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ПОРЯДКА ПРОВЕДЕНИЯ ВСЕРОССИЙСКОЙ ОЛИМПИАДЫ ШКОЛЬНИКОВ»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68400" y="6629400"/>
            <a:ext cx="10080000" cy="101600"/>
          </a:xfrm>
          <a:prstGeom prst="rect">
            <a:avLst/>
          </a:prstGeom>
          <a:solidFill>
            <a:srgbClr val="1D4999"/>
          </a:solidFill>
          <a:ln>
            <a:solidFill>
              <a:srgbClr val="1D4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076088"/>
              </p:ext>
            </p:extLst>
          </p:nvPr>
        </p:nvGraphicFramePr>
        <p:xfrm>
          <a:off x="0" y="1734939"/>
          <a:ext cx="4560983" cy="1248369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8266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43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5569">
                <a:tc>
                  <a:txBody>
                    <a:bodyPr/>
                    <a:lstStyle/>
                    <a:p>
                      <a:pPr indent="450215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21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Школьный</a:t>
                      </a:r>
                      <a:r>
                        <a:rPr lang="ru-RU" sz="2100" b="0" kern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1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2100" b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 1.11.  </a:t>
                      </a:r>
                      <a:endParaRPr lang="ru-RU" sz="2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indent="450215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21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Муниципальный</a:t>
                      </a:r>
                      <a:endParaRPr lang="ru-RU" sz="21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2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 25.12.</a:t>
                      </a:r>
                      <a:endParaRPr lang="ru-RU" sz="2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indent="450215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2100" b="1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Региональный</a:t>
                      </a:r>
                      <a:endParaRPr lang="ru-RU" sz="21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2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 1.03.</a:t>
                      </a:r>
                      <a:endParaRPr lang="ru-RU" sz="2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80871" y="1170447"/>
            <a:ext cx="9458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проведения </a:t>
            </a:r>
            <a:r>
              <a:rPr lang="ru-RU" sz="2400" b="1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ВсОШ</a:t>
            </a:r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2024/2025 учебном году</a:t>
            </a:r>
            <a:endParaRPr lang="ru-RU" sz="2400" b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70099" y="2696715"/>
            <a:ext cx="7559183" cy="3670236"/>
          </a:xfrm>
          <a:prstGeom prst="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ru-RU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платформе «Сириус</a:t>
            </a:r>
            <a:r>
              <a:rPr lang="ru-RU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Курсы</a:t>
            </a:r>
            <a:r>
              <a:rPr lang="ru-RU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just">
              <a:lnSpc>
                <a:spcPts val="2400"/>
              </a:lnSpc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астрономия – 5-11 классы (27.09), физика – 7-11 классы (04.10), </a:t>
            </a:r>
          </a:p>
          <a:p>
            <a:pPr algn="just">
              <a:lnSpc>
                <a:spcPts val="2400"/>
              </a:lnSpc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 – 7-11 классы (5.10), биология – 5-11 классы (10 и 11.10), </a:t>
            </a:r>
          </a:p>
          <a:p>
            <a:pPr algn="just">
              <a:lnSpc>
                <a:spcPts val="2400"/>
              </a:lnSpc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 – 7 -11 классы (17.10), 4 - 6 классы (18.10), </a:t>
            </a:r>
          </a:p>
          <a:p>
            <a:pPr algn="just">
              <a:lnSpc>
                <a:spcPts val="2400"/>
              </a:lnSpc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 – 5-11 классы (25.10) </a:t>
            </a:r>
          </a:p>
          <a:p>
            <a:pPr algn="just">
              <a:lnSpc>
                <a:spcPct val="125000"/>
              </a:lnSpc>
            </a:pPr>
            <a:r>
              <a:rPr lang="ru-RU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Апробация</a:t>
            </a:r>
            <a:r>
              <a:rPr lang="ru-RU" b="1" spc="135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«Единая среда-равные условия»:</a:t>
            </a:r>
            <a:endParaRPr lang="ru-RU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5000"/>
              </a:lnSpc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история (30.09), русский язык (1.10), физическая культура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и 3.10), английский язык (07.10), обществознание (08.10), технология (28 и 29.10) </a:t>
            </a:r>
          </a:p>
          <a:p>
            <a:pPr algn="just">
              <a:lnSpc>
                <a:spcPts val="2400"/>
              </a:lnSpc>
            </a:pPr>
            <a:r>
              <a:rPr lang="ru-RU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базе школ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10 предметов, в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сроки,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установленные муниципалитетом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73718" y="3095115"/>
            <a:ext cx="448641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Создать условия для детей с ОВЗ: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68455" y="3520389"/>
            <a:ext cx="4045759" cy="3734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11" indent="-228611">
              <a:lnSpc>
                <a:spcPct val="125000"/>
              </a:lnSpc>
              <a:buFontTx/>
              <a:buChar char="-"/>
            </a:pPr>
            <a:r>
              <a:rPr lang="ru-RU" sz="1867" spc="11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беспрепятственный доступ участников в место проведения </a:t>
            </a:r>
            <a:r>
              <a:rPr lang="ru-RU" sz="1867" spc="11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олимпиады</a:t>
            </a:r>
            <a:endParaRPr lang="ru-RU" sz="1867" spc="11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11" indent="-228611">
              <a:lnSpc>
                <a:spcPct val="125000"/>
              </a:lnSpc>
              <a:buFontTx/>
              <a:buChar char="-"/>
            </a:pPr>
            <a:r>
              <a:rPr lang="ru-RU" sz="1867" spc="13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присутствие ассистентов, оказывающих необходимую техническую </a:t>
            </a:r>
            <a:r>
              <a:rPr lang="ru-RU" sz="1867" spc="135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помощь</a:t>
            </a:r>
            <a:endParaRPr lang="ru-RU" sz="1867" spc="13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11" indent="-228611">
              <a:lnSpc>
                <a:spcPct val="125000"/>
              </a:lnSpc>
              <a:buFontTx/>
              <a:buChar char="-"/>
            </a:pPr>
            <a:r>
              <a:rPr lang="ru-RU" sz="1867" spc="124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необходимых технических средств</a:t>
            </a:r>
          </a:p>
          <a:p>
            <a:pPr marL="228611" indent="-228611">
              <a:lnSpc>
                <a:spcPct val="125000"/>
              </a:lnSpc>
              <a:buFontTx/>
              <a:buChar char="-"/>
            </a:pPr>
            <a:endParaRPr lang="ru-RU" sz="1333" spc="111" dirty="0">
              <a:solidFill>
                <a:srgbClr val="191919"/>
              </a:solidFill>
              <a:latin typeface="Arialle"/>
            </a:endParaRPr>
          </a:p>
          <a:p>
            <a:pPr marL="228611" indent="-228611">
              <a:lnSpc>
                <a:spcPct val="125000"/>
              </a:lnSpc>
              <a:buFontTx/>
              <a:buChar char="-"/>
            </a:pPr>
            <a:endParaRPr lang="ru-RU" sz="1333" spc="111" dirty="0">
              <a:solidFill>
                <a:srgbClr val="191919"/>
              </a:solidFill>
              <a:latin typeface="Arialle"/>
            </a:endParaRPr>
          </a:p>
          <a:p>
            <a:pPr>
              <a:lnSpc>
                <a:spcPct val="125000"/>
              </a:lnSpc>
            </a:pPr>
            <a:endParaRPr lang="ru-RU" sz="1333" dirty="0">
              <a:solidFill>
                <a:prstClr val="black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1060" y="7937"/>
            <a:ext cx="2418919" cy="109209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8" t="9914" r="7864" b="10858"/>
          <a:stretch/>
        </p:blipFill>
        <p:spPr>
          <a:xfrm>
            <a:off x="11060261" y="791261"/>
            <a:ext cx="966159" cy="77062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51672" y="1637369"/>
            <a:ext cx="9038728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94441" lvl="8" defTabSz="933497">
              <a:lnSpc>
                <a:spcPts val="2667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667" b="1" dirty="0">
                <a:solidFill>
                  <a:srgbClr val="1D4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задача ШЭ: массовое, 100% участие школ края во </a:t>
            </a:r>
            <a:r>
              <a:rPr lang="ru-RU" sz="2667" b="1" dirty="0" err="1">
                <a:solidFill>
                  <a:srgbClr val="1D4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sz="2667" b="1" dirty="0">
                <a:solidFill>
                  <a:srgbClr val="1D4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доля детей-участников ШЭ ВСОШ 80%</a:t>
            </a:r>
          </a:p>
        </p:txBody>
      </p:sp>
    </p:spTree>
    <p:extLst>
      <p:ext uri="{BB962C8B-B14F-4D97-AF65-F5344CB8AC3E}">
        <p14:creationId xmlns:p14="http://schemas.microsoft.com/office/powerpoint/2010/main" val="2064090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56545" y="5514370"/>
            <a:ext cx="11579225" cy="1161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2000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ЗАДАЧИ: </a:t>
            </a:r>
          </a:p>
          <a:p>
            <a:pPr marL="342900" lvl="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Проведение мониторинга участия обучающихся в ВКС 2024 г. на школьном и муниципальном уровне, направление отчетной информации региональному оператору не позднее 30 сентября 2024 г.</a:t>
            </a:r>
          </a:p>
          <a:p>
            <a:pPr lvl="0" algn="just">
              <a:lnSpc>
                <a:spcPts val="2100"/>
              </a:lnSpc>
            </a:pPr>
            <a:endParaRPr lang="ru-RU" dirty="0" smtClean="0">
              <a:solidFill>
                <a:srgbClr val="ED7D31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507547" y="7787"/>
            <a:ext cx="8670202" cy="3537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612775" y="5514370"/>
            <a:ext cx="10460647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2400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ED7D31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5" name="AutoShape 2" descr="blob:https://web.whatsapp.com/8f06a79e-c525-4256-9d65-528b35ffa8c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626631"/>
            <a:ext cx="19846295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09">
              <a:lnSpc>
                <a:spcPts val="2600"/>
              </a:lnSpc>
              <a:defRPr/>
            </a:pPr>
            <a:r>
              <a:rPr lang="ru-RU" sz="2800" b="1" dirty="0" smtClean="0">
                <a:solidFill>
                  <a:srgbClr val="1D4999"/>
                </a:solidFill>
                <a:latin typeface="Arial" charset="0"/>
                <a:ea typeface="Microsoft YaHei" pitchFamily="34" charset="-122"/>
                <a:cs typeface="Arial" charset="0"/>
              </a:rPr>
              <a:t>ВСЕРОССИЙСКИЙ КОНКУРС СОЧИНЕНИЙ </a:t>
            </a:r>
            <a:endParaRPr lang="ru-RU" sz="2800" b="1" dirty="0">
              <a:solidFill>
                <a:srgbClr val="1D4999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" name="AutoShape 2" descr="Компьютерные иконки Символ Информация Геолокация, символ, 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43566" y="5258601"/>
            <a:ext cx="11405184" cy="7502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46296" y="1616787"/>
            <a:ext cx="55215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lvl="1" indent="-268288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азначение муниципальных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организаторов Всероссийского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конкурса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сочинений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79157" y="3872584"/>
            <a:ext cx="52176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МУНИЦИПАЛЬНЫЙ ЭТАП</a:t>
            </a:r>
          </a:p>
          <a:p>
            <a:pPr lvl="0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20 мая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29 сентября 2024 г.</a:t>
            </a:r>
          </a:p>
          <a:p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(распоряжение </a:t>
            </a:r>
            <a:r>
              <a:rPr lang="ru-RU" dirty="0" err="1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МОиНХК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05.06.2024 № 645)</a:t>
            </a:r>
          </a:p>
          <a:p>
            <a:pPr lvl="0"/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10706" y="2742311"/>
            <a:ext cx="52380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Направление работ  муниципальным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организатором для участия в региональном этапе до 30 сентября 2024 г. включительно</a:t>
            </a: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0375" y="2837393"/>
            <a:ext cx="52887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РЕГИОНАЛЬНЫЙ ЭТАП ВКС</a:t>
            </a:r>
          </a:p>
          <a:p>
            <a:pPr algn="just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1 по 11 октября 2024 г.</a:t>
            </a:r>
          </a:p>
          <a:p>
            <a:pPr algn="just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(распоряжение </a:t>
            </a:r>
            <a:r>
              <a:rPr lang="ru-RU" dirty="0" err="1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МОиНХК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05.06.2024 № 645)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43565" y="1617112"/>
            <a:ext cx="62027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ВСЕРОССИЙСКИЙ КОНКУРС СОЧИНЕНИЙ</a:t>
            </a:r>
          </a:p>
          <a:p>
            <a:pPr algn="just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20 мая по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ноября 2024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</a:p>
          <a:p>
            <a:pPr algn="just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(приказ </a:t>
            </a:r>
            <a:r>
              <a:rPr lang="ru-RU" dirty="0" err="1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 от 13.05.2024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318 )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546297" y="3872584"/>
            <a:ext cx="52380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Направление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муниципальным организатором отчета о проведении школьного и муниципального этапов               до 30 сентября 2024 г. включительно</a:t>
            </a: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48398" y="1164250"/>
            <a:ext cx="11105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Региональный оператор ВКС – КЦО: </a:t>
            </a:r>
            <a:r>
              <a:rPr lang="en-US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https://slovo.kco27.ru/vserossijskij-konkurs-sochinenij-2024</a:t>
            </a:r>
            <a:r>
              <a:rPr lang="en-US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/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9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7975" y="4597443"/>
            <a:ext cx="11579225" cy="255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2000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ЗАДАЧИ: </a:t>
            </a:r>
          </a:p>
          <a:p>
            <a:pPr marL="342900" lvl="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Контроль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учащимися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оставленными на повторное обучение 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 переведенными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условно с академической 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задолженностью (ликвидация задолженности в течение </a:t>
            </a:r>
            <a:r>
              <a:rPr lang="en-US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четверти)</a:t>
            </a:r>
          </a:p>
          <a:p>
            <a:pPr marL="342900" lvl="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Индивидуальная работа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 детьми, не получившими аттестат об основном общем образовании (пересдача экзаменов, консультирование, организация обучения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342900" lvl="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Учет несовершеннолетних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иностранных граждан, подлежащих 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обучению, учет детей, прибывших из территории проведения СВО</a:t>
            </a:r>
          </a:p>
          <a:p>
            <a:pPr marL="342900" lvl="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Организация языковой и культурной адаптации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несовершеннолетних иностранных 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граждан</a:t>
            </a:r>
            <a:endParaRPr lang="ru-RU" dirty="0">
              <a:solidFill>
                <a:srgbClr val="ED7D31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85000"/>
              </a:lnSpc>
            </a:pPr>
            <a:endParaRPr lang="ru-RU" sz="2400" dirty="0" smtClean="0">
              <a:solidFill>
                <a:srgbClr val="ED7D31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507547" y="7787"/>
            <a:ext cx="8670202" cy="3537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612775" y="5514370"/>
            <a:ext cx="10460647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2400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ED7D31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5" name="AutoShape 2" descr="blob:https://web.whatsapp.com/8f06a79e-c525-4256-9d65-528b35ffa8c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160337"/>
            <a:ext cx="19846295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09">
              <a:lnSpc>
                <a:spcPts val="2600"/>
              </a:lnSpc>
              <a:defRPr/>
            </a:pPr>
            <a:r>
              <a:rPr lang="ru-RU" sz="2800" b="1" dirty="0" smtClean="0">
                <a:solidFill>
                  <a:srgbClr val="1D4999"/>
                </a:solidFill>
                <a:latin typeface="Arial" charset="0"/>
                <a:ea typeface="Microsoft YaHei" pitchFamily="34" charset="-122"/>
                <a:cs typeface="Arial" charset="0"/>
              </a:rPr>
              <a:t>ОБЕСПЕЧЕНИЕ ПРАВА НЕСОВЕРШЕННОЛЕТНИХ </a:t>
            </a:r>
          </a:p>
          <a:p>
            <a:pPr defTabSz="914309">
              <a:lnSpc>
                <a:spcPts val="2600"/>
              </a:lnSpc>
              <a:defRPr/>
            </a:pPr>
            <a:r>
              <a:rPr lang="ru-RU" sz="2800" b="1" dirty="0" smtClean="0">
                <a:solidFill>
                  <a:srgbClr val="1D4999"/>
                </a:solidFill>
                <a:latin typeface="Arial" charset="0"/>
                <a:ea typeface="Microsoft YaHei" pitchFamily="34" charset="-122"/>
                <a:cs typeface="Arial" charset="0"/>
              </a:rPr>
              <a:t>НА ПОЛУЧЕНИЕ ОБЩЕГО ОБРАЗОВАНИЯ</a:t>
            </a:r>
          </a:p>
          <a:p>
            <a:pPr defTabSz="914309">
              <a:lnSpc>
                <a:spcPts val="2600"/>
              </a:lnSpc>
              <a:defRPr/>
            </a:pPr>
            <a:r>
              <a:rPr lang="ru-RU" sz="2800" b="1" dirty="0" smtClean="0">
                <a:solidFill>
                  <a:srgbClr val="1D4999"/>
                </a:solidFill>
                <a:latin typeface="Arial" charset="0"/>
                <a:ea typeface="Microsoft YaHei" pitchFamily="34" charset="-122"/>
                <a:cs typeface="Arial" charset="0"/>
              </a:rPr>
              <a:t> </a:t>
            </a:r>
            <a:endParaRPr lang="ru-RU" sz="2800" b="1" dirty="0">
              <a:solidFill>
                <a:srgbClr val="1D4999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" name="AutoShape 2" descr="Компьютерные иконки Символ Информация Геолокация, символ, 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07975" y="4470487"/>
            <a:ext cx="11405184" cy="7502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5575" y="972408"/>
            <a:ext cx="5461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Учет детей,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подлежащих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 по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образовательным программам дошкольного, начального общего, основного общего и среднего общего образования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5575" y="2116125"/>
            <a:ext cx="49131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надзорных органов и комиссий по делам несовершеннолетних и защите их прав о выявленных нарушениях прав детей на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</a:t>
            </a: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88254" y="2067618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Соблюдение рекомендаций о</a:t>
            </a:r>
            <a:r>
              <a:rPr lang="ru-RU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соотношении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численности обучающихся иностранных граждан в общей численности обучающихся </a:t>
            </a:r>
            <a:r>
              <a:rPr lang="ru-RU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классе/ группе</a:t>
            </a:r>
          </a:p>
          <a:p>
            <a:pPr algn="just"/>
            <a:r>
              <a:rPr lang="ru-RU" sz="16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1600" dirty="0" err="1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16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31.07.2024 № 07-3637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88254" y="347103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оценки уровня языковой подготовки обучающихся несовершеннолетних иностранных граждан </a:t>
            </a:r>
          </a:p>
          <a:p>
            <a:pPr lvl="0" algn="just"/>
            <a:r>
              <a:rPr lang="ru-RU" sz="16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(письмо Минпросвещения России от 06.05.2022 № 1050/07 )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707470" y="97240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Взаимодействие с территориальными органами МВД России по выявлению несовершеннолетних иностранных граждан и лиц без гражданства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3367628"/>
            <a:ext cx="5504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по соблюдению прав каждого ребенка на получение общего образования </a:t>
            </a:r>
          </a:p>
          <a:p>
            <a:pPr algn="ctr"/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(письмо </a:t>
            </a:r>
            <a:r>
              <a:rPr lang="ru-RU" dirty="0" err="1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Рособрнадзора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19.09.2024 </a:t>
            </a:r>
            <a:endParaRPr lang="ru-RU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01-298/08-01)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68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507547" y="7787"/>
            <a:ext cx="8670202" cy="3537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4579676" y="5450493"/>
            <a:ext cx="10460647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2400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ED7D31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5" name="AutoShape 2" descr="blob:https://web.whatsapp.com/8f06a79e-c525-4256-9d65-528b35ffa8c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371545"/>
            <a:ext cx="19846295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09">
              <a:lnSpc>
                <a:spcPts val="2600"/>
              </a:lnSpc>
              <a:defRPr/>
            </a:pPr>
            <a:r>
              <a:rPr lang="ru-RU" sz="2800" b="1" dirty="0" smtClean="0">
                <a:solidFill>
                  <a:srgbClr val="1D4999"/>
                </a:solidFill>
                <a:latin typeface="Arial" charset="0"/>
                <a:ea typeface="Microsoft YaHei" pitchFamily="34" charset="-122"/>
                <a:cs typeface="Arial" charset="0"/>
              </a:rPr>
              <a:t>ОСНАЩЕНИЕ ПРЕДМЕТНЫХ КАБИНЕТОВ  </a:t>
            </a:r>
            <a:endParaRPr lang="ru-RU" sz="2800" b="1" dirty="0">
              <a:solidFill>
                <a:srgbClr val="1D4999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6" name="AutoShape 2" descr="Компьютерные иконки Символ Информация Геолокация, символ, 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07975" y="4474003"/>
            <a:ext cx="11405184" cy="20529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7975" y="1105439"/>
            <a:ext cx="43825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975" y="1026664"/>
            <a:ext cx="95020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1D4999"/>
                </a:solidFill>
                <a:latin typeface="Arial" charset="0"/>
                <a:ea typeface="Microsoft YaHei" pitchFamily="34" charset="-122"/>
                <a:cs typeface="Arial" charset="0"/>
              </a:rPr>
              <a:t>ПРИКАЗ МИНПРОСВЕЩЕНИЯ РФ от 6 сентября 2022 г. № 804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7974" y="1540413"/>
            <a:ext cx="55622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Провести инвентаризацию </a:t>
            </a:r>
            <a:r>
              <a:rPr lang="ru-RU" dirty="0" err="1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МТБ</a:t>
            </a:r>
            <a: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соответствии требованиям приказа </a:t>
            </a:r>
            <a:b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6 сентября 2022 г. № 804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7975" y="2658441"/>
            <a:ext cx="532518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Дооснащение школ </a:t>
            </a:r>
            <a:r>
              <a:rPr lang="ru-RU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необходимым оборудованием 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учебным предметам: «Химия», «Физика»,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Биология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Математика», Информатика»,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Основы безопасности и защиты Родины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 (Технология)»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312238" y="1891034"/>
            <a:ext cx="422500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СПЕЦИАЛИЗИРОВАННАЯ МЕБЕЛЬ И СИСТЕМЫ ХРАНЕНИЯ </a:t>
            </a:r>
          </a:p>
          <a:p>
            <a:pPr lvl="0"/>
            <a:endParaRPr lang="ru-RU" dirty="0" smtClean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ОСНОВНОЕ ОБОРУДОВАНИЕ</a:t>
            </a:r>
          </a:p>
          <a:p>
            <a:endParaRPr lang="ru-RU" dirty="0" smtClean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ДОПОЛНИТЕЛЬНОЕ ОБОРУДОВАНИЕ</a:t>
            </a:r>
            <a:endParaRPr lang="ru-RU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7881" y="4798789"/>
            <a:ext cx="11175277" cy="1700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5000"/>
              </a:lnSpc>
            </a:pPr>
            <a:r>
              <a:rPr lang="ru-RU" sz="2000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ПОРУЧЕНИЯ: </a:t>
            </a:r>
          </a:p>
          <a:p>
            <a:pPr marL="342900" lvl="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Отчеты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реализации мероприятий по приобретению учебного оборудования по предмету «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ОБЗР»,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специальное оборудование для общеобразовательных организаций – участников проекта открытия «инженерных классов» по профилям «судостроение» и «авиастроение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направлять еженедельно</a:t>
            </a:r>
          </a:p>
          <a:p>
            <a:pPr marL="342900" lvl="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Включить в закупку оборудования манекены для оказания первой медицинской 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помощи</a:t>
            </a:r>
            <a:endParaRPr lang="ru-RU" dirty="0">
              <a:solidFill>
                <a:srgbClr val="ED7D31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06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7975" y="4862580"/>
            <a:ext cx="11481571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2000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ЗАДАЧИ: </a:t>
            </a:r>
          </a:p>
          <a:p>
            <a:pPr marL="34290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Пересмотреть образовательные программы «Физическая культура» с учетом приоритетных направлений</a:t>
            </a:r>
          </a:p>
          <a:p>
            <a:pPr marL="34290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Обеспечить 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обучение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плаванию в рамках проекта «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Плавание </a:t>
            </a:r>
            <a:r>
              <a:rPr lang="ru-RU" dirty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всех» 100 % учащихся вторых </a:t>
            </a: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классов</a:t>
            </a:r>
          </a:p>
          <a:p>
            <a:pPr marL="34290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Увеличить охват школ и обучающихся, реализующих проекты и модули по САМБО и ШАХМАТАМ</a:t>
            </a:r>
          </a:p>
          <a:p>
            <a:pPr marL="342900" indent="-342900" algn="just">
              <a:lnSpc>
                <a:spcPts val="2100"/>
              </a:lnSpc>
              <a:buFont typeface="Wingdings" panose="05000000000000000000" pitchFamily="2" charset="2"/>
              <a:buChar char="q"/>
            </a:pPr>
            <a:endParaRPr lang="ru-RU" sz="2400" dirty="0" smtClean="0">
              <a:solidFill>
                <a:srgbClr val="ED7D31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12775" y="5514370"/>
            <a:ext cx="10460647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2400" dirty="0" smtClean="0">
                <a:solidFill>
                  <a:srgbClr val="ED7D31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ED7D31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5" name="AutoShape 2" descr="blob:https://web.whatsapp.com/8f06a79e-c525-4256-9d65-528b35ffa8c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591896"/>
            <a:ext cx="19846295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09">
              <a:lnSpc>
                <a:spcPts val="2600"/>
              </a:lnSpc>
              <a:defRPr/>
            </a:pPr>
            <a:r>
              <a:rPr lang="ru-RU" sz="2800" b="1" smtClean="0">
                <a:solidFill>
                  <a:srgbClr val="1D4999"/>
                </a:solidFill>
                <a:latin typeface="Arial" charset="0"/>
                <a:ea typeface="Microsoft YaHei" pitchFamily="34" charset="-122"/>
                <a:cs typeface="Arial" charset="0"/>
              </a:rPr>
              <a:t>ПРИОРИТЕТНЫЕ НАПРАВЛЕНИЯ ПО </a:t>
            </a:r>
            <a:r>
              <a:rPr lang="ru-RU" sz="2800" b="1" dirty="0" smtClean="0">
                <a:solidFill>
                  <a:srgbClr val="1D4999"/>
                </a:solidFill>
                <a:latin typeface="Arial" charset="0"/>
                <a:ea typeface="Microsoft YaHei" pitchFamily="34" charset="-122"/>
                <a:cs typeface="Arial" charset="0"/>
              </a:rPr>
              <a:t>ФИЗИЧЕСКОЙ КУЛЬТУРЕ </a:t>
            </a:r>
          </a:p>
        </p:txBody>
      </p:sp>
      <p:sp>
        <p:nvSpPr>
          <p:cNvPr id="6" name="AutoShape 2" descr="Компьютерные иконки Символ Информация Геолокация, символ, 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89631" y="4798790"/>
            <a:ext cx="11405184" cy="7502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85818" y="1614635"/>
            <a:ext cx="37567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рамках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3-го часа предмета «Физическая культура»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внеурочная деятельность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дополнительное образование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20491" y="1530891"/>
            <a:ext cx="37891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3-го часа предмета «Физическая культура»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элементы в рамках реализации учебного предмета «Физическая культура»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внеурочная деятельность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дополнительное образование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/>
          </p:nvPr>
        </p:nvGraphicFramePr>
        <p:xfrm>
          <a:off x="379767" y="1081444"/>
          <a:ext cx="111868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6564"/>
                <a:gridCol w="3691336"/>
                <a:gridCol w="372895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САМБО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ШАХМАТЫ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ПЛАВАНИЕ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033625" y="1581781"/>
            <a:ext cx="37521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3-го часа предмета «Физическая культура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внеурочная деятельность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дополнительное образование</a:t>
            </a: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03482" y="4086752"/>
            <a:ext cx="37391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 школ</a:t>
            </a:r>
          </a:p>
          <a:p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3 651 учащихся</a:t>
            </a: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888490" y="4073852"/>
            <a:ext cx="37391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 школы и детских садов,</a:t>
            </a:r>
          </a:p>
          <a:p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8 464 учащихся</a:t>
            </a: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18474" y="4086752"/>
            <a:ext cx="37391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160 школ</a:t>
            </a:r>
          </a:p>
          <a:p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34 724 учащихся</a:t>
            </a: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96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7648</TotalTime>
  <Words>735</Words>
  <Application>Microsoft Office PowerPoint</Application>
  <PresentationFormat>Широкоэкранный</PresentationFormat>
  <Paragraphs>110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Microsoft YaHei</vt:lpstr>
      <vt:lpstr>Arial</vt:lpstr>
      <vt:lpstr>Arialle</vt:lpstr>
      <vt:lpstr>Calibri</vt:lpstr>
      <vt:lpstr>Calibri Light</vt:lpstr>
      <vt:lpstr>Times New Roman</vt:lpstr>
      <vt:lpstr>Wingdings</vt:lpstr>
      <vt:lpstr>1_Тема Office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Сыркина Евгения Владимировна</dc:creator>
  <cp:lastModifiedBy>Юлия Александровна Ярошенко</cp:lastModifiedBy>
  <cp:revision>339</cp:revision>
  <cp:lastPrinted>2024-09-26T01:25:30Z</cp:lastPrinted>
  <dcterms:created xsi:type="dcterms:W3CDTF">2023-12-25T02:57:34Z</dcterms:created>
  <dcterms:modified xsi:type="dcterms:W3CDTF">2024-09-26T04:55:08Z</dcterms:modified>
</cp:coreProperties>
</file>