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9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1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4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8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0FDA-46C0-4DA9-80D9-CB38ABFE63F6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75D7-8329-4ECC-A5CB-7EDB796D1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uvarina@ippk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gmany.rs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forms/d/e/1FAIpQLSeNHUZSHXv8-F85PY9U7qnRUZ8XSptVlcV0u3FgRKRMGpD_qQ/viewform?vc=0&amp;c=0&amp;w=1&amp;flr=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pp51730148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education.apkpro.ru/courses/1611/" TargetMode="External"/><Relationship Id="rId7" Type="http://schemas.openxmlformats.org/officeDocument/2006/relationships/hyperlink" Target="https://vk.com/klassnayatemashow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forms.yandex.ru/u/6629f62e5056908c01d81e16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ptevaai@ippk.ru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vk.com/wall-135376407_2307?ysclid=lvd7fpj4z832825706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hyperlink" Target="https://education.apkpro.ru/courses/1717/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iapo.ru/upload/0penza/koroleva/35/ff54aac7564a076457e13236322b4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49" y="-10525"/>
            <a:ext cx="1151211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</a:t>
            </a:r>
            <a:r>
              <a:rPr lang="ru-RU" sz="3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   </a:t>
            </a:r>
            <a:r>
              <a:rPr lang="ru-RU" sz="3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ru-RU" sz="28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ds05.infourok.ru/uploads/ex/0b7f/000a0a16-b988366d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2" descr="blob:https://web.whatsapp.com/41aba2ed-965f-42ef-9b57-c226bf0ed0c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blob:https://web.whatsapp.com/dbcd8abb-9f2c-4a5f-9fcd-991415fbc90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2" descr="2022-10-05 16.20.5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0339" y="3161135"/>
            <a:ext cx="621756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36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952124" y="2069409"/>
            <a:ext cx="5122090" cy="175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rgbClr val="A5A5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 («дорожная карта») по формированию и оценке функциональной грамотности обучающихся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rgbClr val="A5A5A5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(распоряжение МОиН ХК от 26 октября 2023 г. № 1394)</a:t>
            </a:r>
            <a:endParaRPr lang="ru-RU" sz="2800" dirty="0">
              <a:solidFill>
                <a:srgbClr val="A5A5A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6743" y="1968978"/>
            <a:ext cx="418369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i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5" y="2267200"/>
            <a:ext cx="5228042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8 – 9 классы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454" y="4967224"/>
            <a:ext cx="11970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прохождение диагностики по функциональной грамотности с использованием открытого банка заданий на платформе РЭШ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разнарядка! – плановые показатели на май 2024 г.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выполнение и проверку диагностических работ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23 мая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выполнением показателей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2595" y="4204416"/>
            <a:ext cx="187952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0566" y="1142396"/>
            <a:ext cx="9093665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БАНК ЗАДАНИЙ ФГ НА ПЛАТФОРМЕ РЭШ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4621" y="825819"/>
            <a:ext cx="9345394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*МОТИВИРУЮЩИЙ МОНИТОРИНГ: п. 27- региональный, п.20 - муниципальный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3223" y="680561"/>
            <a:ext cx="11806792" cy="41422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3223" y="4485944"/>
            <a:ext cx="11806792" cy="49435"/>
          </a:xfrm>
          <a:prstGeom prst="line">
            <a:avLst/>
          </a:prstGeom>
          <a:ln w="28575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232050" y="3737609"/>
            <a:ext cx="474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https://fg.resh.edu.ru/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1476943"/>
            <a:ext cx="11360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исьмо министерства образования и науки края от 2 мая 2024 г. №  02.1-14-6311 </a:t>
            </a: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достижении плановых показателей»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5575" y="2746604"/>
            <a:ext cx="7771675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иагностические работы по  </a:t>
            </a:r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читательской, математической, естественно-научной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грамотности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575" y="3948622"/>
            <a:ext cx="7665234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латформа РЭШ (список работ)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iapo.ru/upload/0penza/koroleva/35/ff54aac7564a076457e13236322b4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49" y="-10525"/>
            <a:ext cx="1151211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 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ЭФФЕКТИВНЫХ УПРАВЛЕНЧЕСКИХ ПРАКТИК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ru-RU" sz="28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ds05.infourok.ru/uploads/ex/0b7f/000a0a16-b988366d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2" descr="blob:https://web.whatsapp.com/41aba2ed-965f-42ef-9b57-c226bf0ed0c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blob:https://web.whatsapp.com/dbcd8abb-9f2c-4a5f-9fcd-991415fbc90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2" descr="2022-10-05 16.20.5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0339" y="3161135"/>
            <a:ext cx="621756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36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6743" y="1968978"/>
            <a:ext cx="418369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i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5" y="2052346"/>
            <a:ext cx="5228042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мая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975" y="5238113"/>
            <a:ext cx="897853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УЧАСТИЕ ПРИНИМАЮТСЯ: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9785" y="1702261"/>
            <a:ext cx="9093665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«ШКОЛА МИНПРОСВЕЩЕНИЯ РОССИИ» </a:t>
            </a:r>
            <a:endParaRPr lang="ru-RU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07975" y="1399283"/>
            <a:ext cx="11806792" cy="41422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5574" y="5753518"/>
            <a:ext cx="11806792" cy="49435"/>
          </a:xfrm>
          <a:prstGeom prst="line">
            <a:avLst/>
          </a:prstGeom>
          <a:ln w="28575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5575" y="2507118"/>
            <a:ext cx="8697969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униципальные управленческие практики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г. Комсомольск-на-Амуре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Советско-Гаванский район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574" y="3623947"/>
            <a:ext cx="8697969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управленческие практики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err="1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Ванинский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Солнечный район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имени П.Осипенко район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0662" y="5158919"/>
            <a:ext cx="327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kern="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uvarina@ippk.ru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58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E9ED1B7-BE06-E346-46CE-D5D2E9395F66}"/>
              </a:ext>
            </a:extLst>
          </p:cNvPr>
          <p:cNvSpPr/>
          <p:nvPr/>
        </p:nvSpPr>
        <p:spPr>
          <a:xfrm>
            <a:off x="310354" y="203162"/>
            <a:ext cx="11701624" cy="652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800" b="1" cap="all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«Флагманы образования»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2" y="234397"/>
            <a:ext cx="2105025" cy="143827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C945FD-D73F-3D56-7BE1-D2CBB109A570}"/>
              </a:ext>
            </a:extLst>
          </p:cNvPr>
          <p:cNvSpPr/>
          <p:nvPr/>
        </p:nvSpPr>
        <p:spPr>
          <a:xfrm>
            <a:off x="2542032" y="792014"/>
            <a:ext cx="8942832" cy="71913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1D4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6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ЦЕЛЬ: создание </a:t>
            </a:r>
            <a:r>
              <a:rPr lang="ru-RU" sz="16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условий формирования кадрового резерва для системы образования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7289" y="1672672"/>
            <a:ext cx="1149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Письмо министерства образования и науки Хабаровского края от 13.03.2024 </a:t>
            </a:r>
            <a:b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 02.3-13-3535 «Об участии в проекте «Флагманы образования»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7288" y="2189106"/>
            <a:ext cx="116946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СРОКИ: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 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февраля по 27 августа 2024 г.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участие дистанционное (проводится «Образовательный марафон»)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сентябрь 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ноябрь 2024 г.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участие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очное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 регистрации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официальном сайте Проекта</a:t>
            </a:r>
            <a:r>
              <a:rPr lang="ru-RU" sz="1400" b="1" dirty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www.flagmany.rsv.ru </a:t>
            </a:r>
            <a:r>
              <a:rPr lang="ru-RU" sz="1400" b="1" dirty="0" smtClean="0">
                <a:solidFill>
                  <a:srgbClr val="5C2E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августа 2024 г.</a:t>
            </a:r>
          </a:p>
          <a:p>
            <a:pPr lvl="0"/>
            <a:r>
              <a:rPr lang="ru-RU" b="1" i="1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i="1" dirty="0">
              <a:solidFill>
                <a:srgbClr val="5B9BD5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5091" y="5300931"/>
            <a:ext cx="10826886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обеспечить активную регистрацию и участие в 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Проекте 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педагогических и управленческих работников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разместить </a:t>
            </a:r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информационных ресурсах муниципальных органов </a:t>
            </a: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управления </a:t>
            </a:r>
          </a:p>
          <a:p>
            <a:pPr>
              <a:lnSpc>
                <a:spcPts val="1680"/>
              </a:lnSpc>
            </a:pP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образованием </a:t>
            </a:r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 баннеры Проекта</a:t>
            </a:r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промежуточную информацию </a:t>
            </a:r>
            <a:r>
              <a:rPr lang="ru-RU" sz="1400" b="1" dirty="0" smtClean="0">
                <a:solidFill>
                  <a:srgbClr val="44546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участниках направить в министерство 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срок до 8 мая 2024 г. </a:t>
            </a:r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</a:t>
            </a:r>
            <a:r>
              <a:rPr lang="en-US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docs.google.com/forms/d/e/1FAIpQLSeNHUZSHXv8-F85PY9U7qnRUZ8XSptVlcV0u3FgRKRMGpD_qQ/viewform?vc=0&amp;c=0&amp;w=1&amp;flr=0</a:t>
            </a: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83" y="5640700"/>
            <a:ext cx="650932" cy="5505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763585"/>
              </p:ext>
            </p:extLst>
          </p:nvPr>
        </p:nvGraphicFramePr>
        <p:xfrm>
          <a:off x="459390" y="3585043"/>
          <a:ext cx="11281275" cy="160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5"/>
                <a:gridCol w="2256255"/>
                <a:gridCol w="2256255"/>
                <a:gridCol w="2256255"/>
                <a:gridCol w="2256255"/>
              </a:tblGrid>
              <a:tr h="3105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Субъект ДФО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Студент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Педагог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Управленец в сфере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образования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от общего числа регистраций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Приморский</a:t>
                      </a:r>
                      <a:r>
                        <a:rPr lang="ru-RU" sz="1100" baseline="0" dirty="0" smtClean="0"/>
                        <a:t> край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1,63</a:t>
                      </a:r>
                      <a:endParaRPr lang="ru-RU" sz="1100" dirty="0"/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Республика Саха (Якутия)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0,85</a:t>
                      </a:r>
                      <a:endParaRPr lang="ru-RU" sz="1100" dirty="0"/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Хабаровский</a:t>
                      </a:r>
                      <a:r>
                        <a:rPr lang="ru-RU" sz="1100" baseline="0" dirty="0" smtClean="0"/>
                        <a:t> край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0,82</a:t>
                      </a:r>
                      <a:endParaRPr lang="ru-RU" sz="1100" dirty="0"/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Амурская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0,48</a:t>
                      </a:r>
                      <a:endParaRPr lang="ru-RU" sz="1100" dirty="0"/>
                    </a:p>
                  </a:txBody>
                  <a:tcPr/>
                </a:tc>
              </a:tr>
              <a:tr h="182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Сахалинская</a:t>
                      </a:r>
                      <a:r>
                        <a:rPr lang="ru-RU" sz="1100" baseline="0" dirty="0" smtClean="0"/>
                        <a:t> область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0,38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5938" y="3221847"/>
            <a:ext cx="8114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Количество зарегистрировавшихся для участия в Проекте в субъектах ДФО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8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67158"/>
              </p:ext>
            </p:extLst>
          </p:nvPr>
        </p:nvGraphicFramePr>
        <p:xfrm>
          <a:off x="204142" y="492643"/>
          <a:ext cx="1184886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991"/>
                <a:gridCol w="2628093"/>
                <a:gridCol w="2450683"/>
                <a:gridCol w="2963097"/>
              </a:tblGrid>
              <a:tr h="2738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(ссылка на ресурс)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366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 Всероссийский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«Воспитатели России»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https://vospitateli.org/konkurs-xii?ysclid=lvu7fs8i8x526118768</a:t>
                      </a:r>
                      <a:endParaRPr lang="ru-RU" sz="12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воспитатели, педагоги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руководители ОО, реализующих образовательные программы дошкольного образования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 мая по 27 сентября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октября по 30 ноября</a:t>
                      </a:r>
                    </a:p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июня по 20 июля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заявок и документов по ссылке </a:t>
                      </a:r>
                      <a:r>
                        <a:rPr lang="en-US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https://forms.yandex.ru/u/6629f62e5056908c01d81e16/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6797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профессиональный конкурс </a:t>
                      </a:r>
                      <a:b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«Первый учитель»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https://education.apkpro.ru/courses/1611/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реализующие программы начального общего образования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Отборочный заочный этап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29 апреля до 30 июня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Заключительный очный этап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21 сентября по 5 октября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(очный) этап конкурса,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29 апреля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12 мая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6797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профессиональный конкурс «Директор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 России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https://education.apkpro.ru/courses/1717/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имеющие стаж работы в качестве директора не менее трех лет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этап (заочный)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июня по 1 июля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этап (заключительный)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23 сентября по 5 октября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(очный) этап конкурса,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 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по 31 мая 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366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Краевой смотр-конкурс для представителей педагогических династий "Семья в объективе профессии" в 2024 году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https://vk.com/wall-135376407_2307?ysclid=lvd7fpj4z832825706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Представители педагогических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династий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финал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</a:t>
                      </a:r>
                      <a:endParaRPr lang="en-US" sz="1200" b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 Хабаровск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апреля по 31 мая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заявок и документов на электронную почту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laptevaai@ippk.ru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936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Всероссийский конкурс «Классная Тема»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https://vk.com/klassnayatemashow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endParaRPr lang="ru-RU" sz="1200" b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 следующих предметов: математика, химия, биология, география, история, физика, русский язык и литература.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6 мая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запущен отбор участников Проекта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заявок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участие в отборе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июня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мини-приложении социальной сети ВКонтакте по ссылке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https://vk.com/app51730148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9ED1B7-BE06-E346-46CE-D5D2E9395F66}"/>
              </a:ext>
            </a:extLst>
          </p:cNvPr>
          <p:cNvSpPr/>
          <p:nvPr/>
        </p:nvSpPr>
        <p:spPr>
          <a:xfrm>
            <a:off x="1744364" y="17483"/>
            <a:ext cx="9591993" cy="566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err="1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r>
              <a:rPr lang="ru-RU" sz="2000" b="1" cap="all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профессионального мастерства </a:t>
            </a:r>
            <a:r>
              <a:rPr lang="ru-RU" sz="2000" b="1" cap="all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2000" b="1" cap="all" dirty="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000" b="1" cap="all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42" y="6212632"/>
            <a:ext cx="598575" cy="5062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2357" r="8543"/>
          <a:stretch/>
        </p:blipFill>
        <p:spPr>
          <a:xfrm>
            <a:off x="5904290" y="4645491"/>
            <a:ext cx="515620" cy="45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5598" y="4668843"/>
            <a:ext cx="529790" cy="42065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27" y="2399218"/>
            <a:ext cx="753269" cy="519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84" y="3590503"/>
            <a:ext cx="688277" cy="4580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90859" y="6009523"/>
            <a:ext cx="10631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проинформировать заинтересованных лиц о проведении профессиональных конкурсов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обеспечить участие в конкурсах профессионального мастерства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оказать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методическую помощь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педагогам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подготовке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9732" y="1166373"/>
            <a:ext cx="514864" cy="5197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5180" y="4571012"/>
            <a:ext cx="514864" cy="504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7793" y="5507130"/>
            <a:ext cx="742722" cy="4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0593" y="255373"/>
            <a:ext cx="1035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Анализ размещенных на </a:t>
            </a:r>
            <a:r>
              <a:rPr lang="ru-RU" sz="2400" b="1" dirty="0">
                <a:solidFill>
                  <a:srgbClr val="0B713C"/>
                </a:solidFill>
                <a:cs typeface="Arial" panose="020B0604020202020204" pitchFamily="34" charset="0"/>
              </a:rPr>
              <a:t>сайтах </a:t>
            </a:r>
            <a:r>
              <a:rPr lang="ru-RU" sz="24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школ ежедневных меню 2, 3, 6  мая </a:t>
            </a:r>
            <a:endParaRPr lang="ru-RU" sz="2400" b="1" dirty="0">
              <a:solidFill>
                <a:srgbClr val="0B713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34518" y="1103870"/>
          <a:ext cx="8814487" cy="526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97"/>
                <a:gridCol w="2795546"/>
                <a:gridCol w="5564144"/>
              </a:tblGrid>
              <a:tr h="513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Наименование школ,</a:t>
                      </a:r>
                      <a:r>
                        <a:rPr lang="ru-RU" sz="2000" b="0" baseline="0" dirty="0" smtClean="0">
                          <a:latin typeface="+mn-lt"/>
                          <a:cs typeface="Arial" panose="020B0604020202020204" pitchFamily="34" charset="0"/>
                        </a:rPr>
                        <a:t> в которых отсутствуют меню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6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</a:t>
                      </a:r>
                      <a:r>
                        <a:rPr lang="ru-RU" sz="1800" b="1" baseline="0" dirty="0" smtClean="0"/>
                        <a:t> с. </a:t>
                      </a:r>
                      <a:r>
                        <a:rPr lang="ru-RU" sz="1800" b="1" baseline="0" dirty="0" err="1" smtClean="0"/>
                        <a:t>Омми</a:t>
                      </a:r>
                      <a:r>
                        <a:rPr lang="ru-RU" sz="1800" b="1" baseline="0" dirty="0" smtClean="0"/>
                        <a:t>, Школа с. </a:t>
                      </a:r>
                      <a:r>
                        <a:rPr lang="ru-RU" sz="1800" b="1" baseline="0" dirty="0" err="1" smtClean="0"/>
                        <a:t>Тейсин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Бикинский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№ 6,</a:t>
                      </a:r>
                      <a:r>
                        <a:rPr lang="ru-RU" sz="1800" b="1" baseline="0" dirty="0" smtClean="0"/>
                        <a:t> Школа № 53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Ванинский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 </a:t>
                      </a:r>
                      <a:r>
                        <a:rPr lang="ru-RU" sz="1800" b="1" dirty="0" err="1" smtClean="0"/>
                        <a:t>Уська</a:t>
                      </a:r>
                      <a:r>
                        <a:rPr lang="ru-RU" sz="1800" b="1" dirty="0" smtClean="0"/>
                        <a:t>-Орочи, Школа</a:t>
                      </a:r>
                      <a:r>
                        <a:rPr lang="ru-RU" sz="1800" b="1" baseline="0" dirty="0" smtClean="0"/>
                        <a:t> с. Датта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Верхнебуреинский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</a:t>
                      </a:r>
                      <a:r>
                        <a:rPr lang="ru-RU" sz="1800" b="1" baseline="0" dirty="0" smtClean="0"/>
                        <a:t> № 10 п. Чегдомын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Комсомольск-на-Амуре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Гимназия № 1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Нанайский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 </a:t>
                      </a:r>
                      <a:r>
                        <a:rPr lang="ru-RU" sz="1800" b="1" dirty="0" err="1" smtClean="0"/>
                        <a:t>Лидога</a:t>
                      </a:r>
                      <a:r>
                        <a:rPr lang="ru-RU" sz="1800" b="1" dirty="0" smtClean="0"/>
                        <a:t>, Школа с. </a:t>
                      </a:r>
                      <a:r>
                        <a:rPr lang="ru-RU" sz="1800" b="1" dirty="0" err="1" smtClean="0"/>
                        <a:t>Найхин</a:t>
                      </a:r>
                      <a:r>
                        <a:rPr lang="ru-RU" sz="1800" b="1" dirty="0" smtClean="0"/>
                        <a:t>, Школа с. </a:t>
                      </a:r>
                      <a:r>
                        <a:rPr lang="ru-RU" sz="1800" b="1" dirty="0" err="1" smtClean="0"/>
                        <a:t>Дада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№ 5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 Новая</a:t>
                      </a:r>
                      <a:r>
                        <a:rPr lang="ru-RU" sz="1800" b="1" baseline="0" dirty="0" smtClean="0"/>
                        <a:t> Иня, Школа с. Арка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561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Ульчский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 </a:t>
                      </a:r>
                      <a:r>
                        <a:rPr lang="ru-RU" sz="1800" b="1" dirty="0" err="1" smtClean="0"/>
                        <a:t>Б.Санники</a:t>
                      </a:r>
                      <a:r>
                        <a:rPr lang="ru-RU" sz="1800" b="1" dirty="0" smtClean="0"/>
                        <a:t>, Школа п. </a:t>
                      </a:r>
                      <a:r>
                        <a:rPr lang="ru-RU" sz="1800" b="1" dirty="0" err="1" smtClean="0"/>
                        <a:t>Тыр</a:t>
                      </a:r>
                      <a:r>
                        <a:rPr lang="ru-RU" sz="1800" b="1" dirty="0" smtClean="0"/>
                        <a:t>, Школа с. Мариинское, Школа с. Софийск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09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Тугуро-Чумиканский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err="1" smtClean="0"/>
                        <a:t>Тугур</a:t>
                      </a:r>
                      <a:r>
                        <a:rPr lang="ru-RU" sz="1800" b="1" baseline="0" dirty="0" smtClean="0"/>
                        <a:t>, школа с. </a:t>
                      </a:r>
                      <a:r>
                        <a:rPr lang="ru-RU" sz="1800" b="1" baseline="0" dirty="0" err="1" smtClean="0"/>
                        <a:t>Чумикан</a:t>
                      </a:r>
                      <a:r>
                        <a:rPr lang="ru-RU" sz="1800" b="1" baseline="0" dirty="0" smtClean="0"/>
                        <a:t>, Школа с. </a:t>
                      </a:r>
                      <a:r>
                        <a:rPr lang="ru-RU" sz="1800" b="1" baseline="0" dirty="0" err="1" smtClean="0"/>
                        <a:t>Удское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561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с. Новокуровка, школа с. Восточное,</a:t>
                      </a:r>
                      <a:r>
                        <a:rPr lang="ru-RU" sz="1800" b="1" baseline="0" dirty="0" smtClean="0"/>
                        <a:t>                                        Школа с. Матвеевка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837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Хабаровск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Школа № 40, Школа № 47, Школа № 58, Школа № 66, Школа № 2 п. Березовка,</a:t>
                      </a:r>
                      <a:r>
                        <a:rPr lang="ru-RU" sz="1800" b="1" baseline="0" dirty="0" smtClean="0"/>
                        <a:t> Гимназия № 8, Политехнический лицей, Академический лицей</a:t>
                      </a:r>
                      <a:endParaRPr lang="ru-RU" sz="1800" b="1" dirty="0"/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66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2" y="138229"/>
            <a:ext cx="11957108" cy="102784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Важно при организации питания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954" y="1166070"/>
            <a:ext cx="1118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Обязательная организация питания и размещение ежедневного меню в «короткую» учебную неделю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Контроль за отсутствием скоропортящихся продуктов на пищеблоке в выходные дни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Проведение генеральной уборки на пищеблоке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Особое внимание на отсутствие инфекционных заболеваний у сотрудников пищеблоков после длительных выходных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2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857</Words>
  <Application>Microsoft Office PowerPoint</Application>
  <PresentationFormat>Широкоэкранный</PresentationFormat>
  <Paragraphs>171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при организации питания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Степановна Захарова</dc:creator>
  <cp:lastModifiedBy>Юлия Александровна Ярошенко</cp:lastModifiedBy>
  <cp:revision>34</cp:revision>
  <dcterms:created xsi:type="dcterms:W3CDTF">2024-04-24T02:01:30Z</dcterms:created>
  <dcterms:modified xsi:type="dcterms:W3CDTF">2024-05-08T06:23:04Z</dcterms:modified>
</cp:coreProperties>
</file>