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344" r:id="rId5"/>
    <p:sldId id="260" r:id="rId6"/>
    <p:sldId id="346" r:id="rId7"/>
    <p:sldId id="351" r:id="rId8"/>
    <p:sldId id="347" r:id="rId9"/>
    <p:sldId id="345" r:id="rId10"/>
  </p:sldIdLst>
  <p:sldSz cx="9144000" cy="6858000" type="screen4x3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CBFC9-5A3A-4E4A-A6CA-E0E1108C1425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433763" y="849313"/>
            <a:ext cx="3059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4" y="3271382"/>
            <a:ext cx="794131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372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67714-D3CB-4A00-BDFB-ECB2EA270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526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67714-D3CB-4A00-BDFB-ECB2EA27072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052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67714-D3CB-4A00-BDFB-ECB2EA27072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069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67714-D3CB-4A00-BDFB-ECB2EA27072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690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 u="heavy">
                <a:solidFill>
                  <a:srgbClr val="8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616707" y="1990344"/>
            <a:ext cx="2674620" cy="523240"/>
          </a:xfrm>
          <a:custGeom>
            <a:avLst/>
            <a:gdLst/>
            <a:ahLst/>
            <a:cxnLst/>
            <a:rect l="l" t="t" r="r" b="b"/>
            <a:pathLst>
              <a:path w="2674620" h="523239">
                <a:moveTo>
                  <a:pt x="0" y="522731"/>
                </a:moveTo>
                <a:lnTo>
                  <a:pt x="2674620" y="522731"/>
                </a:lnTo>
                <a:lnTo>
                  <a:pt x="2674620" y="0"/>
                </a:lnTo>
                <a:lnTo>
                  <a:pt x="0" y="0"/>
                </a:lnTo>
                <a:lnTo>
                  <a:pt x="0" y="522731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 u="heavy">
                <a:solidFill>
                  <a:srgbClr val="8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 u="heavy">
                <a:solidFill>
                  <a:srgbClr val="8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4797" y="27558"/>
            <a:ext cx="8674404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 u="heavy">
                <a:solidFill>
                  <a:srgbClr val="8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8744" y="2823908"/>
            <a:ext cx="3702050" cy="2187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61363&amp;dst=92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login.consultant.ru/link/?req=doc&amp;base=LAW&amp;n=461363&amp;dst=961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vk.com/video/@priemvuz/uploaded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7"/>
          <p:cNvSpPr txBox="1"/>
          <p:nvPr/>
        </p:nvSpPr>
        <p:spPr>
          <a:xfrm>
            <a:off x="304800" y="1752600"/>
            <a:ext cx="8637867" cy="2721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4400" b="1" spc="-5" dirty="0" smtClean="0">
                <a:solidFill>
                  <a:srgbClr val="002060"/>
                </a:solidFill>
                <a:latin typeface="Arial"/>
                <a:cs typeface="Arial"/>
              </a:rPr>
              <a:t>О </a:t>
            </a:r>
            <a:r>
              <a:rPr sz="4400" b="1" spc="-15" dirty="0" err="1" smtClean="0">
                <a:solidFill>
                  <a:srgbClr val="002060"/>
                </a:solidFill>
                <a:latin typeface="Arial"/>
                <a:cs typeface="Arial"/>
              </a:rPr>
              <a:t>целево</a:t>
            </a:r>
            <a:r>
              <a:rPr lang="ru-RU" sz="4400" b="1" spc="-15" dirty="0" smtClean="0">
                <a:solidFill>
                  <a:srgbClr val="002060"/>
                </a:solidFill>
                <a:latin typeface="Arial"/>
                <a:cs typeface="Arial"/>
              </a:rPr>
              <a:t>м</a:t>
            </a:r>
            <a:r>
              <a:rPr sz="4400" b="1" spc="15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4400" b="1" spc="-5" dirty="0" err="1" smtClean="0">
                <a:solidFill>
                  <a:srgbClr val="002060"/>
                </a:solidFill>
                <a:latin typeface="Arial"/>
                <a:cs typeface="Arial"/>
              </a:rPr>
              <a:t>обучени</a:t>
            </a:r>
            <a:r>
              <a:rPr lang="ru-RU" sz="4400" b="1" spc="-5" dirty="0" smtClean="0">
                <a:solidFill>
                  <a:srgbClr val="002060"/>
                </a:solidFill>
                <a:latin typeface="Arial"/>
                <a:cs typeface="Arial"/>
              </a:rPr>
              <a:t>и </a:t>
            </a:r>
            <a:r>
              <a:rPr lang="ru-RU" sz="4400" b="1" spc="-5" dirty="0" err="1" smtClean="0">
                <a:solidFill>
                  <a:srgbClr val="002060"/>
                </a:solidFill>
                <a:latin typeface="Arial"/>
                <a:cs typeface="Arial"/>
              </a:rPr>
              <a:t>и</a:t>
            </a:r>
            <a:r>
              <a:rPr lang="ru-RU" sz="4400" b="1" spc="-5" dirty="0" smtClean="0">
                <a:solidFill>
                  <a:srgbClr val="002060"/>
                </a:solidFill>
                <a:latin typeface="Arial"/>
                <a:cs typeface="Arial"/>
              </a:rPr>
              <a:t> приеме на целевое обучение, изменения в законодательстве</a:t>
            </a:r>
            <a:endParaRPr sz="440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" name="Google Shape;521;p29">
            <a:extLst>
              <a:ext uri="{FF2B5EF4-FFF2-40B4-BE49-F238E27FC236}">
                <a16:creationId xmlns="" xmlns:a16="http://schemas.microsoft.com/office/drawing/2014/main" id="{597F6D2A-B68C-42F7-1FD3-6822FC45EA1C}"/>
              </a:ext>
            </a:extLst>
          </p:cNvPr>
          <p:cNvSpPr txBox="1">
            <a:spLocks/>
          </p:cNvSpPr>
          <p:nvPr/>
        </p:nvSpPr>
        <p:spPr>
          <a:xfrm>
            <a:off x="4038600" y="5181600"/>
            <a:ext cx="4904067" cy="1405595"/>
          </a:xfrm>
          <a:prstGeom prst="rect">
            <a:avLst/>
          </a:prstGeom>
        </p:spPr>
        <p:txBody>
          <a:bodyPr spcFirstLastPara="1" vert="horz" wrap="square" lIns="150756" tIns="150756" rIns="150756" bIns="150756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ru-RU" sz="2309" b="1" dirty="0">
                <a:solidFill>
                  <a:schemeClr val="accent5">
                    <a:lumMod val="50000"/>
                  </a:schemeClr>
                </a:solidFill>
              </a:rPr>
              <a:t>Шубина Светлана Владимировна, </a:t>
            </a:r>
            <a:endParaRPr lang="ru-RU" sz="2309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r>
              <a:rPr lang="ru-RU" sz="2309" b="1" dirty="0" smtClean="0">
                <a:solidFill>
                  <a:schemeClr val="accent5">
                    <a:lumMod val="50000"/>
                  </a:schemeClr>
                </a:solidFill>
              </a:rPr>
              <a:t>начальник </a:t>
            </a:r>
            <a:r>
              <a:rPr lang="ru-RU" sz="2309" b="1" dirty="0">
                <a:solidFill>
                  <a:schemeClr val="accent5">
                    <a:lumMod val="50000"/>
                  </a:schemeClr>
                </a:solidFill>
              </a:rPr>
              <a:t>отдела аттестации </a:t>
            </a:r>
            <a:endParaRPr lang="ru-RU" sz="2309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r>
              <a:rPr lang="ru-RU" sz="2309" b="1" dirty="0" smtClean="0">
                <a:solidFill>
                  <a:schemeClr val="accent5">
                    <a:lumMod val="50000"/>
                  </a:schemeClr>
                </a:solidFill>
              </a:rPr>
              <a:t>и </a:t>
            </a:r>
            <a:r>
              <a:rPr lang="ru-RU" sz="2309" b="1" dirty="0">
                <a:solidFill>
                  <a:schemeClr val="accent5">
                    <a:lumMod val="50000"/>
                  </a:schemeClr>
                </a:solidFill>
              </a:rPr>
              <a:t>повышения </a:t>
            </a:r>
            <a:r>
              <a:rPr lang="ru-RU" sz="2309" b="1" dirty="0" smtClean="0">
                <a:solidFill>
                  <a:schemeClr val="accent5">
                    <a:lumMod val="50000"/>
                  </a:schemeClr>
                </a:solidFill>
              </a:rPr>
              <a:t>квалификации, </a:t>
            </a:r>
          </a:p>
          <a:p>
            <a:pPr algn="l">
              <a:spcBef>
                <a:spcPts val="0"/>
              </a:spcBef>
            </a:pPr>
            <a:r>
              <a:rPr lang="ru-RU" sz="2309" b="1" dirty="0" smtClean="0">
                <a:solidFill>
                  <a:schemeClr val="accent5">
                    <a:lumMod val="50000"/>
                  </a:schemeClr>
                </a:solidFill>
              </a:rPr>
              <a:t>8 </a:t>
            </a:r>
            <a:r>
              <a:rPr lang="ru-RU" sz="2309" b="1" dirty="0">
                <a:solidFill>
                  <a:schemeClr val="accent5">
                    <a:lumMod val="50000"/>
                  </a:schemeClr>
                </a:solidFill>
              </a:rPr>
              <a:t>(4212) 42-07-72</a:t>
            </a:r>
            <a:endParaRPr lang="ru-RU" sz="2309" dirty="0">
              <a:solidFill>
                <a:schemeClr val="accent5">
                  <a:lumMod val="50000"/>
                </a:schemeClr>
              </a:solidFill>
              <a:latin typeface="Rajdhani Medium"/>
              <a:ea typeface="Rajdhani Medium"/>
              <a:cs typeface="Rajdhani Medium"/>
              <a:sym typeface="Rajdhani Mediu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3716" y="1787541"/>
            <a:ext cx="8473440" cy="3178631"/>
          </a:xfrm>
          <a:custGeom>
            <a:avLst/>
            <a:gdLst/>
            <a:ahLst/>
            <a:cxnLst/>
            <a:rect l="l" t="t" r="r" b="b"/>
            <a:pathLst>
              <a:path w="8473440" h="2554604">
                <a:moveTo>
                  <a:pt x="0" y="2554224"/>
                </a:moveTo>
                <a:lnTo>
                  <a:pt x="8473440" y="2554224"/>
                </a:lnTo>
                <a:lnTo>
                  <a:pt x="8473440" y="0"/>
                </a:lnTo>
                <a:lnTo>
                  <a:pt x="0" y="0"/>
                </a:lnTo>
                <a:lnTo>
                  <a:pt x="0" y="255422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90272" y="1958531"/>
            <a:ext cx="8229600" cy="370678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3535" indent="-342900">
              <a:lnSpc>
                <a:spcPct val="100000"/>
              </a:lnSpc>
              <a:spcBef>
                <a:spcPts val="105"/>
              </a:spcBef>
              <a:buFont typeface="Wingdings" panose="05000000000000000000" pitchFamily="2" charset="2"/>
              <a:buChar char="ü"/>
            </a:pPr>
            <a:r>
              <a:rPr sz="2400" spc="-35" dirty="0" err="1">
                <a:solidFill>
                  <a:srgbClr val="002060"/>
                </a:solidFill>
                <a:latin typeface="Microsoft Sans Serif"/>
                <a:cs typeface="Microsoft Sans Serif"/>
              </a:rPr>
              <a:t>Федеральный</a:t>
            </a:r>
            <a:r>
              <a:rPr sz="2400" spc="-7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spc="-70" dirty="0" err="1" smtClean="0">
                <a:solidFill>
                  <a:srgbClr val="002060"/>
                </a:solidFill>
                <a:latin typeface="Microsoft Sans Serif"/>
                <a:cs typeface="Microsoft Sans Serif"/>
              </a:rPr>
              <a:t>закон</a:t>
            </a:r>
            <a:r>
              <a:rPr lang="ru-RU"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b="1" spc="-45" dirty="0" err="1" smtClean="0">
                <a:solidFill>
                  <a:srgbClr val="861F03"/>
                </a:solidFill>
                <a:latin typeface="Arial"/>
                <a:cs typeface="Arial"/>
              </a:rPr>
              <a:t>от</a:t>
            </a:r>
            <a:r>
              <a:rPr sz="2400" b="1" spc="-5" dirty="0" smtClean="0">
                <a:solidFill>
                  <a:srgbClr val="861F03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861F03"/>
                </a:solidFill>
                <a:latin typeface="Arial"/>
                <a:cs typeface="Arial"/>
              </a:rPr>
              <a:t>14</a:t>
            </a:r>
            <a:r>
              <a:rPr sz="2400" b="1" spc="-5" dirty="0">
                <a:solidFill>
                  <a:srgbClr val="861F03"/>
                </a:solidFill>
                <a:latin typeface="Arial"/>
                <a:cs typeface="Arial"/>
              </a:rPr>
              <a:t> апреля</a:t>
            </a:r>
            <a:r>
              <a:rPr sz="2400" b="1" dirty="0">
                <a:solidFill>
                  <a:srgbClr val="861F0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861F03"/>
                </a:solidFill>
                <a:latin typeface="Arial"/>
                <a:cs typeface="Arial"/>
              </a:rPr>
              <a:t>2023</a:t>
            </a:r>
            <a:r>
              <a:rPr sz="2400" b="1" spc="-30" dirty="0">
                <a:solidFill>
                  <a:srgbClr val="861F03"/>
                </a:solidFill>
                <a:latin typeface="Arial"/>
                <a:cs typeface="Arial"/>
              </a:rPr>
              <a:t> </a:t>
            </a:r>
            <a:r>
              <a:rPr sz="2400" b="1" spc="-165" dirty="0">
                <a:solidFill>
                  <a:srgbClr val="861F03"/>
                </a:solidFill>
                <a:latin typeface="Arial"/>
                <a:cs typeface="Arial"/>
              </a:rPr>
              <a:t>г.</a:t>
            </a:r>
            <a:r>
              <a:rPr sz="2400" b="1" spc="5" dirty="0">
                <a:solidFill>
                  <a:srgbClr val="861F0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861F03"/>
                </a:solidFill>
                <a:latin typeface="Arial"/>
                <a:cs typeface="Arial"/>
              </a:rPr>
              <a:t>№ </a:t>
            </a:r>
            <a:r>
              <a:rPr sz="2400" b="1" spc="-15" dirty="0">
                <a:solidFill>
                  <a:srgbClr val="861F03"/>
                </a:solidFill>
                <a:latin typeface="Arial"/>
                <a:cs typeface="Arial"/>
              </a:rPr>
              <a:t>124-ФЗ</a:t>
            </a:r>
            <a:endParaRPr sz="2400" dirty="0">
              <a:latin typeface="Arial"/>
              <a:cs typeface="Arial"/>
            </a:endParaRPr>
          </a:p>
          <a:p>
            <a:pPr marL="357188" marR="5080">
              <a:lnSpc>
                <a:spcPct val="100000"/>
              </a:lnSpc>
            </a:pP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«О</a:t>
            </a:r>
            <a:r>
              <a:rPr sz="24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внесении</a:t>
            </a:r>
            <a:r>
              <a:rPr sz="24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изменений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 в</a:t>
            </a:r>
            <a:r>
              <a:rPr sz="24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Федеральный </a:t>
            </a:r>
            <a:r>
              <a:rPr sz="2400" spc="-8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spc="-70" dirty="0" err="1">
                <a:solidFill>
                  <a:srgbClr val="002060"/>
                </a:solidFill>
                <a:latin typeface="Microsoft Sans Serif"/>
                <a:cs typeface="Microsoft Sans Serif"/>
              </a:rPr>
              <a:t>закон</a:t>
            </a:r>
            <a:r>
              <a:rPr sz="24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5" dirty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              </a:t>
            </a:r>
            <a:r>
              <a:rPr sz="2400" spc="-5" dirty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«</a:t>
            </a:r>
            <a:r>
              <a:rPr sz="24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Об</a:t>
            </a:r>
            <a:r>
              <a:rPr sz="240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образовании</a:t>
            </a:r>
            <a:r>
              <a:rPr sz="24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в</a:t>
            </a:r>
            <a:r>
              <a:rPr sz="24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Российской </a:t>
            </a:r>
            <a:r>
              <a:rPr sz="2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spc="-40" dirty="0" err="1">
                <a:solidFill>
                  <a:srgbClr val="002060"/>
                </a:solidFill>
                <a:latin typeface="Microsoft Sans Serif"/>
                <a:cs typeface="Microsoft Sans Serif"/>
              </a:rPr>
              <a:t>Федерации</a:t>
            </a:r>
            <a:r>
              <a:rPr sz="2400" spc="-40" dirty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»</a:t>
            </a:r>
            <a:endParaRPr lang="ru-RU" b="1" dirty="0" smtClean="0"/>
          </a:p>
          <a:p>
            <a:pPr marL="642938" marR="508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C00000"/>
                </a:solidFill>
              </a:rPr>
              <a:t>в</a:t>
            </a:r>
            <a:r>
              <a:rPr lang="ru-RU" b="1" dirty="0" smtClean="0">
                <a:solidFill>
                  <a:srgbClr val="C00000"/>
                </a:solidFill>
              </a:rPr>
              <a:t>ведено понятие "целевое </a:t>
            </a:r>
            <a:r>
              <a:rPr lang="ru-RU" b="1" dirty="0">
                <a:solidFill>
                  <a:srgbClr val="C00000"/>
                </a:solidFill>
              </a:rPr>
              <a:t>обучение" </a:t>
            </a:r>
            <a:r>
              <a:rPr lang="ru-RU" b="1" dirty="0"/>
              <a:t>- получение гражданином профессионального образования в соответствии с договором, предусматривающим трудоустройство гражданина по завершении им обучения и осуществление им трудовой деятельности в соответствии с полученной </a:t>
            </a:r>
            <a:r>
              <a:rPr lang="ru-RU" b="1" dirty="0" smtClean="0"/>
              <a:t>квалификацией</a:t>
            </a:r>
          </a:p>
          <a:p>
            <a:pPr marL="642938" marR="5080" indent="-285750" algn="just">
              <a:buFont typeface="Wingdings" panose="05000000000000000000" pitchFamily="2" charset="2"/>
              <a:buChar char="ü"/>
            </a:pPr>
            <a:r>
              <a:rPr lang="ru-RU" b="1" dirty="0" smtClean="0"/>
              <a:t>уточнены </a:t>
            </a:r>
            <a:r>
              <a:rPr lang="ru-RU" b="1" dirty="0"/>
              <a:t>существенные </a:t>
            </a:r>
            <a:r>
              <a:rPr lang="ru-RU" b="1" dirty="0">
                <a:hlinkClick r:id="rId3"/>
              </a:rPr>
              <a:t>условия</a:t>
            </a:r>
            <a:r>
              <a:rPr lang="ru-RU" b="1" dirty="0"/>
              <a:t> договора о целевом обучении и меры </a:t>
            </a:r>
            <a:r>
              <a:rPr lang="ru-RU" b="1" dirty="0">
                <a:hlinkClick r:id="rId4"/>
              </a:rPr>
              <a:t>ответственности</a:t>
            </a:r>
            <a:r>
              <a:rPr lang="ru-RU" b="1" dirty="0"/>
              <a:t> за неисполнение обязательств</a:t>
            </a:r>
            <a:endParaRPr lang="ru-RU" b="1" dirty="0" smtClean="0"/>
          </a:p>
          <a:p>
            <a:pPr marL="642938" marR="5080" indent="-285750" algn="just">
              <a:buFont typeface="Wingdings" panose="05000000000000000000" pitchFamily="2" charset="2"/>
              <a:buChar char="ü"/>
            </a:pPr>
            <a:endParaRPr lang="ru-RU" dirty="0"/>
          </a:p>
          <a:p>
            <a:pPr marL="357188" marR="5080">
              <a:lnSpc>
                <a:spcPct val="100000"/>
              </a:lnSpc>
            </a:pPr>
            <a:endParaRPr sz="2400" dirty="0">
              <a:solidFill>
                <a:srgbClr val="002060"/>
              </a:solidFill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4800" y="228600"/>
            <a:ext cx="8637867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002060"/>
                </a:solidFill>
                <a:latin typeface="Arial"/>
                <a:cs typeface="Arial"/>
              </a:rPr>
              <a:t>Новый</a:t>
            </a:r>
            <a:r>
              <a:rPr sz="28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800" b="1" spc="-15" dirty="0">
                <a:solidFill>
                  <a:srgbClr val="002060"/>
                </a:solidFill>
                <a:latin typeface="Arial"/>
                <a:cs typeface="Arial"/>
              </a:rPr>
              <a:t>механизм</a:t>
            </a:r>
            <a:r>
              <a:rPr sz="2800" b="1" spc="1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800" b="1" spc="-15" dirty="0">
                <a:solidFill>
                  <a:srgbClr val="002060"/>
                </a:solidFill>
                <a:latin typeface="Arial"/>
                <a:cs typeface="Arial"/>
              </a:rPr>
              <a:t>целевого</a:t>
            </a:r>
            <a:r>
              <a:rPr sz="2800" b="1" spc="1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002060"/>
                </a:solidFill>
                <a:latin typeface="Arial"/>
                <a:cs typeface="Arial"/>
              </a:rPr>
              <a:t>обучения</a:t>
            </a:r>
            <a:endParaRPr sz="280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0" name="object 3"/>
          <p:cNvSpPr txBox="1"/>
          <p:nvPr/>
        </p:nvSpPr>
        <p:spPr>
          <a:xfrm>
            <a:off x="388811" y="5089981"/>
            <a:ext cx="8229600" cy="149079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3535" indent="-342900">
              <a:lnSpc>
                <a:spcPct val="100000"/>
              </a:lnSpc>
              <a:spcBef>
                <a:spcPts val="105"/>
              </a:spcBef>
              <a:buFont typeface="Wingdings" panose="05000000000000000000" pitchFamily="2" charset="2"/>
              <a:buChar char="ü"/>
            </a:pPr>
            <a:r>
              <a:rPr lang="ru-RU" sz="2400" spc="-35" dirty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Постановление Правительства Российской Федерации </a:t>
            </a:r>
            <a:r>
              <a:rPr sz="2400" b="1" spc="-45" dirty="0" err="1" smtClean="0">
                <a:solidFill>
                  <a:srgbClr val="861F03"/>
                </a:solidFill>
                <a:latin typeface="Arial"/>
                <a:cs typeface="Arial"/>
              </a:rPr>
              <a:t>от</a:t>
            </a:r>
            <a:r>
              <a:rPr sz="2400" b="1" spc="-5" dirty="0" smtClean="0">
                <a:solidFill>
                  <a:srgbClr val="861F03"/>
                </a:solidFill>
                <a:latin typeface="Arial"/>
                <a:cs typeface="Arial"/>
              </a:rPr>
              <a:t> </a:t>
            </a:r>
            <a:r>
              <a:rPr lang="ru-RU" sz="2400" b="1" spc="-10" dirty="0" smtClean="0">
                <a:solidFill>
                  <a:srgbClr val="861F03"/>
                </a:solidFill>
                <a:latin typeface="Arial"/>
                <a:cs typeface="Arial"/>
              </a:rPr>
              <a:t>27</a:t>
            </a:r>
            <a:r>
              <a:rPr sz="2400" b="1" spc="-5" dirty="0" smtClean="0">
                <a:solidFill>
                  <a:srgbClr val="861F03"/>
                </a:solidFill>
                <a:latin typeface="Arial"/>
                <a:cs typeface="Arial"/>
              </a:rPr>
              <a:t> </a:t>
            </a:r>
            <a:r>
              <a:rPr sz="2400" b="1" spc="-5" dirty="0" err="1">
                <a:solidFill>
                  <a:srgbClr val="861F03"/>
                </a:solidFill>
                <a:latin typeface="Arial"/>
                <a:cs typeface="Arial"/>
              </a:rPr>
              <a:t>апреля</a:t>
            </a:r>
            <a:r>
              <a:rPr sz="2400" b="1" dirty="0">
                <a:solidFill>
                  <a:srgbClr val="861F03"/>
                </a:solidFill>
                <a:latin typeface="Arial"/>
                <a:cs typeface="Arial"/>
              </a:rPr>
              <a:t> </a:t>
            </a:r>
            <a:r>
              <a:rPr sz="2400" b="1" spc="-5" dirty="0" smtClean="0">
                <a:solidFill>
                  <a:srgbClr val="861F03"/>
                </a:solidFill>
                <a:latin typeface="Arial"/>
                <a:cs typeface="Arial"/>
              </a:rPr>
              <a:t>202</a:t>
            </a:r>
            <a:r>
              <a:rPr lang="ru-RU" sz="2400" b="1" spc="-5" dirty="0" smtClean="0">
                <a:solidFill>
                  <a:srgbClr val="861F03"/>
                </a:solidFill>
                <a:latin typeface="Arial"/>
                <a:cs typeface="Arial"/>
              </a:rPr>
              <a:t>4</a:t>
            </a:r>
            <a:r>
              <a:rPr sz="2400" b="1" spc="-30" dirty="0" smtClean="0">
                <a:solidFill>
                  <a:srgbClr val="861F03"/>
                </a:solidFill>
                <a:latin typeface="Arial"/>
                <a:cs typeface="Arial"/>
              </a:rPr>
              <a:t> </a:t>
            </a:r>
            <a:r>
              <a:rPr sz="2400" b="1" spc="-165" dirty="0">
                <a:solidFill>
                  <a:srgbClr val="861F03"/>
                </a:solidFill>
                <a:latin typeface="Arial"/>
                <a:cs typeface="Arial"/>
              </a:rPr>
              <a:t>г.</a:t>
            </a:r>
            <a:r>
              <a:rPr sz="2400" b="1" spc="5" dirty="0">
                <a:solidFill>
                  <a:srgbClr val="861F0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861F03"/>
                </a:solidFill>
                <a:latin typeface="Arial"/>
                <a:cs typeface="Arial"/>
              </a:rPr>
              <a:t>№ </a:t>
            </a:r>
            <a:r>
              <a:rPr lang="ru-RU" sz="2400" b="1" spc="-15" dirty="0" smtClean="0">
                <a:solidFill>
                  <a:srgbClr val="861F03"/>
                </a:solidFill>
                <a:latin typeface="Arial"/>
                <a:cs typeface="Arial"/>
              </a:rPr>
              <a:t>555</a:t>
            </a:r>
            <a:r>
              <a:rPr lang="ru-RU" sz="2400" dirty="0"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«О</a:t>
            </a:r>
            <a:r>
              <a:rPr lang="ru-RU" sz="2400" dirty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 целевом обучении по образовательным программам среднего профессионального и высшего образования»</a:t>
            </a:r>
            <a:endParaRPr sz="2400" dirty="0">
              <a:solidFill>
                <a:srgbClr val="002060"/>
              </a:solidFill>
              <a:latin typeface="Microsoft Sans Serif"/>
              <a:cs typeface="Microsoft Sans Serif"/>
            </a:endParaRPr>
          </a:p>
        </p:txBody>
      </p:sp>
      <p:sp>
        <p:nvSpPr>
          <p:cNvPr id="11" name="object 2"/>
          <p:cNvSpPr/>
          <p:nvPr/>
        </p:nvSpPr>
        <p:spPr>
          <a:xfrm>
            <a:off x="262254" y="5096077"/>
            <a:ext cx="8488553" cy="1608505"/>
          </a:xfrm>
          <a:custGeom>
            <a:avLst/>
            <a:gdLst/>
            <a:ahLst/>
            <a:cxnLst/>
            <a:rect l="l" t="t" r="r" b="b"/>
            <a:pathLst>
              <a:path w="8473440" h="2554604">
                <a:moveTo>
                  <a:pt x="0" y="2554224"/>
                </a:moveTo>
                <a:lnTo>
                  <a:pt x="8473440" y="2554224"/>
                </a:lnTo>
                <a:lnTo>
                  <a:pt x="8473440" y="0"/>
                </a:lnTo>
                <a:lnTo>
                  <a:pt x="0" y="0"/>
                </a:lnTo>
                <a:lnTo>
                  <a:pt x="0" y="255422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1"/>
          <p:cNvSpPr/>
          <p:nvPr/>
        </p:nvSpPr>
        <p:spPr>
          <a:xfrm rot="5400000">
            <a:off x="90337" y="887662"/>
            <a:ext cx="1003983" cy="684530"/>
          </a:xfrm>
          <a:custGeom>
            <a:avLst/>
            <a:gdLst/>
            <a:ahLst/>
            <a:cxnLst/>
            <a:rect l="l" t="t" r="r" b="b"/>
            <a:pathLst>
              <a:path w="788035" h="684529">
                <a:moveTo>
                  <a:pt x="456311" y="0"/>
                </a:moveTo>
                <a:lnTo>
                  <a:pt x="456311" y="171069"/>
                </a:lnTo>
                <a:lnTo>
                  <a:pt x="0" y="171069"/>
                </a:lnTo>
                <a:lnTo>
                  <a:pt x="0" y="513207"/>
                </a:lnTo>
                <a:lnTo>
                  <a:pt x="456311" y="513207"/>
                </a:lnTo>
                <a:lnTo>
                  <a:pt x="456311" y="684276"/>
                </a:lnTo>
                <a:lnTo>
                  <a:pt x="787907" y="342138"/>
                </a:lnTo>
                <a:lnTo>
                  <a:pt x="456311" y="0"/>
                </a:lnTo>
                <a:close/>
              </a:path>
            </a:pathLst>
          </a:custGeom>
          <a:solidFill>
            <a:srgbClr val="3856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2"/>
          <p:cNvSpPr txBox="1"/>
          <p:nvPr/>
        </p:nvSpPr>
        <p:spPr>
          <a:xfrm>
            <a:off x="1086675" y="819411"/>
            <a:ext cx="7649020" cy="757259"/>
          </a:xfrm>
          <a:prstGeom prst="rect">
            <a:avLst/>
          </a:prstGeom>
          <a:solidFill>
            <a:srgbClr val="FAE4D5"/>
          </a:solidFill>
          <a:ln w="317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25"/>
              </a:spcBef>
            </a:pPr>
            <a:r>
              <a:rPr lang="ru-RU" sz="2800" b="1" spc="-25" dirty="0" smtClean="0">
                <a:solidFill>
                  <a:srgbClr val="C00000"/>
                </a:solidFill>
                <a:latin typeface="Microsoft Sans Serif"/>
                <a:cs typeface="Microsoft Sans Serif"/>
              </a:rPr>
              <a:t>! Вступил в силу с 1 мая 2024 года</a:t>
            </a:r>
          </a:p>
          <a:p>
            <a:pPr marL="635" algn="ctr">
              <a:lnSpc>
                <a:spcPct val="100000"/>
              </a:lnSpc>
              <a:spcBef>
                <a:spcPts val="325"/>
              </a:spcBef>
            </a:pPr>
            <a:endParaRPr sz="1600" b="1" dirty="0">
              <a:solidFill>
                <a:srgbClr val="C00000"/>
              </a:solidFill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3377" y="1447800"/>
            <a:ext cx="8761730" cy="5410200"/>
          </a:xfrm>
          <a:custGeom>
            <a:avLst/>
            <a:gdLst/>
            <a:ahLst/>
            <a:cxnLst/>
            <a:rect l="l" t="t" r="r" b="b"/>
            <a:pathLst>
              <a:path w="8761730" h="6002020">
                <a:moveTo>
                  <a:pt x="0" y="6001512"/>
                </a:moveTo>
                <a:lnTo>
                  <a:pt x="8761476" y="6001512"/>
                </a:lnTo>
                <a:lnTo>
                  <a:pt x="8761476" y="0"/>
                </a:lnTo>
                <a:lnTo>
                  <a:pt x="0" y="0"/>
                </a:lnTo>
                <a:lnTo>
                  <a:pt x="0" y="6001512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061659"/>
              </p:ext>
            </p:extLst>
          </p:nvPr>
        </p:nvGraphicFramePr>
        <p:xfrm>
          <a:off x="277240" y="1524000"/>
          <a:ext cx="8466417" cy="5202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66417"/>
              </a:tblGrid>
              <a:tr h="291306"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spc="-15" dirty="0">
                          <a:latin typeface="Arial"/>
                          <a:cs typeface="Arial"/>
                        </a:rPr>
                        <a:t>Постановлением</a:t>
                      </a:r>
                      <a:r>
                        <a:rPr sz="18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утверждены: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38064">
                <a:tc>
                  <a:txBody>
                    <a:bodyPr/>
                    <a:lstStyle/>
                    <a:p>
                      <a:pPr marL="1647825" marR="920115" indent="-664845">
                        <a:lnSpc>
                          <a:spcPct val="100000"/>
                        </a:lnSpc>
                        <a:spcBef>
                          <a:spcPts val="1490"/>
                        </a:spcBef>
                      </a:pPr>
                      <a:r>
                        <a:rPr sz="18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Положение</a:t>
                      </a:r>
                      <a:r>
                        <a:rPr sz="1800" b="1" spc="4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b="1" spc="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целевом</a:t>
                      </a:r>
                      <a:r>
                        <a:rPr sz="1800" b="1" spc="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обучении</a:t>
                      </a:r>
                      <a:r>
                        <a:rPr sz="1800" b="1" spc="9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5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8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5" dirty="0">
                          <a:latin typeface="Microsoft Sans Serif"/>
                          <a:cs typeface="Microsoft Sans Serif"/>
                        </a:rPr>
                        <a:t>образовательным</a:t>
                      </a:r>
                      <a:r>
                        <a:rPr sz="18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5" dirty="0">
                          <a:latin typeface="Microsoft Sans Serif"/>
                          <a:cs typeface="Microsoft Sans Serif"/>
                        </a:rPr>
                        <a:t>программам </a:t>
                      </a:r>
                      <a:r>
                        <a:rPr sz="1800" spc="-40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>
                          <a:latin typeface="Microsoft Sans Serif"/>
                          <a:cs typeface="Microsoft Sans Serif"/>
                        </a:rPr>
                        <a:t>среднего</a:t>
                      </a:r>
                      <a:r>
                        <a:rPr sz="18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0" dirty="0">
                          <a:latin typeface="Microsoft Sans Serif"/>
                          <a:cs typeface="Microsoft Sans Serif"/>
                        </a:rPr>
                        <a:t>профессионального</a:t>
                      </a:r>
                      <a:r>
                        <a:rPr sz="1800" spc="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8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5" dirty="0">
                          <a:latin typeface="Microsoft Sans Serif"/>
                          <a:cs typeface="Microsoft Sans Serif"/>
                        </a:rPr>
                        <a:t>высшего</a:t>
                      </a:r>
                      <a:r>
                        <a:rPr sz="18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>
                          <a:latin typeface="Microsoft Sans Serif"/>
                          <a:cs typeface="Microsoft Sans Serif"/>
                        </a:rPr>
                        <a:t>образования</a:t>
                      </a:r>
                      <a:endParaRPr sz="18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8923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6878">
                <a:tc>
                  <a:txBody>
                    <a:bodyPr/>
                    <a:lstStyle/>
                    <a:p>
                      <a:pPr marL="241300" marR="236220" indent="2540" algn="ctr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18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Правила</a:t>
                      </a:r>
                      <a:r>
                        <a:rPr sz="1800" b="1" spc="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установления</a:t>
                      </a:r>
                      <a:r>
                        <a:rPr sz="1800" b="1" spc="7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квоты</a:t>
                      </a:r>
                      <a:r>
                        <a:rPr sz="1800" b="1" spc="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5" dirty="0">
                          <a:latin typeface="Microsoft Sans Serif"/>
                          <a:cs typeface="Microsoft Sans Serif"/>
                        </a:rPr>
                        <a:t>приема</a:t>
                      </a:r>
                      <a:r>
                        <a:rPr sz="1800" spc="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5" dirty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8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5" dirty="0">
                          <a:latin typeface="Microsoft Sans Serif"/>
                          <a:cs typeface="Microsoft Sans Serif"/>
                        </a:rPr>
                        <a:t>целевое</a:t>
                      </a:r>
                      <a:r>
                        <a:rPr sz="18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5" dirty="0">
                          <a:latin typeface="Microsoft Sans Serif"/>
                          <a:cs typeface="Microsoft Sans Serif"/>
                        </a:rPr>
                        <a:t>обучение</a:t>
                      </a:r>
                      <a:r>
                        <a:rPr sz="1800" spc="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5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8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5" dirty="0">
                          <a:latin typeface="Microsoft Sans Serif"/>
                          <a:cs typeface="Microsoft Sans Serif"/>
                        </a:rPr>
                        <a:t>образовательным </a:t>
                      </a:r>
                      <a:r>
                        <a:rPr sz="18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5" dirty="0">
                          <a:latin typeface="Microsoft Sans Serif"/>
                          <a:cs typeface="Microsoft Sans Serif"/>
                        </a:rPr>
                        <a:t>программам</a:t>
                      </a:r>
                      <a:r>
                        <a:rPr sz="18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5" dirty="0">
                          <a:latin typeface="Microsoft Sans Serif"/>
                          <a:cs typeface="Microsoft Sans Serif"/>
                        </a:rPr>
                        <a:t>высшего</a:t>
                      </a:r>
                      <a:r>
                        <a:rPr sz="18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>
                          <a:latin typeface="Microsoft Sans Serif"/>
                          <a:cs typeface="Microsoft Sans Serif"/>
                        </a:rPr>
                        <a:t>образования</a:t>
                      </a:r>
                      <a:r>
                        <a:rPr sz="18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40" dirty="0">
                          <a:latin typeface="Microsoft Sans Serif"/>
                          <a:cs typeface="Microsoft Sans Serif"/>
                        </a:rPr>
                        <a:t>за</a:t>
                      </a:r>
                      <a:r>
                        <a:rPr sz="18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5" dirty="0">
                          <a:latin typeface="Microsoft Sans Serif"/>
                          <a:cs typeface="Microsoft Sans Serif"/>
                        </a:rPr>
                        <a:t>счет</a:t>
                      </a:r>
                      <a:r>
                        <a:rPr sz="18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>
                          <a:latin typeface="Microsoft Sans Serif"/>
                          <a:cs typeface="Microsoft Sans Serif"/>
                        </a:rPr>
                        <a:t>бюджетных</a:t>
                      </a:r>
                      <a:r>
                        <a:rPr sz="1800" spc="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0" dirty="0">
                          <a:latin typeface="Microsoft Sans Serif"/>
                          <a:cs typeface="Microsoft Sans Serif"/>
                        </a:rPr>
                        <a:t>ассигнований</a:t>
                      </a:r>
                      <a:r>
                        <a:rPr sz="1800" spc="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5" dirty="0">
                          <a:latin typeface="Microsoft Sans Serif"/>
                          <a:cs typeface="Microsoft Sans Serif"/>
                        </a:rPr>
                        <a:t>федерального </a:t>
                      </a:r>
                      <a:r>
                        <a:rPr sz="1800" spc="-40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5" dirty="0">
                          <a:latin typeface="Microsoft Sans Serif"/>
                          <a:cs typeface="Microsoft Sans Serif"/>
                        </a:rPr>
                        <a:t>бюджета</a:t>
                      </a:r>
                      <a:endParaRPr sz="18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6637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8528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18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Типовая</a:t>
                      </a:r>
                      <a:r>
                        <a:rPr sz="1800" b="1" spc="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форма</a:t>
                      </a:r>
                      <a:r>
                        <a:rPr sz="1800" b="1" spc="4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договора</a:t>
                      </a:r>
                      <a:r>
                        <a:rPr sz="1800" b="1" spc="4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b="1" spc="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целевом</a:t>
                      </a:r>
                      <a:r>
                        <a:rPr sz="1800" b="1" spc="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обучении</a:t>
                      </a:r>
                      <a:r>
                        <a:rPr sz="1800" b="1" spc="8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5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8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 err="1">
                          <a:latin typeface="Microsoft Sans Serif"/>
                          <a:cs typeface="Microsoft Sans Serif"/>
                        </a:rPr>
                        <a:t>образовательной</a:t>
                      </a:r>
                      <a:r>
                        <a:rPr sz="18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 err="1" smtClean="0">
                          <a:latin typeface="Microsoft Sans Serif"/>
                          <a:cs typeface="Microsoft Sans Serif"/>
                        </a:rPr>
                        <a:t>программе</a:t>
                      </a:r>
                      <a:r>
                        <a:rPr lang="ru-RU" sz="1800" spc="0" baseline="0" dirty="0" smtClean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 err="1" smtClean="0">
                          <a:latin typeface="Microsoft Sans Serif"/>
                          <a:cs typeface="Microsoft Sans Serif"/>
                        </a:rPr>
                        <a:t>среднего</a:t>
                      </a:r>
                      <a:r>
                        <a:rPr sz="1800" spc="20" dirty="0" smtClean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0" dirty="0">
                          <a:latin typeface="Microsoft Sans Serif"/>
                          <a:cs typeface="Microsoft Sans Serif"/>
                        </a:rPr>
                        <a:t>профессионального</a:t>
                      </a:r>
                      <a:r>
                        <a:rPr sz="1800" spc="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dirty="0">
                          <a:latin typeface="Microsoft Sans Serif"/>
                          <a:cs typeface="Microsoft Sans Serif"/>
                        </a:rPr>
                        <a:t>или</a:t>
                      </a:r>
                      <a:r>
                        <a:rPr sz="18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5" dirty="0">
                          <a:latin typeface="Microsoft Sans Serif"/>
                          <a:cs typeface="Microsoft Sans Serif"/>
                        </a:rPr>
                        <a:t>высшего</a:t>
                      </a:r>
                      <a:r>
                        <a:rPr sz="18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>
                          <a:latin typeface="Microsoft Sans Serif"/>
                          <a:cs typeface="Microsoft Sans Serif"/>
                        </a:rPr>
                        <a:t>образования</a:t>
                      </a:r>
                      <a:endParaRPr sz="18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6192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234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sz="18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Форма</a:t>
                      </a:r>
                      <a:r>
                        <a:rPr sz="1800" b="1" spc="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предложений</a:t>
                      </a:r>
                      <a:r>
                        <a:rPr sz="1800" b="1" spc="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b="1" spc="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заключении</a:t>
                      </a:r>
                      <a:r>
                        <a:rPr sz="1800" b="1" spc="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договора</a:t>
                      </a:r>
                      <a:r>
                        <a:rPr sz="1800" b="1" spc="4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или</a:t>
                      </a:r>
                      <a:r>
                        <a:rPr sz="1800" b="1" spc="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договоров</a:t>
                      </a:r>
                      <a:endParaRPr sz="180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  <a:p>
                      <a:pPr marL="1530985" marR="1525270" indent="-635"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8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>
                          <a:latin typeface="Microsoft Sans Serif"/>
                          <a:cs typeface="Microsoft Sans Serif"/>
                        </a:rPr>
                        <a:t>целевом</a:t>
                      </a:r>
                      <a:r>
                        <a:rPr sz="18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5" dirty="0">
                          <a:latin typeface="Microsoft Sans Serif"/>
                          <a:cs typeface="Microsoft Sans Serif"/>
                        </a:rPr>
                        <a:t>обучении</a:t>
                      </a:r>
                      <a:r>
                        <a:rPr sz="1800" spc="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5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8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>
                          <a:latin typeface="Microsoft Sans Serif"/>
                          <a:cs typeface="Microsoft Sans Serif"/>
                        </a:rPr>
                        <a:t>образовательной</a:t>
                      </a:r>
                      <a:r>
                        <a:rPr sz="18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>
                          <a:latin typeface="Microsoft Sans Serif"/>
                          <a:cs typeface="Microsoft Sans Serif"/>
                        </a:rPr>
                        <a:t>программе </a:t>
                      </a:r>
                      <a:r>
                        <a:rPr sz="18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>
                          <a:latin typeface="Microsoft Sans Serif"/>
                          <a:cs typeface="Microsoft Sans Serif"/>
                        </a:rPr>
                        <a:t>среднего</a:t>
                      </a:r>
                      <a:r>
                        <a:rPr sz="18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0" dirty="0">
                          <a:latin typeface="Microsoft Sans Serif"/>
                          <a:cs typeface="Microsoft Sans Serif"/>
                        </a:rPr>
                        <a:t>профессионального</a:t>
                      </a:r>
                      <a:r>
                        <a:rPr sz="1800" spc="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dirty="0">
                          <a:latin typeface="Microsoft Sans Serif"/>
                          <a:cs typeface="Microsoft Sans Serif"/>
                        </a:rPr>
                        <a:t>или</a:t>
                      </a:r>
                      <a:r>
                        <a:rPr sz="18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5" dirty="0">
                          <a:latin typeface="Microsoft Sans Serif"/>
                          <a:cs typeface="Microsoft Sans Serif"/>
                        </a:rPr>
                        <a:t>высшего</a:t>
                      </a:r>
                      <a:r>
                        <a:rPr sz="18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>
                          <a:latin typeface="Microsoft Sans Serif"/>
                          <a:cs typeface="Microsoft Sans Serif"/>
                        </a:rPr>
                        <a:t>образования</a:t>
                      </a:r>
                      <a:endParaRPr sz="18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1493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93338">
                <a:tc>
                  <a:txBody>
                    <a:bodyPr/>
                    <a:lstStyle/>
                    <a:p>
                      <a:pPr marL="989965" marR="168910" indent="-81280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8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Форма</a:t>
                      </a:r>
                      <a:r>
                        <a:rPr sz="1800" b="1" spc="3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заявки</a:t>
                      </a:r>
                      <a:r>
                        <a:rPr sz="1800" b="1" spc="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</a:t>
                      </a:r>
                      <a:r>
                        <a:rPr sz="1800" b="1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заключение</a:t>
                      </a:r>
                      <a:r>
                        <a:rPr sz="1800" b="1" spc="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договора</a:t>
                      </a:r>
                      <a:r>
                        <a:rPr sz="1800" b="1" spc="4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b="1" spc="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целевом</a:t>
                      </a:r>
                      <a:r>
                        <a:rPr sz="1800" b="1" spc="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обучении</a:t>
                      </a:r>
                      <a:r>
                        <a:rPr sz="1800" b="1" spc="8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5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8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>
                          <a:latin typeface="Microsoft Sans Serif"/>
                          <a:cs typeface="Microsoft Sans Serif"/>
                        </a:rPr>
                        <a:t>образовательной </a:t>
                      </a:r>
                      <a:r>
                        <a:rPr sz="1800" spc="-40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>
                          <a:latin typeface="Microsoft Sans Serif"/>
                          <a:cs typeface="Microsoft Sans Serif"/>
                        </a:rPr>
                        <a:t>программе</a:t>
                      </a:r>
                      <a:r>
                        <a:rPr sz="18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>
                          <a:latin typeface="Microsoft Sans Serif"/>
                          <a:cs typeface="Microsoft Sans Serif"/>
                        </a:rPr>
                        <a:t>среднего</a:t>
                      </a:r>
                      <a:r>
                        <a:rPr sz="18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0" dirty="0">
                          <a:latin typeface="Microsoft Sans Serif"/>
                          <a:cs typeface="Microsoft Sans Serif"/>
                        </a:rPr>
                        <a:t>профессионального</a:t>
                      </a:r>
                      <a:r>
                        <a:rPr sz="18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dirty="0">
                          <a:latin typeface="Microsoft Sans Serif"/>
                          <a:cs typeface="Microsoft Sans Serif"/>
                        </a:rPr>
                        <a:t>или</a:t>
                      </a:r>
                      <a:r>
                        <a:rPr sz="18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5" dirty="0">
                          <a:latin typeface="Microsoft Sans Serif"/>
                          <a:cs typeface="Microsoft Sans Serif"/>
                        </a:rPr>
                        <a:t>высшего</a:t>
                      </a:r>
                      <a:r>
                        <a:rPr sz="18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>
                          <a:latin typeface="Microsoft Sans Serif"/>
                          <a:cs typeface="Microsoft Sans Serif"/>
                        </a:rPr>
                        <a:t>образования</a:t>
                      </a:r>
                      <a:endParaRPr sz="18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097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277240" y="109266"/>
            <a:ext cx="8637867" cy="18235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002060"/>
                </a:solidFill>
                <a:latin typeface="Arial"/>
                <a:cs typeface="Arial"/>
              </a:rPr>
              <a:t>Новый</a:t>
            </a:r>
            <a:r>
              <a:rPr sz="28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800" b="1" spc="-15" dirty="0">
                <a:solidFill>
                  <a:srgbClr val="002060"/>
                </a:solidFill>
                <a:latin typeface="Arial"/>
                <a:cs typeface="Arial"/>
              </a:rPr>
              <a:t>механизм</a:t>
            </a:r>
            <a:r>
              <a:rPr sz="2800" b="1" spc="1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800" b="1" spc="-15" dirty="0" err="1">
                <a:solidFill>
                  <a:srgbClr val="002060"/>
                </a:solidFill>
                <a:latin typeface="Arial"/>
                <a:cs typeface="Arial"/>
              </a:rPr>
              <a:t>целевого</a:t>
            </a:r>
            <a:r>
              <a:rPr sz="2800" b="1" spc="1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800" b="1" spc="-5" dirty="0" err="1" smtClean="0">
                <a:solidFill>
                  <a:srgbClr val="002060"/>
                </a:solidFill>
                <a:latin typeface="Arial"/>
                <a:cs typeface="Arial"/>
              </a:rPr>
              <a:t>обучения</a:t>
            </a:r>
            <a:endParaRPr lang="ru-RU" sz="2800" b="1" spc="-5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12700">
              <a:spcBef>
                <a:spcPts val="100"/>
              </a:spcBef>
            </a:pPr>
            <a:r>
              <a:rPr lang="ru-RU" sz="2000" spc="-3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Постановление Правительства Российской Федерации </a:t>
            </a:r>
            <a:r>
              <a:rPr lang="ru-RU" sz="2000" b="1" spc="-45" dirty="0">
                <a:solidFill>
                  <a:srgbClr val="861F0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</a:t>
            </a:r>
            <a:r>
              <a:rPr lang="ru-RU" sz="2000" b="1" spc="-5" dirty="0">
                <a:solidFill>
                  <a:srgbClr val="861F0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spc="-10" dirty="0">
                <a:solidFill>
                  <a:srgbClr val="861F0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</a:t>
            </a:r>
            <a:r>
              <a:rPr lang="ru-RU" sz="2000" b="1" spc="-5" dirty="0">
                <a:solidFill>
                  <a:srgbClr val="861F0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апреля</a:t>
            </a:r>
            <a:r>
              <a:rPr lang="ru-RU" sz="2000" b="1" dirty="0">
                <a:solidFill>
                  <a:srgbClr val="861F0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spc="-5" dirty="0">
                <a:solidFill>
                  <a:srgbClr val="861F0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r>
              <a:rPr lang="ru-RU" sz="2000" b="1" spc="-30" dirty="0">
                <a:solidFill>
                  <a:srgbClr val="861F0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spc="-165" dirty="0">
                <a:solidFill>
                  <a:srgbClr val="861F0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  <a:r>
              <a:rPr lang="ru-RU" sz="2000" b="1" spc="5" dirty="0">
                <a:solidFill>
                  <a:srgbClr val="861F0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861F0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000" b="1" spc="-15" dirty="0">
                <a:solidFill>
                  <a:srgbClr val="861F0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целевом обучении по образовательным программам среднего профессионального и высшего образования»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2800" dirty="0">
              <a:solidFill>
                <a:srgbClr val="00206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304800" y="228600"/>
            <a:ext cx="8637867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002060"/>
                </a:solidFill>
                <a:latin typeface="Arial"/>
                <a:cs typeface="Arial"/>
              </a:rPr>
              <a:t>Новый</a:t>
            </a:r>
            <a:r>
              <a:rPr sz="28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800" b="1" spc="-15" dirty="0">
                <a:solidFill>
                  <a:srgbClr val="002060"/>
                </a:solidFill>
                <a:latin typeface="Arial"/>
                <a:cs typeface="Arial"/>
              </a:rPr>
              <a:t>механизм</a:t>
            </a:r>
            <a:r>
              <a:rPr sz="2800" b="1" spc="1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800" b="1" spc="-15" dirty="0">
                <a:solidFill>
                  <a:srgbClr val="002060"/>
                </a:solidFill>
                <a:latin typeface="Arial"/>
                <a:cs typeface="Arial"/>
              </a:rPr>
              <a:t>целевого</a:t>
            </a:r>
            <a:r>
              <a:rPr sz="2800" b="1" spc="1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002060"/>
                </a:solidFill>
                <a:latin typeface="Arial"/>
                <a:cs typeface="Arial"/>
              </a:rPr>
              <a:t>обучения</a:t>
            </a:r>
            <a:endParaRPr sz="280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2" name="object 3"/>
          <p:cNvSpPr txBox="1"/>
          <p:nvPr/>
        </p:nvSpPr>
        <p:spPr>
          <a:xfrm>
            <a:off x="441959" y="1447800"/>
            <a:ext cx="842899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u="heavy" spc="-10" dirty="0">
                <a:solidFill>
                  <a:srgbClr val="861F03"/>
                </a:solidFill>
                <a:uFill>
                  <a:solidFill>
                    <a:srgbClr val="861F03"/>
                  </a:solidFill>
                </a:uFill>
                <a:latin typeface="Arial"/>
                <a:cs typeface="Arial"/>
              </a:rPr>
              <a:t>Цифровая</a:t>
            </a:r>
            <a:r>
              <a:rPr sz="3200" b="1" u="heavy" spc="-65" dirty="0">
                <a:solidFill>
                  <a:srgbClr val="861F03"/>
                </a:solidFill>
                <a:uFill>
                  <a:solidFill>
                    <a:srgbClr val="861F03"/>
                  </a:solidFill>
                </a:uFill>
                <a:latin typeface="Arial"/>
                <a:cs typeface="Arial"/>
              </a:rPr>
              <a:t> </a:t>
            </a:r>
            <a:r>
              <a:rPr sz="3200" b="1" u="heavy" spc="-15" dirty="0">
                <a:solidFill>
                  <a:srgbClr val="861F03"/>
                </a:solidFill>
                <a:uFill>
                  <a:solidFill>
                    <a:srgbClr val="861F03"/>
                  </a:solidFill>
                </a:uFill>
                <a:latin typeface="Arial"/>
                <a:cs typeface="Arial"/>
              </a:rPr>
              <a:t>платформа</a:t>
            </a:r>
            <a:r>
              <a:rPr sz="3200" b="1" u="heavy" spc="-55" dirty="0">
                <a:solidFill>
                  <a:srgbClr val="861F03"/>
                </a:solidFill>
                <a:uFill>
                  <a:solidFill>
                    <a:srgbClr val="861F03"/>
                  </a:solidFill>
                </a:uFill>
                <a:latin typeface="Arial"/>
                <a:cs typeface="Arial"/>
              </a:rPr>
              <a:t> </a:t>
            </a:r>
            <a:r>
              <a:rPr sz="3200" b="1" u="heavy" spc="-20" dirty="0">
                <a:solidFill>
                  <a:srgbClr val="861F03"/>
                </a:solidFill>
                <a:uFill>
                  <a:solidFill>
                    <a:srgbClr val="861F03"/>
                  </a:solidFill>
                </a:uFill>
                <a:latin typeface="Arial"/>
                <a:cs typeface="Arial"/>
              </a:rPr>
              <a:t>«Работа</a:t>
            </a:r>
            <a:r>
              <a:rPr sz="3200" b="1" u="heavy" spc="-40" dirty="0">
                <a:solidFill>
                  <a:srgbClr val="861F03"/>
                </a:solidFill>
                <a:uFill>
                  <a:solidFill>
                    <a:srgbClr val="861F03"/>
                  </a:solidFill>
                </a:uFill>
                <a:latin typeface="Arial"/>
                <a:cs typeface="Arial"/>
              </a:rPr>
              <a:t> </a:t>
            </a:r>
            <a:r>
              <a:rPr sz="3200" b="1" u="heavy" dirty="0">
                <a:solidFill>
                  <a:srgbClr val="861F03"/>
                </a:solidFill>
                <a:uFill>
                  <a:solidFill>
                    <a:srgbClr val="861F03"/>
                  </a:solidFill>
                </a:uFill>
                <a:latin typeface="Arial"/>
                <a:cs typeface="Arial"/>
              </a:rPr>
              <a:t>в</a:t>
            </a:r>
            <a:r>
              <a:rPr sz="3200" b="1" u="heavy" spc="-20" dirty="0">
                <a:solidFill>
                  <a:srgbClr val="861F03"/>
                </a:solidFill>
                <a:uFill>
                  <a:solidFill>
                    <a:srgbClr val="861F03"/>
                  </a:solidFill>
                </a:uFill>
                <a:latin typeface="Arial"/>
                <a:cs typeface="Arial"/>
              </a:rPr>
              <a:t> России»</a:t>
            </a:r>
            <a:endParaRPr sz="3200" dirty="0">
              <a:latin typeface="Arial"/>
              <a:cs typeface="Arial"/>
            </a:endParaRPr>
          </a:p>
        </p:txBody>
      </p:sp>
      <p:pic>
        <p:nvPicPr>
          <p:cNvPr id="13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5673" y="2197719"/>
            <a:ext cx="3963472" cy="1525524"/>
          </a:xfrm>
          <a:prstGeom prst="rect">
            <a:avLst/>
          </a:prstGeom>
        </p:spPr>
      </p:pic>
      <p:sp>
        <p:nvSpPr>
          <p:cNvPr id="14" name="object 7"/>
          <p:cNvSpPr txBox="1"/>
          <p:nvPr/>
        </p:nvSpPr>
        <p:spPr>
          <a:xfrm>
            <a:off x="4931473" y="2643809"/>
            <a:ext cx="32664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latin typeface="Arial"/>
                <a:cs typeface="Arial"/>
              </a:rPr>
              <a:t>https://trudvsem.ru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5" name="object 7"/>
          <p:cNvSpPr txBox="1"/>
          <p:nvPr/>
        </p:nvSpPr>
        <p:spPr>
          <a:xfrm>
            <a:off x="337520" y="4267200"/>
            <a:ext cx="8637867" cy="13311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800" b="1" spc="-5" dirty="0" smtClean="0">
                <a:solidFill>
                  <a:srgbClr val="002060"/>
                </a:solidFill>
                <a:latin typeface="Arial"/>
                <a:cs typeface="Arial"/>
              </a:rPr>
              <a:t>Ссылки на </a:t>
            </a:r>
            <a:r>
              <a:rPr lang="ru-RU" sz="2800" b="1" spc="-5" dirty="0" err="1" smtClean="0">
                <a:solidFill>
                  <a:srgbClr val="002060"/>
                </a:solidFill>
                <a:latin typeface="Arial"/>
                <a:cs typeface="Arial"/>
              </a:rPr>
              <a:t>вебинары</a:t>
            </a:r>
            <a:r>
              <a:rPr lang="ru-RU" sz="2800" b="1" spc="-5" dirty="0" smtClean="0">
                <a:solidFill>
                  <a:srgbClr val="002060"/>
                </a:solidFill>
                <a:latin typeface="Arial"/>
                <a:cs typeface="Arial"/>
              </a:rPr>
              <a:t> от 14, 17, 21 мая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800" b="1" spc="-5" dirty="0">
                <a:solidFill>
                  <a:srgbClr val="002060"/>
                </a:solidFill>
                <a:latin typeface="Arial"/>
                <a:cs typeface="Arial"/>
                <a:hlinkClick r:id="rId4"/>
              </a:rPr>
              <a:t>h</a:t>
            </a:r>
            <a:r>
              <a:rPr lang="en-US" sz="2800" b="1" spc="-5" dirty="0" smtClean="0">
                <a:solidFill>
                  <a:srgbClr val="002060"/>
                </a:solidFill>
                <a:latin typeface="Arial"/>
                <a:cs typeface="Arial"/>
                <a:hlinkClick r:id="rId4"/>
              </a:rPr>
              <a:t>ttps</a:t>
            </a:r>
            <a:r>
              <a:rPr lang="en-US" sz="2800" b="1" spc="-5" dirty="0">
                <a:solidFill>
                  <a:srgbClr val="002060"/>
                </a:solidFill>
                <a:latin typeface="Arial"/>
                <a:cs typeface="Arial"/>
                <a:hlinkClick r:id="rId4"/>
              </a:rPr>
              <a:t>://vk.com/video/@</a:t>
            </a:r>
            <a:r>
              <a:rPr lang="en-US" sz="2800" b="1" spc="-5" dirty="0" smtClean="0">
                <a:solidFill>
                  <a:srgbClr val="002060"/>
                </a:solidFill>
                <a:latin typeface="Arial"/>
                <a:cs typeface="Arial"/>
                <a:hlinkClick r:id="rId4"/>
              </a:rPr>
              <a:t>priemvuz/uploaded</a:t>
            </a:r>
            <a:r>
              <a:rPr lang="en-US" sz="2800" b="1" spc="-5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endParaRPr lang="ru-RU" sz="2800" b="1" spc="-5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280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1" name="object 7"/>
          <p:cNvSpPr txBox="1"/>
          <p:nvPr/>
        </p:nvSpPr>
        <p:spPr>
          <a:xfrm>
            <a:off x="304800" y="5344444"/>
            <a:ext cx="8637867" cy="8874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800" b="1" spc="-5" dirty="0" err="1" smtClean="0">
                <a:solidFill>
                  <a:srgbClr val="002060"/>
                </a:solidFill>
                <a:latin typeface="Arial"/>
                <a:cs typeface="Arial"/>
              </a:rPr>
              <a:t>Вебинар</a:t>
            </a:r>
            <a:r>
              <a:rPr lang="ru-RU" sz="2800" b="1" spc="-5" dirty="0" smtClean="0">
                <a:solidFill>
                  <a:srgbClr val="002060"/>
                </a:solidFill>
                <a:latin typeface="Arial"/>
                <a:cs typeface="Arial"/>
              </a:rPr>
              <a:t> запланирован 28 мая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2800" dirty="0">
              <a:solidFill>
                <a:srgbClr val="00206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14351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70285"/>
              </p:ext>
            </p:extLst>
          </p:nvPr>
        </p:nvGraphicFramePr>
        <p:xfrm>
          <a:off x="106616" y="838200"/>
          <a:ext cx="8930640" cy="57876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30640"/>
              </a:tblGrid>
              <a:tr h="740663">
                <a:tc>
                  <a:txBody>
                    <a:bodyPr/>
                    <a:lstStyle/>
                    <a:p>
                      <a:pPr marL="635" algn="ctr">
                        <a:lnSpc>
                          <a:spcPts val="1730"/>
                        </a:lnSpc>
                        <a:spcBef>
                          <a:spcPts val="1475"/>
                        </a:spcBef>
                      </a:pP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Заказчики</a:t>
                      </a:r>
                      <a:r>
                        <a:rPr sz="1600" spc="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формируют</a:t>
                      </a:r>
                      <a:r>
                        <a:rPr sz="1600" spc="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предложения</a:t>
                      </a:r>
                      <a:endParaRPr sz="160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1730"/>
                        </a:lnSpc>
                      </a:pP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6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заключении</a:t>
                      </a:r>
                      <a:r>
                        <a:rPr sz="1600" spc="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договоров</a:t>
                      </a:r>
                      <a:r>
                        <a:rPr sz="16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6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целевом</a:t>
                      </a:r>
                      <a:r>
                        <a:rPr sz="16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обучении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8732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57784">
                <a:tc>
                  <a:txBody>
                    <a:bodyPr/>
                    <a:lstStyle/>
                    <a:p>
                      <a:pPr marL="2033270" marR="1355090" indent="-671195">
                        <a:lnSpc>
                          <a:spcPct val="80000"/>
                        </a:lnSpc>
                        <a:spcBef>
                          <a:spcPts val="640"/>
                        </a:spcBef>
                      </a:pP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6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предложениях</a:t>
                      </a:r>
                      <a:r>
                        <a:rPr sz="1600" spc="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заказчики</a:t>
                      </a:r>
                      <a:r>
                        <a:rPr sz="1600" spc="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30" dirty="0">
                          <a:latin typeface="Microsoft Sans Serif"/>
                          <a:cs typeface="Microsoft Sans Serif"/>
                        </a:rPr>
                        <a:t>указывают</a:t>
                      </a:r>
                      <a:r>
                        <a:rPr sz="1600" spc="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требования</a:t>
                      </a:r>
                      <a:r>
                        <a:rPr sz="1600" b="1" spc="7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к</a:t>
                      </a:r>
                      <a:r>
                        <a:rPr sz="1600" b="1" spc="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гражданам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, </a:t>
                      </a:r>
                      <a:r>
                        <a:rPr sz="1600" spc="-40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желающим</a:t>
                      </a:r>
                      <a:r>
                        <a:rPr sz="1600" spc="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30" dirty="0">
                          <a:latin typeface="Microsoft Sans Serif"/>
                          <a:cs typeface="Microsoft Sans Serif"/>
                        </a:rPr>
                        <a:t>заключить</a:t>
                      </a:r>
                      <a:r>
                        <a:rPr sz="1600" spc="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договор</a:t>
                      </a:r>
                      <a:r>
                        <a:rPr sz="16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6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целевом</a:t>
                      </a:r>
                      <a:r>
                        <a:rPr sz="16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обучении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12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94359">
                <a:tc>
                  <a:txBody>
                    <a:bodyPr/>
                    <a:lstStyle/>
                    <a:p>
                      <a:pPr marL="2345690" marR="1078230" indent="-1259205" algn="ctr">
                        <a:lnSpc>
                          <a:spcPts val="1540"/>
                        </a:lnSpc>
                        <a:spcBef>
                          <a:spcPts val="840"/>
                        </a:spcBef>
                      </a:pPr>
                      <a:r>
                        <a:rPr sz="1600" spc="-30" dirty="0" err="1" smtClean="0">
                          <a:latin typeface="Microsoft Sans Serif"/>
                          <a:cs typeface="Microsoft Sans Serif"/>
                        </a:rPr>
                        <a:t>Граждане</a:t>
                      </a:r>
                      <a:r>
                        <a:rPr lang="ru-RU" sz="1600" spc="-30" dirty="0" smtClean="0">
                          <a:latin typeface="Microsoft Sans Serif"/>
                          <a:cs typeface="Microsoft Sans Serif"/>
                        </a:rPr>
                        <a:t> (поступающие на обучение, обучающиеся по</a:t>
                      </a:r>
                      <a:r>
                        <a:rPr lang="ru-RU" sz="1600" spc="-30" baseline="0" dirty="0" smtClean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600" spc="-30" dirty="0" smtClean="0">
                          <a:latin typeface="Microsoft Sans Serif"/>
                          <a:cs typeface="Microsoft Sans Serif"/>
                        </a:rPr>
                        <a:t>образовательным программам)</a:t>
                      </a:r>
                      <a:r>
                        <a:rPr sz="1600" spc="15" dirty="0" smtClean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 err="1" smtClean="0">
                          <a:latin typeface="Microsoft Sans Serif"/>
                          <a:cs typeface="Microsoft Sans Serif"/>
                        </a:rPr>
                        <a:t>подают</a:t>
                      </a:r>
                      <a:r>
                        <a:rPr sz="1600" spc="40" dirty="0" smtClean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b="1" spc="-10" dirty="0" err="1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заявки</a:t>
                      </a:r>
                      <a:r>
                        <a:rPr sz="1600" b="1" spc="25" dirty="0">
                          <a:latin typeface="Arial"/>
                          <a:cs typeface="Arial"/>
                        </a:rPr>
                        <a:t> </a:t>
                      </a:r>
                      <a:endParaRPr lang="ru-RU" sz="1600" b="1" spc="25" dirty="0" smtClean="0">
                        <a:latin typeface="Arial"/>
                        <a:cs typeface="Arial"/>
                      </a:endParaRPr>
                    </a:p>
                    <a:p>
                      <a:pPr marL="2345690" marR="1078230" indent="-1259205" algn="ctr">
                        <a:lnSpc>
                          <a:spcPts val="1540"/>
                        </a:lnSpc>
                        <a:spcBef>
                          <a:spcPts val="840"/>
                        </a:spcBef>
                      </a:pPr>
                      <a:r>
                        <a:rPr sz="1600" spc="-15" dirty="0" err="1" smtClean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600" spc="40" dirty="0" smtClean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заключение</a:t>
                      </a:r>
                      <a:r>
                        <a:rPr sz="1600" spc="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договора</a:t>
                      </a:r>
                      <a:r>
                        <a:rPr sz="16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6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целевом</a:t>
                      </a:r>
                      <a:r>
                        <a:rPr sz="16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обучении </a:t>
                      </a:r>
                      <a:r>
                        <a:rPr sz="1600" spc="-40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6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соответствии</a:t>
                      </a:r>
                      <a:r>
                        <a:rPr sz="16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6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предложениями</a:t>
                      </a:r>
                      <a:r>
                        <a:rPr sz="1600" spc="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45" dirty="0">
                          <a:latin typeface="Microsoft Sans Serif"/>
                          <a:cs typeface="Microsoft Sans Serif"/>
                        </a:rPr>
                        <a:t>заказчиков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66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53212">
                <a:tc>
                  <a:txBody>
                    <a:bodyPr/>
                    <a:lstStyle/>
                    <a:p>
                      <a:pPr marL="2932430" marR="994410" indent="-1931670">
                        <a:lnSpc>
                          <a:spcPct val="80000"/>
                        </a:lnSpc>
                        <a:spcBef>
                          <a:spcPts val="785"/>
                        </a:spcBef>
                      </a:pPr>
                      <a:r>
                        <a:rPr sz="1600" spc="-40" dirty="0">
                          <a:latin typeface="Microsoft Sans Serif"/>
                          <a:cs typeface="Microsoft Sans Serif"/>
                        </a:rPr>
                        <a:t>Договор</a:t>
                      </a:r>
                      <a:r>
                        <a:rPr sz="16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6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целевом</a:t>
                      </a:r>
                      <a:r>
                        <a:rPr sz="16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обучении</a:t>
                      </a:r>
                      <a:r>
                        <a:rPr sz="1600" spc="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6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гражданином,</a:t>
                      </a:r>
                      <a:r>
                        <a:rPr sz="1600" spc="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поступающим</a:t>
                      </a:r>
                      <a:r>
                        <a:rPr sz="1600" spc="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6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обучение, </a:t>
                      </a:r>
                      <a:r>
                        <a:rPr sz="1600" spc="-40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30" dirty="0">
                          <a:latin typeface="Microsoft Sans Serif"/>
                          <a:cs typeface="Microsoft Sans Serif"/>
                        </a:rPr>
                        <a:t>заключается</a:t>
                      </a:r>
                      <a:r>
                        <a:rPr sz="1600" spc="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b="1" spc="-20" dirty="0" err="1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после</a:t>
                      </a:r>
                      <a:r>
                        <a:rPr sz="1600" b="1" spc="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5" dirty="0" err="1" smtClean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зачисления</a:t>
                      </a:r>
                      <a:r>
                        <a:rPr lang="ru-RU" sz="1600" b="1" spc="-15" dirty="0" smtClean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endParaRPr sz="160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18388">
                <a:tc>
                  <a:txBody>
                    <a:bodyPr/>
                    <a:lstStyle/>
                    <a:p>
                      <a:pPr algn="ctr">
                        <a:lnSpc>
                          <a:spcPts val="1730"/>
                        </a:lnSpc>
                        <a:spcBef>
                          <a:spcPts val="650"/>
                        </a:spcBef>
                      </a:pPr>
                      <a:r>
                        <a:rPr sz="1600" spc="-5" dirty="0" err="1" smtClean="0">
                          <a:latin typeface="Microsoft Sans Serif"/>
                          <a:cs typeface="Microsoft Sans Serif"/>
                        </a:rPr>
                        <a:t>При</a:t>
                      </a:r>
                      <a:r>
                        <a:rPr sz="1600" spc="25" dirty="0" smtClean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30" dirty="0">
                          <a:latin typeface="Microsoft Sans Serif"/>
                          <a:cs typeface="Microsoft Sans Serif"/>
                        </a:rPr>
                        <a:t>подготовке</a:t>
                      </a:r>
                      <a:r>
                        <a:rPr sz="16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05" dirty="0"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16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заключению</a:t>
                      </a:r>
                      <a:r>
                        <a:rPr sz="1600" spc="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6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заключении</a:t>
                      </a:r>
                      <a:r>
                        <a:rPr sz="1600" spc="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договоров</a:t>
                      </a:r>
                      <a:r>
                        <a:rPr sz="16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6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целевом</a:t>
                      </a:r>
                      <a:r>
                        <a:rPr sz="16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обучении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  <a:p>
                      <a:pPr algn="ctr">
                        <a:lnSpc>
                          <a:spcPts val="1535"/>
                        </a:lnSpc>
                      </a:pP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используется</a:t>
                      </a:r>
                      <a:r>
                        <a:rPr sz="16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Единая</a:t>
                      </a:r>
                      <a:r>
                        <a:rPr sz="1600" b="1" spc="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цифровая</a:t>
                      </a:r>
                      <a:r>
                        <a:rPr sz="1600" b="1" spc="4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платформа</a:t>
                      </a:r>
                      <a:r>
                        <a:rPr sz="1600" b="1" spc="7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600" b="1" spc="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сфере</a:t>
                      </a:r>
                      <a:r>
                        <a:rPr sz="1600" b="1" spc="3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занятости</a:t>
                      </a:r>
                      <a:endParaRPr sz="160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  <a:p>
                      <a:pPr marL="635" algn="ctr">
                        <a:lnSpc>
                          <a:spcPts val="1730"/>
                        </a:lnSpc>
                      </a:pPr>
                      <a:r>
                        <a:rPr sz="16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600" b="1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трудовых</a:t>
                      </a:r>
                      <a:r>
                        <a:rPr sz="1600" b="1" spc="5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отношений</a:t>
                      </a:r>
                      <a:r>
                        <a:rPr sz="1600" b="1" spc="6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«Работа</a:t>
                      </a:r>
                      <a:r>
                        <a:rPr sz="1600" b="1" spc="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600" b="1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5" dirty="0" err="1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России</a:t>
                      </a:r>
                      <a:r>
                        <a:rPr sz="1600" b="1" spc="-15" dirty="0" smtClean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»</a:t>
                      </a:r>
                      <a:r>
                        <a:rPr lang="ru-RU" sz="1600" b="1" spc="-15" dirty="0" smtClean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endParaRPr sz="160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8255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451">
                <a:tc>
                  <a:txBody>
                    <a:bodyPr/>
                    <a:lstStyle/>
                    <a:p>
                      <a:pPr algn="ctr">
                        <a:lnSpc>
                          <a:spcPts val="1730"/>
                        </a:lnSpc>
                        <a:spcBef>
                          <a:spcPts val="355"/>
                        </a:spcBef>
                      </a:pPr>
                      <a:r>
                        <a:rPr sz="1600" spc="-35" dirty="0">
                          <a:latin typeface="Microsoft Sans Serif"/>
                          <a:cs typeface="Microsoft Sans Serif"/>
                        </a:rPr>
                        <a:t>Срок</a:t>
                      </a:r>
                      <a:r>
                        <a:rPr sz="16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трудовой</a:t>
                      </a:r>
                      <a:r>
                        <a:rPr sz="16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деятельности</a:t>
                      </a:r>
                      <a:r>
                        <a:rPr sz="1600" spc="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6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соответствии</a:t>
                      </a:r>
                      <a:r>
                        <a:rPr sz="16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600" spc="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договором</a:t>
                      </a:r>
                      <a:r>
                        <a:rPr sz="16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6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целевом</a:t>
                      </a:r>
                      <a:r>
                        <a:rPr sz="16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обучении</a:t>
                      </a:r>
                      <a:r>
                        <a:rPr sz="1600" spc="9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415" dirty="0">
                          <a:latin typeface="Microsoft Sans Serif"/>
                          <a:cs typeface="Microsoft Sans Serif"/>
                        </a:rPr>
                        <a:t>–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  <a:p>
                      <a:pPr marL="3175" algn="ctr">
                        <a:lnSpc>
                          <a:spcPts val="1730"/>
                        </a:lnSpc>
                      </a:pPr>
                      <a:r>
                        <a:rPr sz="16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</a:t>
                      </a:r>
                      <a:r>
                        <a:rPr sz="16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16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до</a:t>
                      </a:r>
                      <a:r>
                        <a:rPr sz="1600" b="1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16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лет</a:t>
                      </a:r>
                      <a:endParaRPr sz="160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89788">
                <a:tc>
                  <a:txBody>
                    <a:bodyPr/>
                    <a:lstStyle/>
                    <a:p>
                      <a:pPr algn="ctr">
                        <a:lnSpc>
                          <a:spcPts val="1730"/>
                        </a:lnSpc>
                        <a:spcBef>
                          <a:spcPts val="484"/>
                        </a:spcBef>
                      </a:pPr>
                      <a:r>
                        <a:rPr sz="1600" spc="-30" dirty="0">
                          <a:latin typeface="Microsoft Sans Serif"/>
                          <a:cs typeface="Microsoft Sans Serif"/>
                        </a:rPr>
                        <a:t>Возможно</a:t>
                      </a:r>
                      <a:r>
                        <a:rPr sz="16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прохождение</a:t>
                      </a:r>
                      <a:r>
                        <a:rPr sz="1600" spc="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гражданином</a:t>
                      </a:r>
                      <a:r>
                        <a:rPr sz="1600" spc="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практической</a:t>
                      </a:r>
                      <a:r>
                        <a:rPr sz="1600" b="1" spc="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подготовки</a:t>
                      </a:r>
                      <a:endParaRPr sz="160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1730"/>
                        </a:lnSpc>
                      </a:pP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у</a:t>
                      </a:r>
                      <a:r>
                        <a:rPr sz="16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30" dirty="0">
                          <a:latin typeface="Microsoft Sans Serif"/>
                          <a:cs typeface="Microsoft Sans Serif"/>
                        </a:rPr>
                        <a:t>заказчика/работодателя</a:t>
                      </a:r>
                      <a:r>
                        <a:rPr sz="1600" spc="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6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solidFill>
                            <a:srgbClr val="C00000"/>
                          </a:solidFill>
                          <a:latin typeface="Microsoft Sans Serif"/>
                          <a:cs typeface="Microsoft Sans Serif"/>
                        </a:rPr>
                        <a:t>сопровождение</a:t>
                      </a:r>
                      <a:r>
                        <a:rPr sz="1600" spc="25" dirty="0">
                          <a:solidFill>
                            <a:srgbClr val="C000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solidFill>
                            <a:srgbClr val="C00000"/>
                          </a:solidFill>
                          <a:latin typeface="Microsoft Sans Serif"/>
                          <a:cs typeface="Microsoft Sans Serif"/>
                        </a:rPr>
                        <a:t>гражданина</a:t>
                      </a:r>
                      <a:r>
                        <a:rPr sz="1600" spc="75" dirty="0">
                          <a:solidFill>
                            <a:srgbClr val="C000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5" dirty="0">
                          <a:solidFill>
                            <a:srgbClr val="C00000"/>
                          </a:solidFill>
                          <a:latin typeface="Microsoft Sans Serif"/>
                          <a:cs typeface="Microsoft Sans Serif"/>
                        </a:rPr>
                        <a:t>наставником</a:t>
                      </a:r>
                      <a:endParaRPr sz="1600" dirty="0">
                        <a:solidFill>
                          <a:srgbClr val="C00000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61594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7764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600" spc="-55" dirty="0">
                          <a:latin typeface="Microsoft Sans Serif"/>
                          <a:cs typeface="Microsoft Sans Serif"/>
                        </a:rPr>
                        <a:t>Заказчик</a:t>
                      </a:r>
                      <a:r>
                        <a:rPr sz="1600" spc="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40" dirty="0">
                          <a:latin typeface="Microsoft Sans Serif"/>
                          <a:cs typeface="Microsoft Sans Serif"/>
                        </a:rPr>
                        <a:t>может</a:t>
                      </a:r>
                      <a:r>
                        <a:rPr sz="16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установить</a:t>
                      </a:r>
                      <a:r>
                        <a:rPr sz="1600" spc="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требования</a:t>
                      </a:r>
                      <a:r>
                        <a:rPr sz="1600" b="1" spc="5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к</a:t>
                      </a:r>
                      <a:r>
                        <a:rPr sz="1600" b="1" spc="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успеваемости</a:t>
                      </a:r>
                      <a:r>
                        <a:rPr sz="1600" b="1" spc="8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гражданина</a:t>
                      </a:r>
                      <a:endParaRPr sz="160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91311">
                <a:tc>
                  <a:txBody>
                    <a:bodyPr/>
                    <a:lstStyle/>
                    <a:p>
                      <a:pPr marL="281940" marR="273050" indent="99060">
                        <a:lnSpc>
                          <a:spcPts val="1540"/>
                        </a:lnSpc>
                        <a:spcBef>
                          <a:spcPts val="760"/>
                        </a:spcBef>
                      </a:pP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При</a:t>
                      </a:r>
                      <a:r>
                        <a:rPr sz="16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поступлении</a:t>
                      </a:r>
                      <a:r>
                        <a:rPr sz="1600" spc="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6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обучение</a:t>
                      </a:r>
                      <a:r>
                        <a:rPr sz="1600" spc="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или</a:t>
                      </a:r>
                      <a:r>
                        <a:rPr sz="1600" spc="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во</a:t>
                      </a:r>
                      <a:r>
                        <a:rPr sz="16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время</a:t>
                      </a:r>
                      <a:r>
                        <a:rPr sz="16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обучения</a:t>
                      </a:r>
                      <a:r>
                        <a:rPr sz="1600" spc="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6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образовательной</a:t>
                      </a:r>
                      <a:r>
                        <a:rPr sz="16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программе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гражданин</a:t>
                      </a:r>
                      <a:r>
                        <a:rPr sz="1600" spc="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вправе</a:t>
                      </a:r>
                      <a:r>
                        <a:rPr sz="16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30" dirty="0">
                          <a:latin typeface="Microsoft Sans Serif"/>
                          <a:cs typeface="Microsoft Sans Serif"/>
                        </a:rPr>
                        <a:t>заключить</a:t>
                      </a:r>
                      <a:r>
                        <a:rPr sz="1600" spc="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договор</a:t>
                      </a:r>
                      <a:r>
                        <a:rPr sz="16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6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целевом</a:t>
                      </a:r>
                      <a:r>
                        <a:rPr sz="16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latin typeface="Microsoft Sans Serif"/>
                          <a:cs typeface="Microsoft Sans Serif"/>
                        </a:rPr>
                        <a:t>обучении</a:t>
                      </a:r>
                      <a:r>
                        <a:rPr sz="1600" spc="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только</a:t>
                      </a:r>
                      <a:r>
                        <a:rPr sz="1600" b="1" spc="4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с</a:t>
                      </a:r>
                      <a:r>
                        <a:rPr sz="1600" b="1" spc="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одним</a:t>
                      </a:r>
                      <a:r>
                        <a:rPr sz="1600" b="1" spc="3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заказчиком</a:t>
                      </a:r>
                      <a:endParaRPr sz="160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9652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7"/>
          <p:cNvSpPr txBox="1"/>
          <p:nvPr/>
        </p:nvSpPr>
        <p:spPr>
          <a:xfrm>
            <a:off x="265194" y="228600"/>
            <a:ext cx="8637867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002060"/>
                </a:solidFill>
                <a:latin typeface="Arial"/>
                <a:cs typeface="Arial"/>
              </a:rPr>
              <a:t>Новый</a:t>
            </a:r>
            <a:r>
              <a:rPr sz="28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800" b="1" spc="-15" dirty="0">
                <a:solidFill>
                  <a:srgbClr val="002060"/>
                </a:solidFill>
                <a:latin typeface="Arial"/>
                <a:cs typeface="Arial"/>
              </a:rPr>
              <a:t>механизм</a:t>
            </a:r>
            <a:r>
              <a:rPr sz="2800" b="1" spc="1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800" b="1" spc="-15" dirty="0">
                <a:solidFill>
                  <a:srgbClr val="002060"/>
                </a:solidFill>
                <a:latin typeface="Arial"/>
                <a:cs typeface="Arial"/>
              </a:rPr>
              <a:t>целевого</a:t>
            </a:r>
            <a:r>
              <a:rPr sz="2800" b="1" spc="1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002060"/>
                </a:solidFill>
                <a:latin typeface="Arial"/>
                <a:cs typeface="Arial"/>
              </a:rPr>
              <a:t>обучения</a:t>
            </a:r>
            <a:endParaRPr sz="280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7" name="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4808" y="838200"/>
            <a:ext cx="1377696" cy="608076"/>
          </a:xfrm>
          <a:prstGeom prst="rect">
            <a:avLst/>
          </a:prstGeom>
        </p:spPr>
      </p:pic>
      <p:pic>
        <p:nvPicPr>
          <p:cNvPr id="8" name="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082" y="2202673"/>
            <a:ext cx="1115504" cy="547685"/>
          </a:xfrm>
          <a:prstGeom prst="rect">
            <a:avLst/>
          </a:prstGeom>
        </p:spPr>
      </p:pic>
      <p:sp>
        <p:nvSpPr>
          <p:cNvPr id="9" name="object 2"/>
          <p:cNvSpPr txBox="1"/>
          <p:nvPr/>
        </p:nvSpPr>
        <p:spPr>
          <a:xfrm>
            <a:off x="6891364" y="1082939"/>
            <a:ext cx="2109234" cy="287899"/>
          </a:xfrm>
          <a:prstGeom prst="rect">
            <a:avLst/>
          </a:prstGeom>
          <a:solidFill>
            <a:srgbClr val="FAE4D5"/>
          </a:solidFill>
          <a:ln w="317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25"/>
              </a:spcBef>
            </a:pPr>
            <a:r>
              <a:rPr lang="ru-RU" sz="1600" b="1" spc="-25" dirty="0" smtClean="0">
                <a:solidFill>
                  <a:srgbClr val="C00000"/>
                </a:solidFill>
                <a:latin typeface="Microsoft Sans Serif"/>
                <a:cs typeface="Microsoft Sans Serif"/>
              </a:rPr>
              <a:t>! Срок: до 10 июня</a:t>
            </a:r>
            <a:endParaRPr sz="1600" b="1" dirty="0">
              <a:solidFill>
                <a:srgbClr val="C00000"/>
              </a:solidFill>
              <a:latin typeface="Microsoft Sans Serif"/>
              <a:cs typeface="Microsoft Sans Serif"/>
            </a:endParaRPr>
          </a:p>
        </p:txBody>
      </p:sp>
      <p:sp>
        <p:nvSpPr>
          <p:cNvPr id="10" name="object 2"/>
          <p:cNvSpPr txBox="1"/>
          <p:nvPr/>
        </p:nvSpPr>
        <p:spPr>
          <a:xfrm>
            <a:off x="7628998" y="2145214"/>
            <a:ext cx="1371600" cy="472565"/>
          </a:xfrm>
          <a:prstGeom prst="rect">
            <a:avLst/>
          </a:prstGeom>
          <a:solidFill>
            <a:srgbClr val="FAE4D5"/>
          </a:solidFill>
          <a:ln w="317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25"/>
              </a:spcBef>
            </a:pPr>
            <a:r>
              <a:rPr lang="ru-RU" sz="1400" spc="-25" dirty="0" smtClean="0">
                <a:solidFill>
                  <a:srgbClr val="C00000"/>
                </a:solidFill>
                <a:latin typeface="Microsoft Sans Serif"/>
                <a:cs typeface="Microsoft Sans Serif"/>
              </a:rPr>
              <a:t>в электронном виде (</a:t>
            </a:r>
            <a:r>
              <a:rPr lang="ru-RU" sz="1400" spc="-25" dirty="0" err="1" smtClean="0">
                <a:solidFill>
                  <a:srgbClr val="C00000"/>
                </a:solidFill>
                <a:latin typeface="Microsoft Sans Serif"/>
                <a:cs typeface="Microsoft Sans Serif"/>
              </a:rPr>
              <a:t>Госуслуги</a:t>
            </a:r>
            <a:r>
              <a:rPr lang="ru-RU" sz="1400" spc="-25" dirty="0" smtClean="0">
                <a:solidFill>
                  <a:srgbClr val="C00000"/>
                </a:solidFill>
                <a:latin typeface="Microsoft Sans Serif"/>
                <a:cs typeface="Microsoft Sans Serif"/>
              </a:rPr>
              <a:t>)</a:t>
            </a:r>
            <a:endParaRPr sz="1400" dirty="0">
              <a:solidFill>
                <a:srgbClr val="C00000"/>
              </a:solidFill>
              <a:latin typeface="Microsoft Sans Serif"/>
              <a:cs typeface="Microsoft Sans Serif"/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7628998" y="2636906"/>
            <a:ext cx="1371600" cy="472565"/>
          </a:xfrm>
          <a:prstGeom prst="rect">
            <a:avLst/>
          </a:prstGeom>
          <a:solidFill>
            <a:srgbClr val="FAE4D5"/>
          </a:solidFill>
          <a:ln w="317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25"/>
              </a:spcBef>
            </a:pPr>
            <a:r>
              <a:rPr lang="ru-RU" sz="1400" spc="-25" dirty="0" smtClean="0">
                <a:solidFill>
                  <a:srgbClr val="C00000"/>
                </a:solidFill>
                <a:latin typeface="Microsoft Sans Serif"/>
                <a:cs typeface="Microsoft Sans Serif"/>
              </a:rPr>
              <a:t>в бумажном виде</a:t>
            </a:r>
            <a:endParaRPr sz="1400" dirty="0">
              <a:solidFill>
                <a:srgbClr val="C00000"/>
              </a:solidFill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76289" y="3432481"/>
            <a:ext cx="3585175" cy="531556"/>
          </a:xfrm>
          <a:prstGeom prst="rect">
            <a:avLst/>
          </a:prstGeom>
          <a:solidFill>
            <a:srgbClr val="FAE4D5"/>
          </a:solidFill>
          <a:ln w="317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sz="1600" b="1" spc="-5" dirty="0" err="1" smtClean="0">
                <a:latin typeface="Arial"/>
                <a:cs typeface="Arial"/>
              </a:rPr>
              <a:t>Заявка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sz="1600" b="1" dirty="0" err="1" smtClean="0">
                <a:latin typeface="Arial"/>
                <a:cs typeface="Arial"/>
              </a:rPr>
              <a:t>на</a:t>
            </a:r>
            <a:r>
              <a:rPr sz="1600" b="1" spc="-35" dirty="0" smtClean="0">
                <a:latin typeface="Arial"/>
                <a:cs typeface="Arial"/>
              </a:rPr>
              <a:t> </a:t>
            </a:r>
            <a:r>
              <a:rPr sz="1600" b="1" spc="-10" dirty="0" err="1" smtClean="0">
                <a:latin typeface="Arial"/>
                <a:cs typeface="Arial"/>
              </a:rPr>
              <a:t>заключение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sz="1600" b="1" spc="-5" dirty="0" err="1" smtClean="0">
                <a:latin typeface="Arial"/>
                <a:cs typeface="Arial"/>
              </a:rPr>
              <a:t>договора</a:t>
            </a:r>
            <a:r>
              <a:rPr lang="ru-RU" sz="1600" b="1" spc="-5" dirty="0" smtClean="0">
                <a:latin typeface="Arial"/>
                <a:cs typeface="Arial"/>
              </a:rPr>
              <a:t> о целевом обучении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98778" y="2611307"/>
            <a:ext cx="3585175" cy="523240"/>
          </a:xfrm>
          <a:custGeom>
            <a:avLst/>
            <a:gdLst/>
            <a:ahLst/>
            <a:cxnLst/>
            <a:rect l="l" t="t" r="r" b="b"/>
            <a:pathLst>
              <a:path w="2479675" h="523239">
                <a:moveTo>
                  <a:pt x="2479548" y="0"/>
                </a:moveTo>
                <a:lnTo>
                  <a:pt x="0" y="0"/>
                </a:lnTo>
                <a:lnTo>
                  <a:pt x="0" y="522731"/>
                </a:lnTo>
                <a:lnTo>
                  <a:pt x="2479548" y="522731"/>
                </a:lnTo>
                <a:lnTo>
                  <a:pt x="2479548" y="0"/>
                </a:lnTo>
                <a:close/>
              </a:path>
            </a:pathLst>
          </a:custGeom>
          <a:solidFill>
            <a:srgbClr val="FAE4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476290" y="2611307"/>
            <a:ext cx="3585174" cy="468077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108585" algn="ctr">
              <a:lnSpc>
                <a:spcPct val="100000"/>
              </a:lnSpc>
              <a:spcBef>
                <a:spcPts val="290"/>
              </a:spcBef>
            </a:pPr>
            <a:r>
              <a:rPr sz="2800" b="1" spc="-35" dirty="0">
                <a:latin typeface="Arial"/>
                <a:cs typeface="Arial"/>
              </a:rPr>
              <a:t>ГРАЖДАНИН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 rot="5400000">
            <a:off x="3966447" y="3162180"/>
            <a:ext cx="325276" cy="180970"/>
          </a:xfrm>
          <a:custGeom>
            <a:avLst/>
            <a:gdLst/>
            <a:ahLst/>
            <a:cxnLst/>
            <a:rect l="l" t="t" r="r" b="b"/>
            <a:pathLst>
              <a:path w="545465" h="228600">
                <a:moveTo>
                  <a:pt x="316865" y="0"/>
                </a:moveTo>
                <a:lnTo>
                  <a:pt x="316865" y="228600"/>
                </a:lnTo>
                <a:lnTo>
                  <a:pt x="469265" y="152400"/>
                </a:lnTo>
                <a:lnTo>
                  <a:pt x="354965" y="152400"/>
                </a:lnTo>
                <a:lnTo>
                  <a:pt x="354965" y="76200"/>
                </a:lnTo>
                <a:lnTo>
                  <a:pt x="469265" y="76200"/>
                </a:lnTo>
                <a:lnTo>
                  <a:pt x="316865" y="0"/>
                </a:lnTo>
                <a:close/>
              </a:path>
              <a:path w="545465" h="228600">
                <a:moveTo>
                  <a:pt x="316865" y="76200"/>
                </a:moveTo>
                <a:lnTo>
                  <a:pt x="0" y="76200"/>
                </a:lnTo>
                <a:lnTo>
                  <a:pt x="0" y="152400"/>
                </a:lnTo>
                <a:lnTo>
                  <a:pt x="316865" y="152400"/>
                </a:lnTo>
                <a:lnTo>
                  <a:pt x="316865" y="76200"/>
                </a:lnTo>
                <a:close/>
              </a:path>
              <a:path w="545465" h="228600">
                <a:moveTo>
                  <a:pt x="469265" y="76200"/>
                </a:moveTo>
                <a:lnTo>
                  <a:pt x="354965" y="76200"/>
                </a:lnTo>
                <a:lnTo>
                  <a:pt x="354965" y="152400"/>
                </a:lnTo>
                <a:lnTo>
                  <a:pt x="469265" y="152400"/>
                </a:lnTo>
                <a:lnTo>
                  <a:pt x="545465" y="114300"/>
                </a:lnTo>
                <a:lnTo>
                  <a:pt x="469265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38327" y="1075944"/>
            <a:ext cx="2138680" cy="52324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128905">
              <a:lnSpc>
                <a:spcPct val="100000"/>
              </a:lnSpc>
              <a:spcBef>
                <a:spcPts val="280"/>
              </a:spcBef>
            </a:pPr>
            <a:r>
              <a:rPr sz="2800" b="1" spc="-20" dirty="0">
                <a:latin typeface="Arial"/>
                <a:cs typeface="Arial"/>
              </a:rPr>
              <a:t>ЗАКАЗЧИК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293875" y="1598675"/>
            <a:ext cx="228600" cy="648335"/>
          </a:xfrm>
          <a:custGeom>
            <a:avLst/>
            <a:gdLst/>
            <a:ahLst/>
            <a:cxnLst/>
            <a:rect l="l" t="t" r="r" b="b"/>
            <a:pathLst>
              <a:path w="228600" h="648335">
                <a:moveTo>
                  <a:pt x="76200" y="419481"/>
                </a:moveTo>
                <a:lnTo>
                  <a:pt x="0" y="419481"/>
                </a:lnTo>
                <a:lnTo>
                  <a:pt x="114300" y="648081"/>
                </a:lnTo>
                <a:lnTo>
                  <a:pt x="209550" y="457581"/>
                </a:lnTo>
                <a:lnTo>
                  <a:pt x="76200" y="457581"/>
                </a:lnTo>
                <a:lnTo>
                  <a:pt x="76200" y="419481"/>
                </a:lnTo>
                <a:close/>
              </a:path>
              <a:path w="228600" h="648335">
                <a:moveTo>
                  <a:pt x="152400" y="0"/>
                </a:moveTo>
                <a:lnTo>
                  <a:pt x="76200" y="0"/>
                </a:lnTo>
                <a:lnTo>
                  <a:pt x="76200" y="457581"/>
                </a:lnTo>
                <a:lnTo>
                  <a:pt x="152400" y="457581"/>
                </a:lnTo>
                <a:lnTo>
                  <a:pt x="152400" y="0"/>
                </a:lnTo>
                <a:close/>
              </a:path>
              <a:path w="228600" h="648335">
                <a:moveTo>
                  <a:pt x="228600" y="419481"/>
                </a:moveTo>
                <a:lnTo>
                  <a:pt x="152400" y="419481"/>
                </a:lnTo>
                <a:lnTo>
                  <a:pt x="152400" y="457581"/>
                </a:lnTo>
                <a:lnTo>
                  <a:pt x="209550" y="457581"/>
                </a:lnTo>
                <a:lnTo>
                  <a:pt x="228600" y="4194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34797" y="218643"/>
            <a:ext cx="8756803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800" b="1" spc="-5" dirty="0">
                <a:solidFill>
                  <a:srgbClr val="002060"/>
                </a:solidFill>
                <a:latin typeface="Arial"/>
                <a:cs typeface="Arial"/>
              </a:rPr>
              <a:t>Новый механизм </a:t>
            </a:r>
            <a:r>
              <a:rPr sz="2800" b="1" spc="-5" dirty="0" err="1">
                <a:solidFill>
                  <a:srgbClr val="002060"/>
                </a:solidFill>
                <a:latin typeface="Arial"/>
                <a:cs typeface="Arial"/>
              </a:rPr>
              <a:t>целевого</a:t>
            </a:r>
            <a:r>
              <a:rPr sz="2800" b="1" spc="-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800" b="1" spc="-5" dirty="0" err="1" smtClean="0">
                <a:solidFill>
                  <a:srgbClr val="002060"/>
                </a:solidFill>
                <a:latin typeface="Arial"/>
                <a:cs typeface="Arial"/>
              </a:rPr>
              <a:t>обучения</a:t>
            </a:r>
            <a:r>
              <a:rPr lang="ru-RU" sz="2800" b="1" spc="-5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endParaRPr sz="2800" b="1" spc="-5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-152400" y="1395169"/>
            <a:ext cx="5285064" cy="2487422"/>
            <a:chOff x="338327" y="1404874"/>
            <a:chExt cx="5285064" cy="2487422"/>
          </a:xfrm>
        </p:grpSpPr>
        <p:sp>
          <p:nvSpPr>
            <p:cNvPr id="19" name="object 19"/>
            <p:cNvSpPr/>
            <p:nvPr/>
          </p:nvSpPr>
          <p:spPr>
            <a:xfrm>
              <a:off x="4955877" y="1809092"/>
              <a:ext cx="667514" cy="811920"/>
            </a:xfrm>
            <a:custGeom>
              <a:avLst/>
              <a:gdLst/>
              <a:ahLst/>
              <a:cxnLst/>
              <a:rect l="l" t="t" r="r" b="b"/>
              <a:pathLst>
                <a:path w="1267460" h="1905635">
                  <a:moveTo>
                    <a:pt x="0" y="0"/>
                  </a:moveTo>
                  <a:lnTo>
                    <a:pt x="43912" y="26449"/>
                  </a:lnTo>
                  <a:lnTo>
                    <a:pt x="86784" y="53982"/>
                  </a:lnTo>
                  <a:lnTo>
                    <a:pt x="128599" y="82566"/>
                  </a:lnTo>
                  <a:lnTo>
                    <a:pt x="169340" y="112168"/>
                  </a:lnTo>
                  <a:lnTo>
                    <a:pt x="208991" y="142758"/>
                  </a:lnTo>
                  <a:lnTo>
                    <a:pt x="247534" y="174304"/>
                  </a:lnTo>
                  <a:lnTo>
                    <a:pt x="284953" y="206774"/>
                  </a:lnTo>
                  <a:lnTo>
                    <a:pt x="321231" y="240135"/>
                  </a:lnTo>
                  <a:lnTo>
                    <a:pt x="356351" y="274357"/>
                  </a:lnTo>
                  <a:lnTo>
                    <a:pt x="390295" y="309407"/>
                  </a:lnTo>
                  <a:lnTo>
                    <a:pt x="423048" y="345253"/>
                  </a:lnTo>
                  <a:lnTo>
                    <a:pt x="454592" y="381865"/>
                  </a:lnTo>
                  <a:lnTo>
                    <a:pt x="484911" y="419209"/>
                  </a:lnTo>
                  <a:lnTo>
                    <a:pt x="513987" y="457255"/>
                  </a:lnTo>
                  <a:lnTo>
                    <a:pt x="541804" y="495971"/>
                  </a:lnTo>
                  <a:lnTo>
                    <a:pt x="568345" y="535324"/>
                  </a:lnTo>
                  <a:lnTo>
                    <a:pt x="593593" y="575283"/>
                  </a:lnTo>
                  <a:lnTo>
                    <a:pt x="617531" y="615816"/>
                  </a:lnTo>
                  <a:lnTo>
                    <a:pt x="640143" y="656891"/>
                  </a:lnTo>
                  <a:lnTo>
                    <a:pt x="661411" y="698477"/>
                  </a:lnTo>
                  <a:lnTo>
                    <a:pt x="681319" y="740542"/>
                  </a:lnTo>
                  <a:lnTo>
                    <a:pt x="699849" y="783054"/>
                  </a:lnTo>
                  <a:lnTo>
                    <a:pt x="716985" y="825980"/>
                  </a:lnTo>
                  <a:lnTo>
                    <a:pt x="732711" y="869291"/>
                  </a:lnTo>
                  <a:lnTo>
                    <a:pt x="747008" y="912953"/>
                  </a:lnTo>
                  <a:lnTo>
                    <a:pt x="759861" y="956934"/>
                  </a:lnTo>
                  <a:lnTo>
                    <a:pt x="771252" y="1001204"/>
                  </a:lnTo>
                  <a:lnTo>
                    <a:pt x="781165" y="1045730"/>
                  </a:lnTo>
                  <a:lnTo>
                    <a:pt x="789583" y="1090481"/>
                  </a:lnTo>
                  <a:lnTo>
                    <a:pt x="796488" y="1135424"/>
                  </a:lnTo>
                  <a:lnTo>
                    <a:pt x="801865" y="1180528"/>
                  </a:lnTo>
                  <a:lnTo>
                    <a:pt x="805696" y="1225761"/>
                  </a:lnTo>
                  <a:lnTo>
                    <a:pt x="807964" y="1271092"/>
                  </a:lnTo>
                  <a:lnTo>
                    <a:pt x="808652" y="1316488"/>
                  </a:lnTo>
                  <a:lnTo>
                    <a:pt x="807744" y="1361918"/>
                  </a:lnTo>
                  <a:lnTo>
                    <a:pt x="805223" y="1407349"/>
                  </a:lnTo>
                  <a:lnTo>
                    <a:pt x="801072" y="1452751"/>
                  </a:lnTo>
                  <a:lnTo>
                    <a:pt x="795274" y="1498091"/>
                  </a:lnTo>
                  <a:lnTo>
                    <a:pt x="638048" y="1425955"/>
                  </a:lnTo>
                  <a:lnTo>
                    <a:pt x="853439" y="1905508"/>
                  </a:lnTo>
                  <a:lnTo>
                    <a:pt x="1266952" y="1714627"/>
                  </a:lnTo>
                  <a:lnTo>
                    <a:pt x="1109726" y="1642490"/>
                  </a:lnTo>
                  <a:lnTo>
                    <a:pt x="1115476" y="1597644"/>
                  </a:lnTo>
                  <a:lnTo>
                    <a:pt x="1119619" y="1552790"/>
                  </a:lnTo>
                  <a:lnTo>
                    <a:pt x="1122174" y="1507957"/>
                  </a:lnTo>
                  <a:lnTo>
                    <a:pt x="1123161" y="1463174"/>
                  </a:lnTo>
                  <a:lnTo>
                    <a:pt x="1122597" y="1418468"/>
                  </a:lnTo>
                  <a:lnTo>
                    <a:pt x="1120503" y="1373867"/>
                  </a:lnTo>
                  <a:lnTo>
                    <a:pt x="1116897" y="1329401"/>
                  </a:lnTo>
                  <a:lnTo>
                    <a:pt x="1111799" y="1285096"/>
                  </a:lnTo>
                  <a:lnTo>
                    <a:pt x="1105227" y="1240982"/>
                  </a:lnTo>
                  <a:lnTo>
                    <a:pt x="1097200" y="1197085"/>
                  </a:lnTo>
                  <a:lnTo>
                    <a:pt x="1087738" y="1153436"/>
                  </a:lnTo>
                  <a:lnTo>
                    <a:pt x="1076859" y="1110061"/>
                  </a:lnTo>
                  <a:lnTo>
                    <a:pt x="1064582" y="1066989"/>
                  </a:lnTo>
                  <a:lnTo>
                    <a:pt x="1050927" y="1024248"/>
                  </a:lnTo>
                  <a:lnTo>
                    <a:pt x="1035913" y="981867"/>
                  </a:lnTo>
                  <a:lnTo>
                    <a:pt x="1019558" y="939873"/>
                  </a:lnTo>
                  <a:lnTo>
                    <a:pt x="1001882" y="898294"/>
                  </a:lnTo>
                  <a:lnTo>
                    <a:pt x="982903" y="857159"/>
                  </a:lnTo>
                  <a:lnTo>
                    <a:pt x="962641" y="816497"/>
                  </a:lnTo>
                  <a:lnTo>
                    <a:pt x="941115" y="776334"/>
                  </a:lnTo>
                  <a:lnTo>
                    <a:pt x="918343" y="736700"/>
                  </a:lnTo>
                  <a:lnTo>
                    <a:pt x="894345" y="697622"/>
                  </a:lnTo>
                  <a:lnTo>
                    <a:pt x="869140" y="659129"/>
                  </a:lnTo>
                  <a:lnTo>
                    <a:pt x="842747" y="621250"/>
                  </a:lnTo>
                  <a:lnTo>
                    <a:pt x="815184" y="584011"/>
                  </a:lnTo>
                  <a:lnTo>
                    <a:pt x="786471" y="547441"/>
                  </a:lnTo>
                  <a:lnTo>
                    <a:pt x="756628" y="511569"/>
                  </a:lnTo>
                  <a:lnTo>
                    <a:pt x="725672" y="476423"/>
                  </a:lnTo>
                  <a:lnTo>
                    <a:pt x="693623" y="442030"/>
                  </a:lnTo>
                  <a:lnTo>
                    <a:pt x="660500" y="408419"/>
                  </a:lnTo>
                  <a:lnTo>
                    <a:pt x="626322" y="375619"/>
                  </a:lnTo>
                  <a:lnTo>
                    <a:pt x="591109" y="343657"/>
                  </a:lnTo>
                  <a:lnTo>
                    <a:pt x="554878" y="312561"/>
                  </a:lnTo>
                  <a:lnTo>
                    <a:pt x="517650" y="282360"/>
                  </a:lnTo>
                  <a:lnTo>
                    <a:pt x="479442" y="253083"/>
                  </a:lnTo>
                  <a:lnTo>
                    <a:pt x="440275" y="224756"/>
                  </a:lnTo>
                  <a:lnTo>
                    <a:pt x="400167" y="197408"/>
                  </a:lnTo>
                  <a:lnTo>
                    <a:pt x="359137" y="171068"/>
                  </a:lnTo>
                  <a:lnTo>
                    <a:pt x="317205" y="145764"/>
                  </a:lnTo>
                  <a:lnTo>
                    <a:pt x="274388" y="121524"/>
                  </a:lnTo>
                  <a:lnTo>
                    <a:pt x="230708" y="98375"/>
                  </a:lnTo>
                  <a:lnTo>
                    <a:pt x="186181" y="76347"/>
                  </a:lnTo>
                  <a:lnTo>
                    <a:pt x="140828" y="55467"/>
                  </a:lnTo>
                  <a:lnTo>
                    <a:pt x="94667" y="35764"/>
                  </a:lnTo>
                  <a:lnTo>
                    <a:pt x="47718" y="172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56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938019" y="1589113"/>
              <a:ext cx="2319655" cy="908050"/>
            </a:xfrm>
            <a:custGeom>
              <a:avLst/>
              <a:gdLst/>
              <a:ahLst/>
              <a:cxnLst/>
              <a:rect l="l" t="t" r="r" b="b"/>
              <a:pathLst>
                <a:path w="2319654" h="908050">
                  <a:moveTo>
                    <a:pt x="1298402" y="0"/>
                  </a:moveTo>
                  <a:lnTo>
                    <a:pt x="1251862" y="171"/>
                  </a:lnTo>
                  <a:lnTo>
                    <a:pt x="1205568" y="1650"/>
                  </a:lnTo>
                  <a:lnTo>
                    <a:pt x="1159551" y="4428"/>
                  </a:lnTo>
                  <a:lnTo>
                    <a:pt x="1113842" y="8494"/>
                  </a:lnTo>
                  <a:lnTo>
                    <a:pt x="1068472" y="13840"/>
                  </a:lnTo>
                  <a:lnTo>
                    <a:pt x="1023472" y="20456"/>
                  </a:lnTo>
                  <a:lnTo>
                    <a:pt x="978873" y="28333"/>
                  </a:lnTo>
                  <a:lnTo>
                    <a:pt x="934707" y="37462"/>
                  </a:lnTo>
                  <a:lnTo>
                    <a:pt x="891005" y="47832"/>
                  </a:lnTo>
                  <a:lnTo>
                    <a:pt x="847797" y="59435"/>
                  </a:lnTo>
                  <a:lnTo>
                    <a:pt x="805115" y="72262"/>
                  </a:lnTo>
                  <a:lnTo>
                    <a:pt x="762990" y="86302"/>
                  </a:lnTo>
                  <a:lnTo>
                    <a:pt x="721453" y="101548"/>
                  </a:lnTo>
                  <a:lnTo>
                    <a:pt x="680536" y="117989"/>
                  </a:lnTo>
                  <a:lnTo>
                    <a:pt x="640268" y="135615"/>
                  </a:lnTo>
                  <a:lnTo>
                    <a:pt x="600683" y="154419"/>
                  </a:lnTo>
                  <a:lnTo>
                    <a:pt x="561809" y="174389"/>
                  </a:lnTo>
                  <a:lnTo>
                    <a:pt x="523680" y="195518"/>
                  </a:lnTo>
                  <a:lnTo>
                    <a:pt x="486325" y="217795"/>
                  </a:lnTo>
                  <a:lnTo>
                    <a:pt x="449776" y="241212"/>
                  </a:lnTo>
                  <a:lnTo>
                    <a:pt x="414064" y="265758"/>
                  </a:lnTo>
                  <a:lnTo>
                    <a:pt x="379221" y="291425"/>
                  </a:lnTo>
                  <a:lnTo>
                    <a:pt x="345276" y="318203"/>
                  </a:lnTo>
                  <a:lnTo>
                    <a:pt x="312263" y="346083"/>
                  </a:lnTo>
                  <a:lnTo>
                    <a:pt x="280210" y="375055"/>
                  </a:lnTo>
                  <a:lnTo>
                    <a:pt x="249151" y="405110"/>
                  </a:lnTo>
                  <a:lnTo>
                    <a:pt x="219115" y="436240"/>
                  </a:lnTo>
                  <a:lnTo>
                    <a:pt x="190134" y="468433"/>
                  </a:lnTo>
                  <a:lnTo>
                    <a:pt x="162239" y="501682"/>
                  </a:lnTo>
                  <a:lnTo>
                    <a:pt x="135462" y="535977"/>
                  </a:lnTo>
                  <a:lnTo>
                    <a:pt x="109832" y="571308"/>
                  </a:lnTo>
                  <a:lnTo>
                    <a:pt x="85382" y="607665"/>
                  </a:lnTo>
                  <a:lnTo>
                    <a:pt x="62143" y="645041"/>
                  </a:lnTo>
                  <a:lnTo>
                    <a:pt x="40145" y="683425"/>
                  </a:lnTo>
                  <a:lnTo>
                    <a:pt x="19420" y="722808"/>
                  </a:lnTo>
                  <a:lnTo>
                    <a:pt x="0" y="763180"/>
                  </a:lnTo>
                  <a:lnTo>
                    <a:pt x="314452" y="907579"/>
                  </a:lnTo>
                  <a:lnTo>
                    <a:pt x="333872" y="867207"/>
                  </a:lnTo>
                  <a:lnTo>
                    <a:pt x="354597" y="827824"/>
                  </a:lnTo>
                  <a:lnTo>
                    <a:pt x="376595" y="789440"/>
                  </a:lnTo>
                  <a:lnTo>
                    <a:pt x="399834" y="752064"/>
                  </a:lnTo>
                  <a:lnTo>
                    <a:pt x="424284" y="715706"/>
                  </a:lnTo>
                  <a:lnTo>
                    <a:pt x="449914" y="680376"/>
                  </a:lnTo>
                  <a:lnTo>
                    <a:pt x="476691" y="646081"/>
                  </a:lnTo>
                  <a:lnTo>
                    <a:pt x="504586" y="612832"/>
                  </a:lnTo>
                  <a:lnTo>
                    <a:pt x="533567" y="580638"/>
                  </a:lnTo>
                  <a:lnTo>
                    <a:pt x="563603" y="549509"/>
                  </a:lnTo>
                  <a:lnTo>
                    <a:pt x="594662" y="519453"/>
                  </a:lnTo>
                  <a:lnTo>
                    <a:pt x="626715" y="490480"/>
                  </a:lnTo>
                  <a:lnTo>
                    <a:pt x="659728" y="462600"/>
                  </a:lnTo>
                  <a:lnTo>
                    <a:pt x="693673" y="435821"/>
                  </a:lnTo>
                  <a:lnTo>
                    <a:pt x="728516" y="410154"/>
                  </a:lnTo>
                  <a:lnTo>
                    <a:pt x="764228" y="385607"/>
                  </a:lnTo>
                  <a:lnTo>
                    <a:pt x="800777" y="362189"/>
                  </a:lnTo>
                  <a:lnTo>
                    <a:pt x="838132" y="339911"/>
                  </a:lnTo>
                  <a:lnTo>
                    <a:pt x="876261" y="318782"/>
                  </a:lnTo>
                  <a:lnTo>
                    <a:pt x="915135" y="298810"/>
                  </a:lnTo>
                  <a:lnTo>
                    <a:pt x="954720" y="280005"/>
                  </a:lnTo>
                  <a:lnTo>
                    <a:pt x="994988" y="262377"/>
                  </a:lnTo>
                  <a:lnTo>
                    <a:pt x="1035905" y="245935"/>
                  </a:lnTo>
                  <a:lnTo>
                    <a:pt x="1077442" y="230688"/>
                  </a:lnTo>
                  <a:lnTo>
                    <a:pt x="1119567" y="216646"/>
                  </a:lnTo>
                  <a:lnTo>
                    <a:pt x="1162249" y="203817"/>
                  </a:lnTo>
                  <a:lnTo>
                    <a:pt x="1205457" y="192212"/>
                  </a:lnTo>
                  <a:lnTo>
                    <a:pt x="1249159" y="181839"/>
                  </a:lnTo>
                  <a:lnTo>
                    <a:pt x="1293325" y="172709"/>
                  </a:lnTo>
                  <a:lnTo>
                    <a:pt x="1337924" y="164829"/>
                  </a:lnTo>
                  <a:lnTo>
                    <a:pt x="1382924" y="158211"/>
                  </a:lnTo>
                  <a:lnTo>
                    <a:pt x="1428294" y="152862"/>
                  </a:lnTo>
                  <a:lnTo>
                    <a:pt x="1474003" y="148793"/>
                  </a:lnTo>
                  <a:lnTo>
                    <a:pt x="1520020" y="146012"/>
                  </a:lnTo>
                  <a:lnTo>
                    <a:pt x="1566314" y="144529"/>
                  </a:lnTo>
                  <a:lnTo>
                    <a:pt x="1612854" y="144354"/>
                  </a:lnTo>
                  <a:lnTo>
                    <a:pt x="1659608" y="145495"/>
                  </a:lnTo>
                  <a:lnTo>
                    <a:pt x="1706546" y="147963"/>
                  </a:lnTo>
                  <a:lnTo>
                    <a:pt x="1753636" y="151766"/>
                  </a:lnTo>
                  <a:lnTo>
                    <a:pt x="1800848" y="156913"/>
                  </a:lnTo>
                  <a:lnTo>
                    <a:pt x="1848149" y="163415"/>
                  </a:lnTo>
                  <a:lnTo>
                    <a:pt x="1895510" y="171280"/>
                  </a:lnTo>
                  <a:lnTo>
                    <a:pt x="1942898" y="180518"/>
                  </a:lnTo>
                  <a:lnTo>
                    <a:pt x="1990283" y="191138"/>
                  </a:lnTo>
                  <a:lnTo>
                    <a:pt x="2037634" y="203150"/>
                  </a:lnTo>
                  <a:lnTo>
                    <a:pt x="2084919" y="216562"/>
                  </a:lnTo>
                  <a:lnTo>
                    <a:pt x="2132108" y="231385"/>
                  </a:lnTo>
                  <a:lnTo>
                    <a:pt x="2179169" y="247627"/>
                  </a:lnTo>
                  <a:lnTo>
                    <a:pt x="2226071" y="265298"/>
                  </a:lnTo>
                  <a:lnTo>
                    <a:pt x="2272783" y="284407"/>
                  </a:lnTo>
                  <a:lnTo>
                    <a:pt x="2319274" y="304964"/>
                  </a:lnTo>
                  <a:lnTo>
                    <a:pt x="2004821" y="160692"/>
                  </a:lnTo>
                  <a:lnTo>
                    <a:pt x="1958331" y="140128"/>
                  </a:lnTo>
                  <a:lnTo>
                    <a:pt x="1911619" y="121012"/>
                  </a:lnTo>
                  <a:lnTo>
                    <a:pt x="1864717" y="103334"/>
                  </a:lnTo>
                  <a:lnTo>
                    <a:pt x="1817656" y="87085"/>
                  </a:lnTo>
                  <a:lnTo>
                    <a:pt x="1770467" y="72256"/>
                  </a:lnTo>
                  <a:lnTo>
                    <a:pt x="1723182" y="58838"/>
                  </a:lnTo>
                  <a:lnTo>
                    <a:pt x="1675831" y="46821"/>
                  </a:lnTo>
                  <a:lnTo>
                    <a:pt x="1628446" y="36195"/>
                  </a:lnTo>
                  <a:lnTo>
                    <a:pt x="1581058" y="26952"/>
                  </a:lnTo>
                  <a:lnTo>
                    <a:pt x="1533697" y="19082"/>
                  </a:lnTo>
                  <a:lnTo>
                    <a:pt x="1486396" y="12575"/>
                  </a:lnTo>
                  <a:lnTo>
                    <a:pt x="1439184" y="7423"/>
                  </a:lnTo>
                  <a:lnTo>
                    <a:pt x="1392094" y="3616"/>
                  </a:lnTo>
                  <a:lnTo>
                    <a:pt x="1345156" y="1145"/>
                  </a:lnTo>
                  <a:lnTo>
                    <a:pt x="1298402" y="0"/>
                  </a:lnTo>
                  <a:close/>
                </a:path>
              </a:pathLst>
            </a:custGeom>
            <a:solidFill>
              <a:srgbClr val="2C46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42716" y="1409700"/>
              <a:ext cx="1862327" cy="821436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3437889" y="1404874"/>
              <a:ext cx="1871980" cy="831215"/>
            </a:xfrm>
            <a:custGeom>
              <a:avLst/>
              <a:gdLst/>
              <a:ahLst/>
              <a:cxnLst/>
              <a:rect l="l" t="t" r="r" b="b"/>
              <a:pathLst>
                <a:path w="1871979" h="831214">
                  <a:moveTo>
                    <a:pt x="0" y="830961"/>
                  </a:moveTo>
                  <a:lnTo>
                    <a:pt x="1871852" y="830961"/>
                  </a:lnTo>
                  <a:lnTo>
                    <a:pt x="1871852" y="0"/>
                  </a:lnTo>
                  <a:lnTo>
                    <a:pt x="0" y="0"/>
                  </a:lnTo>
                  <a:lnTo>
                    <a:pt x="0" y="83096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38327" y="2261616"/>
              <a:ext cx="2110740" cy="1630680"/>
            </a:xfrm>
            <a:custGeom>
              <a:avLst/>
              <a:gdLst/>
              <a:ahLst/>
              <a:cxnLst/>
              <a:rect l="l" t="t" r="r" b="b"/>
              <a:pathLst>
                <a:path w="2110740" h="1630679">
                  <a:moveTo>
                    <a:pt x="2110740" y="0"/>
                  </a:moveTo>
                  <a:lnTo>
                    <a:pt x="0" y="0"/>
                  </a:lnTo>
                  <a:lnTo>
                    <a:pt x="0" y="1630680"/>
                  </a:lnTo>
                  <a:lnTo>
                    <a:pt x="2110740" y="1630680"/>
                  </a:lnTo>
                  <a:lnTo>
                    <a:pt x="21107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296990" y="2247010"/>
            <a:ext cx="1989010" cy="1424748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39369" rIns="0" bIns="0" rtlCol="0">
            <a:spAutoFit/>
          </a:bodyPr>
          <a:lstStyle/>
          <a:p>
            <a:pPr marL="240029" marR="232410" algn="ctr">
              <a:lnSpc>
                <a:spcPct val="100000"/>
              </a:lnSpc>
              <a:spcBef>
                <a:spcPts val="309"/>
              </a:spcBef>
            </a:pPr>
            <a:r>
              <a:rPr b="1" dirty="0">
                <a:latin typeface="Microsoft Sans Serif"/>
                <a:cs typeface="Microsoft Sans Serif"/>
              </a:rPr>
              <a:t>Пр</a:t>
            </a:r>
            <a:r>
              <a:rPr b="1" spc="-50" dirty="0">
                <a:latin typeface="Microsoft Sans Serif"/>
                <a:cs typeface="Microsoft Sans Serif"/>
              </a:rPr>
              <a:t>е</a:t>
            </a:r>
            <a:r>
              <a:rPr b="1" spc="10" dirty="0">
                <a:latin typeface="Microsoft Sans Serif"/>
                <a:cs typeface="Microsoft Sans Serif"/>
              </a:rPr>
              <a:t>д</a:t>
            </a:r>
            <a:r>
              <a:rPr b="1" spc="25" dirty="0">
                <a:latin typeface="Microsoft Sans Serif"/>
                <a:cs typeface="Microsoft Sans Serif"/>
              </a:rPr>
              <a:t>л</a:t>
            </a:r>
            <a:r>
              <a:rPr b="1" spc="-25" dirty="0">
                <a:latin typeface="Microsoft Sans Serif"/>
                <a:cs typeface="Microsoft Sans Serif"/>
              </a:rPr>
              <a:t>о</a:t>
            </a:r>
            <a:r>
              <a:rPr b="1" spc="-15" dirty="0">
                <a:latin typeface="Microsoft Sans Serif"/>
                <a:cs typeface="Microsoft Sans Serif"/>
              </a:rPr>
              <a:t>жения  </a:t>
            </a:r>
            <a:r>
              <a:rPr b="1" dirty="0">
                <a:latin typeface="Microsoft Sans Serif"/>
                <a:cs typeface="Microsoft Sans Serif"/>
              </a:rPr>
              <a:t>о </a:t>
            </a:r>
            <a:r>
              <a:rPr b="1" spc="-25" dirty="0" err="1" smtClean="0">
                <a:latin typeface="Microsoft Sans Serif"/>
                <a:cs typeface="Microsoft Sans Serif"/>
              </a:rPr>
              <a:t>заключении</a:t>
            </a:r>
            <a:r>
              <a:rPr lang="ru-RU" b="1" spc="-25" dirty="0">
                <a:latin typeface="Microsoft Sans Serif"/>
                <a:cs typeface="Microsoft Sans Serif"/>
              </a:rPr>
              <a:t> </a:t>
            </a:r>
            <a:r>
              <a:rPr b="1" spc="-20" dirty="0" err="1" smtClean="0">
                <a:latin typeface="Microsoft Sans Serif"/>
                <a:cs typeface="Microsoft Sans Serif"/>
              </a:rPr>
              <a:t>договора</a:t>
            </a:r>
            <a:endParaRPr b="1" dirty="0">
              <a:latin typeface="Microsoft Sans Serif"/>
              <a:cs typeface="Microsoft Sans Serif"/>
            </a:endParaRPr>
          </a:p>
          <a:p>
            <a:pPr marL="441325" marR="434975" algn="ctr">
              <a:lnSpc>
                <a:spcPct val="100000"/>
              </a:lnSpc>
            </a:pPr>
            <a:r>
              <a:rPr dirty="0">
                <a:latin typeface="Microsoft Sans Serif"/>
                <a:cs typeface="Microsoft Sans Serif"/>
              </a:rPr>
              <a:t>о</a:t>
            </a:r>
            <a:r>
              <a:rPr spc="-55" dirty="0">
                <a:latin typeface="Microsoft Sans Serif"/>
                <a:cs typeface="Microsoft Sans Serif"/>
              </a:rPr>
              <a:t> </a:t>
            </a:r>
            <a:r>
              <a:rPr spc="-25" dirty="0" err="1" smtClean="0">
                <a:latin typeface="Microsoft Sans Serif"/>
                <a:cs typeface="Microsoft Sans Serif"/>
              </a:rPr>
              <a:t>целевом</a:t>
            </a:r>
            <a:r>
              <a:rPr lang="ru-RU" spc="-25" dirty="0">
                <a:latin typeface="Microsoft Sans Serif"/>
                <a:cs typeface="Microsoft Sans Serif"/>
              </a:rPr>
              <a:t> </a:t>
            </a:r>
            <a:r>
              <a:rPr spc="-15" dirty="0" err="1" smtClean="0">
                <a:latin typeface="Microsoft Sans Serif"/>
                <a:cs typeface="Microsoft Sans Serif"/>
              </a:rPr>
              <a:t>обучении</a:t>
            </a:r>
            <a:endParaRPr dirty="0">
              <a:latin typeface="Microsoft Sans Serif"/>
              <a:cs typeface="Microsoft Sans Serif"/>
            </a:endParaRPr>
          </a:p>
        </p:txBody>
      </p:sp>
      <p:sp>
        <p:nvSpPr>
          <p:cNvPr id="26" name="object 25"/>
          <p:cNvSpPr txBox="1"/>
          <p:nvPr/>
        </p:nvSpPr>
        <p:spPr>
          <a:xfrm>
            <a:off x="296990" y="3678575"/>
            <a:ext cx="1989010" cy="1086194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39369" rIns="0" bIns="0" rtlCol="0">
            <a:spAutoFit/>
          </a:bodyPr>
          <a:lstStyle/>
          <a:p>
            <a:pPr marL="72000" marR="232410" algn="ctr">
              <a:lnSpc>
                <a:spcPct val="100000"/>
              </a:lnSpc>
            </a:pPr>
            <a:r>
              <a:rPr lang="ru-RU" sz="1600" dirty="0" smtClean="0">
                <a:latin typeface="Microsoft Sans Serif"/>
                <a:cs typeface="Microsoft Sans Serif"/>
              </a:rPr>
              <a:t>По всем образовательным программам </a:t>
            </a:r>
            <a:r>
              <a:rPr lang="ru-RU" dirty="0" smtClean="0">
                <a:latin typeface="Microsoft Sans Serif"/>
                <a:cs typeface="Microsoft Sans Serif"/>
              </a:rPr>
              <a:t>– </a:t>
            </a:r>
          </a:p>
          <a:p>
            <a:pPr marL="72000" marR="232410" algn="ctr">
              <a:lnSpc>
                <a:spcPct val="100000"/>
              </a:lnSpc>
            </a:pPr>
            <a:r>
              <a:rPr lang="ru-RU" b="1" dirty="0" smtClean="0">
                <a:solidFill>
                  <a:srgbClr val="C00000"/>
                </a:solidFill>
                <a:latin typeface="Microsoft Sans Serif"/>
                <a:cs typeface="Microsoft Sans Serif"/>
              </a:rPr>
              <a:t>до 10 июня</a:t>
            </a:r>
            <a:endParaRPr b="1" dirty="0">
              <a:solidFill>
                <a:srgbClr val="C00000"/>
              </a:solidFill>
              <a:latin typeface="Microsoft Sans Serif"/>
              <a:cs typeface="Microsoft Sans Serif"/>
            </a:endParaRPr>
          </a:p>
        </p:txBody>
      </p:sp>
      <p:sp>
        <p:nvSpPr>
          <p:cNvPr id="27" name="object 2"/>
          <p:cNvSpPr txBox="1"/>
          <p:nvPr/>
        </p:nvSpPr>
        <p:spPr>
          <a:xfrm>
            <a:off x="2476995" y="3985437"/>
            <a:ext cx="3587629" cy="816249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lang="ru-RU" sz="1600" b="1" spc="-5" dirty="0" smtClean="0">
                <a:latin typeface="Arial"/>
                <a:cs typeface="Arial"/>
              </a:rPr>
              <a:t>По всем образовательным программам – </a:t>
            </a:r>
          </a:p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lang="ru-RU" sz="1600" b="1" spc="-5" dirty="0" smtClean="0">
                <a:solidFill>
                  <a:srgbClr val="C00000"/>
                </a:solidFill>
                <a:latin typeface="Arial"/>
                <a:cs typeface="Arial"/>
              </a:rPr>
              <a:t>в период приема документов</a:t>
            </a:r>
            <a:endParaRPr sz="160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28" name="object 2"/>
          <p:cNvSpPr txBox="1"/>
          <p:nvPr/>
        </p:nvSpPr>
        <p:spPr>
          <a:xfrm>
            <a:off x="2476289" y="4801686"/>
            <a:ext cx="1708180" cy="1062470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lang="ru-RU" sz="1600" b="1" spc="-5" dirty="0">
                <a:latin typeface="Arial"/>
                <a:cs typeface="Arial"/>
              </a:rPr>
              <a:t>п</a:t>
            </a:r>
            <a:r>
              <a:rPr lang="ru-RU" sz="1600" b="1" spc="-5" dirty="0" smtClean="0">
                <a:latin typeface="Arial"/>
                <a:cs typeface="Arial"/>
              </a:rPr>
              <a:t>о программам </a:t>
            </a:r>
            <a:r>
              <a:rPr lang="ru-RU" sz="1600" b="1" u="sng" spc="-5" dirty="0" err="1" smtClean="0">
                <a:latin typeface="Arial"/>
                <a:cs typeface="Arial"/>
              </a:rPr>
              <a:t>бакалавриата</a:t>
            </a:r>
            <a:r>
              <a:rPr lang="ru-RU" sz="1600" b="1" u="sng" spc="-5" dirty="0" smtClean="0">
                <a:latin typeface="Arial"/>
                <a:cs typeface="Arial"/>
              </a:rPr>
              <a:t>, </a:t>
            </a:r>
            <a:r>
              <a:rPr lang="ru-RU" sz="1600" b="1" u="sng" spc="-5" dirty="0" err="1" smtClean="0">
                <a:latin typeface="Arial"/>
                <a:cs typeface="Arial"/>
              </a:rPr>
              <a:t>специалитета</a:t>
            </a:r>
            <a:endParaRPr lang="ru-RU" sz="1600" b="1" u="sng" spc="-5" dirty="0" smtClean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lang="ru-RU" sz="1600" b="1" spc="-5" dirty="0" smtClean="0">
                <a:solidFill>
                  <a:srgbClr val="C00000"/>
                </a:solidFill>
                <a:latin typeface="Arial"/>
                <a:cs typeface="Arial"/>
              </a:rPr>
              <a:t>до 25 июля</a:t>
            </a:r>
            <a:endParaRPr sz="160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29" name="object 2"/>
          <p:cNvSpPr txBox="1"/>
          <p:nvPr/>
        </p:nvSpPr>
        <p:spPr>
          <a:xfrm>
            <a:off x="4184469" y="4791043"/>
            <a:ext cx="1876995" cy="1062470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lang="ru-RU" sz="1600" b="1" spc="-5" dirty="0">
                <a:latin typeface="Arial"/>
                <a:cs typeface="Arial"/>
              </a:rPr>
              <a:t>п</a:t>
            </a:r>
            <a:r>
              <a:rPr lang="ru-RU" sz="1600" b="1" spc="-5" dirty="0" smtClean="0">
                <a:latin typeface="Arial"/>
                <a:cs typeface="Arial"/>
              </a:rPr>
              <a:t>о </a:t>
            </a:r>
            <a:r>
              <a:rPr lang="ru-RU" sz="1600" b="1" u="sng" spc="-5" dirty="0" smtClean="0">
                <a:latin typeface="Arial"/>
                <a:cs typeface="Arial"/>
              </a:rPr>
              <a:t>иным</a:t>
            </a:r>
            <a:r>
              <a:rPr lang="ru-RU" sz="1600" b="1" spc="-5" dirty="0" smtClean="0">
                <a:latin typeface="Arial"/>
                <a:cs typeface="Arial"/>
              </a:rPr>
              <a:t> программам - </a:t>
            </a:r>
          </a:p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lang="ru-RU" sz="1600" b="1" spc="-5" dirty="0" smtClean="0">
                <a:solidFill>
                  <a:srgbClr val="C00000"/>
                </a:solidFill>
                <a:latin typeface="Arial"/>
                <a:cs typeface="Arial"/>
              </a:rPr>
              <a:t>в сроки приема документов</a:t>
            </a:r>
            <a:endParaRPr sz="160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30" name="object 2"/>
          <p:cNvSpPr txBox="1"/>
          <p:nvPr/>
        </p:nvSpPr>
        <p:spPr>
          <a:xfrm>
            <a:off x="902970" y="4850417"/>
            <a:ext cx="579861" cy="965008"/>
          </a:xfrm>
          <a:prstGeom prst="rect">
            <a:avLst/>
          </a:prstGeom>
          <a:solidFill>
            <a:srgbClr val="FAE4D5"/>
          </a:solidFill>
          <a:ln w="317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25"/>
              </a:spcBef>
            </a:pPr>
            <a:r>
              <a:rPr lang="ru-RU" sz="6000" b="1" spc="-25" dirty="0" smtClean="0">
                <a:solidFill>
                  <a:srgbClr val="C00000"/>
                </a:solidFill>
                <a:latin typeface="Microsoft Sans Serif"/>
                <a:cs typeface="Microsoft Sans Serif"/>
              </a:rPr>
              <a:t>!</a:t>
            </a:r>
            <a:r>
              <a:rPr lang="ru-RU" sz="1600" b="1" spc="-25" dirty="0" smtClean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endParaRPr sz="1600" b="1" dirty="0">
              <a:solidFill>
                <a:srgbClr val="C00000"/>
              </a:solidFill>
              <a:latin typeface="Microsoft Sans Serif"/>
              <a:cs typeface="Microsoft Sans Serif"/>
            </a:endParaRPr>
          </a:p>
        </p:txBody>
      </p:sp>
      <p:sp>
        <p:nvSpPr>
          <p:cNvPr id="31" name="object 5"/>
          <p:cNvSpPr/>
          <p:nvPr/>
        </p:nvSpPr>
        <p:spPr>
          <a:xfrm rot="207432">
            <a:off x="6089114" y="2768771"/>
            <a:ext cx="325276" cy="180970"/>
          </a:xfrm>
          <a:custGeom>
            <a:avLst/>
            <a:gdLst/>
            <a:ahLst/>
            <a:cxnLst/>
            <a:rect l="l" t="t" r="r" b="b"/>
            <a:pathLst>
              <a:path w="545465" h="228600">
                <a:moveTo>
                  <a:pt x="316865" y="0"/>
                </a:moveTo>
                <a:lnTo>
                  <a:pt x="316865" y="228600"/>
                </a:lnTo>
                <a:lnTo>
                  <a:pt x="469265" y="152400"/>
                </a:lnTo>
                <a:lnTo>
                  <a:pt x="354965" y="152400"/>
                </a:lnTo>
                <a:lnTo>
                  <a:pt x="354965" y="76200"/>
                </a:lnTo>
                <a:lnTo>
                  <a:pt x="469265" y="76200"/>
                </a:lnTo>
                <a:lnTo>
                  <a:pt x="316865" y="0"/>
                </a:lnTo>
                <a:close/>
              </a:path>
              <a:path w="545465" h="228600">
                <a:moveTo>
                  <a:pt x="316865" y="76200"/>
                </a:moveTo>
                <a:lnTo>
                  <a:pt x="0" y="76200"/>
                </a:lnTo>
                <a:lnTo>
                  <a:pt x="0" y="152400"/>
                </a:lnTo>
                <a:lnTo>
                  <a:pt x="316865" y="152400"/>
                </a:lnTo>
                <a:lnTo>
                  <a:pt x="316865" y="76200"/>
                </a:lnTo>
                <a:close/>
              </a:path>
              <a:path w="545465" h="228600">
                <a:moveTo>
                  <a:pt x="469265" y="76200"/>
                </a:moveTo>
                <a:lnTo>
                  <a:pt x="354965" y="76200"/>
                </a:lnTo>
                <a:lnTo>
                  <a:pt x="354965" y="152400"/>
                </a:lnTo>
                <a:lnTo>
                  <a:pt x="469265" y="152400"/>
                </a:lnTo>
                <a:lnTo>
                  <a:pt x="545465" y="114300"/>
                </a:lnTo>
                <a:lnTo>
                  <a:pt x="469265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2"/>
          <p:cNvSpPr txBox="1"/>
          <p:nvPr/>
        </p:nvSpPr>
        <p:spPr>
          <a:xfrm>
            <a:off x="6468934" y="2611307"/>
            <a:ext cx="2321589" cy="531556"/>
          </a:xfrm>
          <a:prstGeom prst="rect">
            <a:avLst/>
          </a:prstGeom>
          <a:solidFill>
            <a:srgbClr val="FAE4D5"/>
          </a:solidFill>
          <a:ln w="317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lang="ru-RU" sz="1600" b="1" spc="-5" dirty="0" smtClean="0">
                <a:latin typeface="Arial"/>
                <a:cs typeface="Arial"/>
              </a:rPr>
              <a:t>Участие в приеме на обучение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3" name="object 5"/>
          <p:cNvSpPr/>
          <p:nvPr/>
        </p:nvSpPr>
        <p:spPr>
          <a:xfrm rot="5400000">
            <a:off x="7309575" y="3289432"/>
            <a:ext cx="325276" cy="180970"/>
          </a:xfrm>
          <a:custGeom>
            <a:avLst/>
            <a:gdLst/>
            <a:ahLst/>
            <a:cxnLst/>
            <a:rect l="l" t="t" r="r" b="b"/>
            <a:pathLst>
              <a:path w="545465" h="228600">
                <a:moveTo>
                  <a:pt x="316865" y="0"/>
                </a:moveTo>
                <a:lnTo>
                  <a:pt x="316865" y="228600"/>
                </a:lnTo>
                <a:lnTo>
                  <a:pt x="469265" y="152400"/>
                </a:lnTo>
                <a:lnTo>
                  <a:pt x="354965" y="152400"/>
                </a:lnTo>
                <a:lnTo>
                  <a:pt x="354965" y="76200"/>
                </a:lnTo>
                <a:lnTo>
                  <a:pt x="469265" y="76200"/>
                </a:lnTo>
                <a:lnTo>
                  <a:pt x="316865" y="0"/>
                </a:lnTo>
                <a:close/>
              </a:path>
              <a:path w="545465" h="228600">
                <a:moveTo>
                  <a:pt x="316865" y="76200"/>
                </a:moveTo>
                <a:lnTo>
                  <a:pt x="0" y="76200"/>
                </a:lnTo>
                <a:lnTo>
                  <a:pt x="0" y="152400"/>
                </a:lnTo>
                <a:lnTo>
                  <a:pt x="316865" y="152400"/>
                </a:lnTo>
                <a:lnTo>
                  <a:pt x="316865" y="76200"/>
                </a:lnTo>
                <a:close/>
              </a:path>
              <a:path w="545465" h="228600">
                <a:moveTo>
                  <a:pt x="469265" y="76200"/>
                </a:moveTo>
                <a:lnTo>
                  <a:pt x="354965" y="76200"/>
                </a:lnTo>
                <a:lnTo>
                  <a:pt x="354965" y="152400"/>
                </a:lnTo>
                <a:lnTo>
                  <a:pt x="469265" y="152400"/>
                </a:lnTo>
                <a:lnTo>
                  <a:pt x="545465" y="114300"/>
                </a:lnTo>
                <a:lnTo>
                  <a:pt x="469265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2"/>
          <p:cNvSpPr txBox="1"/>
          <p:nvPr/>
        </p:nvSpPr>
        <p:spPr>
          <a:xfrm>
            <a:off x="6419551" y="3575148"/>
            <a:ext cx="2370972" cy="531556"/>
          </a:xfrm>
          <a:prstGeom prst="rect">
            <a:avLst/>
          </a:prstGeom>
          <a:solidFill>
            <a:srgbClr val="FAE4D5"/>
          </a:solidFill>
          <a:ln w="317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lang="ru-RU" sz="1600" b="1" spc="-5" dirty="0" smtClean="0">
                <a:latin typeface="Arial"/>
                <a:cs typeface="Arial"/>
              </a:rPr>
              <a:t>З</a:t>
            </a:r>
            <a:r>
              <a:rPr sz="1600" b="1" spc="-10" dirty="0" err="1" smtClean="0">
                <a:latin typeface="Arial"/>
                <a:cs typeface="Arial"/>
              </a:rPr>
              <a:t>аключение</a:t>
            </a:r>
            <a:r>
              <a:rPr lang="ru-RU" sz="1600" dirty="0" smtClean="0">
                <a:latin typeface="Arial"/>
                <a:cs typeface="Arial"/>
              </a:rPr>
              <a:t> </a:t>
            </a:r>
            <a:r>
              <a:rPr sz="1600" b="1" spc="-5" dirty="0" err="1" smtClean="0">
                <a:latin typeface="Arial"/>
                <a:cs typeface="Arial"/>
              </a:rPr>
              <a:t>договора</a:t>
            </a:r>
            <a:r>
              <a:rPr lang="ru-RU" sz="1600" b="1" spc="-5" dirty="0" smtClean="0">
                <a:latin typeface="Arial"/>
                <a:cs typeface="Arial"/>
              </a:rPr>
              <a:t> о целевом обучении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5" name="object 2"/>
          <p:cNvSpPr txBox="1"/>
          <p:nvPr/>
        </p:nvSpPr>
        <p:spPr>
          <a:xfrm>
            <a:off x="6419551" y="4106704"/>
            <a:ext cx="2370972" cy="2047355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lang="ru-RU" sz="1600" b="1" spc="-5" dirty="0" smtClean="0">
                <a:latin typeface="Arial"/>
                <a:cs typeface="Arial"/>
              </a:rPr>
              <a:t>По всем образовательным программам – </a:t>
            </a:r>
          </a:p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lang="ru-RU" sz="1600" b="1" spc="-5" dirty="0">
                <a:solidFill>
                  <a:srgbClr val="C00000"/>
                </a:solidFill>
                <a:latin typeface="Arial"/>
                <a:cs typeface="Arial"/>
              </a:rPr>
              <a:t>п</a:t>
            </a:r>
            <a:r>
              <a:rPr lang="ru-RU" sz="1600" b="1" spc="-5" dirty="0" smtClean="0">
                <a:solidFill>
                  <a:srgbClr val="C00000"/>
                </a:solidFill>
                <a:latin typeface="Arial"/>
                <a:cs typeface="Arial"/>
              </a:rPr>
              <a:t>осле издания приказа о приеме на обучение </a:t>
            </a:r>
            <a:r>
              <a:rPr lang="ru-RU" sz="1600" b="1" spc="-5" dirty="0">
                <a:latin typeface="Arial"/>
                <a:cs typeface="Arial"/>
              </a:rPr>
              <a:t>до дня начала учебного года включительно</a:t>
            </a:r>
            <a:endParaRPr sz="1600" b="1" spc="-5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47226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5300" y="4712208"/>
            <a:ext cx="2658110" cy="708660"/>
          </a:xfrm>
          <a:custGeom>
            <a:avLst/>
            <a:gdLst/>
            <a:ahLst/>
            <a:cxnLst/>
            <a:rect l="l" t="t" r="r" b="b"/>
            <a:pathLst>
              <a:path w="2658110" h="708660">
                <a:moveTo>
                  <a:pt x="0" y="708659"/>
                </a:moveTo>
                <a:lnTo>
                  <a:pt x="2657856" y="708659"/>
                </a:lnTo>
                <a:lnTo>
                  <a:pt x="2657856" y="0"/>
                </a:lnTo>
                <a:lnTo>
                  <a:pt x="0" y="0"/>
                </a:lnTo>
                <a:lnTo>
                  <a:pt x="0" y="70865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91997" y="4733035"/>
            <a:ext cx="22618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20" dirty="0">
                <a:latin typeface="Arial"/>
                <a:cs typeface="Arial"/>
              </a:rPr>
              <a:t>Заказчик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5300" y="1351788"/>
            <a:ext cx="2658110" cy="58547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227329">
              <a:lnSpc>
                <a:spcPct val="100000"/>
              </a:lnSpc>
              <a:spcBef>
                <a:spcPts val="275"/>
              </a:spcBef>
            </a:pPr>
            <a:r>
              <a:rPr sz="3200" b="1" spc="-15" dirty="0">
                <a:latin typeface="Arial"/>
                <a:cs typeface="Arial"/>
              </a:rPr>
              <a:t>Гражданин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563877" y="1957070"/>
            <a:ext cx="5791200" cy="4320540"/>
            <a:chOff x="1563877" y="1957070"/>
            <a:chExt cx="5791200" cy="4320540"/>
          </a:xfrm>
        </p:grpSpPr>
        <p:sp>
          <p:nvSpPr>
            <p:cNvPr id="6" name="object 6"/>
            <p:cNvSpPr/>
            <p:nvPr/>
          </p:nvSpPr>
          <p:spPr>
            <a:xfrm>
              <a:off x="1576577" y="1969770"/>
              <a:ext cx="617220" cy="2743200"/>
            </a:xfrm>
            <a:custGeom>
              <a:avLst/>
              <a:gdLst/>
              <a:ahLst/>
              <a:cxnLst/>
              <a:rect l="l" t="t" r="r" b="b"/>
              <a:pathLst>
                <a:path w="617219" h="2743200">
                  <a:moveTo>
                    <a:pt x="308609" y="0"/>
                  </a:moveTo>
                  <a:lnTo>
                    <a:pt x="0" y="213867"/>
                  </a:lnTo>
                  <a:lnTo>
                    <a:pt x="154304" y="213867"/>
                  </a:lnTo>
                  <a:lnTo>
                    <a:pt x="154304" y="2529331"/>
                  </a:lnTo>
                  <a:lnTo>
                    <a:pt x="0" y="2529331"/>
                  </a:lnTo>
                  <a:lnTo>
                    <a:pt x="308609" y="2743199"/>
                  </a:lnTo>
                  <a:lnTo>
                    <a:pt x="617220" y="2529331"/>
                  </a:lnTo>
                  <a:lnTo>
                    <a:pt x="462915" y="2529331"/>
                  </a:lnTo>
                  <a:lnTo>
                    <a:pt x="462915" y="213867"/>
                  </a:lnTo>
                  <a:lnTo>
                    <a:pt x="617220" y="213867"/>
                  </a:lnTo>
                  <a:lnTo>
                    <a:pt x="308609" y="0"/>
                  </a:lnTo>
                  <a:close/>
                </a:path>
              </a:pathLst>
            </a:custGeom>
            <a:solidFill>
              <a:srgbClr val="3856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576577" y="1969770"/>
              <a:ext cx="617220" cy="2743200"/>
            </a:xfrm>
            <a:custGeom>
              <a:avLst/>
              <a:gdLst/>
              <a:ahLst/>
              <a:cxnLst/>
              <a:rect l="l" t="t" r="r" b="b"/>
              <a:pathLst>
                <a:path w="617219" h="2743200">
                  <a:moveTo>
                    <a:pt x="308609" y="0"/>
                  </a:moveTo>
                  <a:lnTo>
                    <a:pt x="617220" y="213867"/>
                  </a:lnTo>
                  <a:lnTo>
                    <a:pt x="462915" y="213867"/>
                  </a:lnTo>
                  <a:lnTo>
                    <a:pt x="462915" y="2529331"/>
                  </a:lnTo>
                  <a:lnTo>
                    <a:pt x="617220" y="2529331"/>
                  </a:lnTo>
                  <a:lnTo>
                    <a:pt x="308609" y="2743199"/>
                  </a:lnTo>
                  <a:lnTo>
                    <a:pt x="0" y="2529331"/>
                  </a:lnTo>
                  <a:lnTo>
                    <a:pt x="154304" y="2529331"/>
                  </a:lnTo>
                  <a:lnTo>
                    <a:pt x="154304" y="213867"/>
                  </a:lnTo>
                  <a:lnTo>
                    <a:pt x="0" y="213867"/>
                  </a:lnTo>
                  <a:lnTo>
                    <a:pt x="308609" y="0"/>
                  </a:lnTo>
                  <a:close/>
                </a:path>
              </a:pathLst>
            </a:custGeom>
            <a:ln w="25400">
              <a:solidFill>
                <a:srgbClr val="38562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089404" y="2951988"/>
              <a:ext cx="4208145" cy="283845"/>
            </a:xfrm>
            <a:custGeom>
              <a:avLst/>
              <a:gdLst/>
              <a:ahLst/>
              <a:cxnLst/>
              <a:rect l="l" t="t" r="r" b="b"/>
              <a:pathLst>
                <a:path w="4208145" h="283844">
                  <a:moveTo>
                    <a:pt x="4066031" y="0"/>
                  </a:moveTo>
                  <a:lnTo>
                    <a:pt x="4066031" y="70865"/>
                  </a:lnTo>
                  <a:lnTo>
                    <a:pt x="141731" y="70865"/>
                  </a:lnTo>
                  <a:lnTo>
                    <a:pt x="141731" y="0"/>
                  </a:lnTo>
                  <a:lnTo>
                    <a:pt x="0" y="141732"/>
                  </a:lnTo>
                  <a:lnTo>
                    <a:pt x="141731" y="283463"/>
                  </a:lnTo>
                  <a:lnTo>
                    <a:pt x="141731" y="212598"/>
                  </a:lnTo>
                  <a:lnTo>
                    <a:pt x="4066031" y="212598"/>
                  </a:lnTo>
                  <a:lnTo>
                    <a:pt x="4066031" y="283463"/>
                  </a:lnTo>
                  <a:lnTo>
                    <a:pt x="4207763" y="141732"/>
                  </a:lnTo>
                  <a:lnTo>
                    <a:pt x="4066031" y="0"/>
                  </a:lnTo>
                  <a:close/>
                </a:path>
              </a:pathLst>
            </a:custGeom>
            <a:solidFill>
              <a:srgbClr val="3856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089404" y="2951988"/>
              <a:ext cx="4208145" cy="283845"/>
            </a:xfrm>
            <a:custGeom>
              <a:avLst/>
              <a:gdLst/>
              <a:ahLst/>
              <a:cxnLst/>
              <a:rect l="l" t="t" r="r" b="b"/>
              <a:pathLst>
                <a:path w="4208145" h="283844">
                  <a:moveTo>
                    <a:pt x="0" y="141732"/>
                  </a:moveTo>
                  <a:lnTo>
                    <a:pt x="141731" y="0"/>
                  </a:lnTo>
                  <a:lnTo>
                    <a:pt x="141731" y="70865"/>
                  </a:lnTo>
                  <a:lnTo>
                    <a:pt x="4066031" y="70865"/>
                  </a:lnTo>
                  <a:lnTo>
                    <a:pt x="4066031" y="0"/>
                  </a:lnTo>
                  <a:lnTo>
                    <a:pt x="4207763" y="141732"/>
                  </a:lnTo>
                  <a:lnTo>
                    <a:pt x="4066031" y="283463"/>
                  </a:lnTo>
                  <a:lnTo>
                    <a:pt x="4066031" y="212598"/>
                  </a:lnTo>
                  <a:lnTo>
                    <a:pt x="141731" y="212598"/>
                  </a:lnTo>
                  <a:lnTo>
                    <a:pt x="141731" y="283463"/>
                  </a:lnTo>
                  <a:lnTo>
                    <a:pt x="0" y="141732"/>
                  </a:lnTo>
                  <a:close/>
                </a:path>
              </a:pathLst>
            </a:custGeom>
            <a:ln w="12699">
              <a:solidFill>
                <a:srgbClr val="38562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907280" y="5076444"/>
              <a:ext cx="2446020" cy="1199515"/>
            </a:xfrm>
            <a:custGeom>
              <a:avLst/>
              <a:gdLst/>
              <a:ahLst/>
              <a:cxnLst/>
              <a:rect l="l" t="t" r="r" b="b"/>
              <a:pathLst>
                <a:path w="2446020" h="1199514">
                  <a:moveTo>
                    <a:pt x="0" y="1199387"/>
                  </a:moveTo>
                  <a:lnTo>
                    <a:pt x="2446020" y="1199387"/>
                  </a:lnTo>
                  <a:lnTo>
                    <a:pt x="2446020" y="0"/>
                  </a:lnTo>
                  <a:lnTo>
                    <a:pt x="0" y="0"/>
                  </a:lnTo>
                  <a:lnTo>
                    <a:pt x="0" y="1199387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094356" y="3328543"/>
              <a:ext cx="3982720" cy="1780539"/>
            </a:xfrm>
            <a:custGeom>
              <a:avLst/>
              <a:gdLst/>
              <a:ahLst/>
              <a:cxnLst/>
              <a:rect l="l" t="t" r="r" b="b"/>
              <a:pathLst>
                <a:path w="3982720" h="1780539">
                  <a:moveTo>
                    <a:pt x="184276" y="0"/>
                  </a:moveTo>
                  <a:lnTo>
                    <a:pt x="0" y="77343"/>
                  </a:lnTo>
                  <a:lnTo>
                    <a:pt x="77469" y="261620"/>
                  </a:lnTo>
                  <a:lnTo>
                    <a:pt x="104140" y="196215"/>
                  </a:lnTo>
                  <a:lnTo>
                    <a:pt x="3825240" y="1715008"/>
                  </a:lnTo>
                  <a:lnTo>
                    <a:pt x="3798570" y="1780413"/>
                  </a:lnTo>
                  <a:lnTo>
                    <a:pt x="3982720" y="1702943"/>
                  </a:lnTo>
                  <a:lnTo>
                    <a:pt x="3905377" y="1518793"/>
                  </a:lnTo>
                  <a:lnTo>
                    <a:pt x="3878579" y="1584198"/>
                  </a:lnTo>
                  <a:lnTo>
                    <a:pt x="157606" y="65405"/>
                  </a:lnTo>
                  <a:lnTo>
                    <a:pt x="184276" y="0"/>
                  </a:lnTo>
                  <a:close/>
                </a:path>
              </a:pathLst>
            </a:custGeom>
            <a:solidFill>
              <a:srgbClr val="3856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094356" y="3328543"/>
              <a:ext cx="3982720" cy="1780539"/>
            </a:xfrm>
            <a:custGeom>
              <a:avLst/>
              <a:gdLst/>
              <a:ahLst/>
              <a:cxnLst/>
              <a:rect l="l" t="t" r="r" b="b"/>
              <a:pathLst>
                <a:path w="3982720" h="1780539">
                  <a:moveTo>
                    <a:pt x="0" y="77343"/>
                  </a:moveTo>
                  <a:lnTo>
                    <a:pt x="184276" y="0"/>
                  </a:lnTo>
                  <a:lnTo>
                    <a:pt x="157606" y="65405"/>
                  </a:lnTo>
                  <a:lnTo>
                    <a:pt x="3878579" y="1584198"/>
                  </a:lnTo>
                  <a:lnTo>
                    <a:pt x="3905377" y="1518793"/>
                  </a:lnTo>
                  <a:lnTo>
                    <a:pt x="3982720" y="1702943"/>
                  </a:lnTo>
                  <a:lnTo>
                    <a:pt x="3798570" y="1780413"/>
                  </a:lnTo>
                  <a:lnTo>
                    <a:pt x="3825240" y="1715008"/>
                  </a:lnTo>
                  <a:lnTo>
                    <a:pt x="104140" y="196215"/>
                  </a:lnTo>
                  <a:lnTo>
                    <a:pt x="77469" y="261620"/>
                  </a:lnTo>
                  <a:lnTo>
                    <a:pt x="0" y="77343"/>
                  </a:lnTo>
                  <a:close/>
                </a:path>
              </a:pathLst>
            </a:custGeom>
            <a:ln w="12700">
              <a:solidFill>
                <a:srgbClr val="38562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6344411" y="2668523"/>
            <a:ext cx="2446020" cy="180340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275"/>
              </a:spcBef>
            </a:pPr>
            <a:r>
              <a:rPr sz="3200" spc="-55" dirty="0">
                <a:latin typeface="Microsoft Sans Serif"/>
                <a:cs typeface="Microsoft Sans Serif"/>
              </a:rPr>
              <a:t>Вуз</a:t>
            </a:r>
            <a:endParaRPr sz="3200">
              <a:latin typeface="Microsoft Sans Serif"/>
              <a:cs typeface="Microsoft Sans Serif"/>
            </a:endParaRPr>
          </a:p>
          <a:p>
            <a:pPr marL="182880" marR="175260" indent="635" algn="ctr">
              <a:lnSpc>
                <a:spcPct val="100000"/>
              </a:lnSpc>
              <a:spcBef>
                <a:spcPts val="40"/>
              </a:spcBef>
            </a:pPr>
            <a:r>
              <a:rPr sz="2000" spc="-20" dirty="0">
                <a:latin typeface="Microsoft Sans Serif"/>
                <a:cs typeface="Microsoft Sans Serif"/>
              </a:rPr>
              <a:t>(организация, 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о</a:t>
            </a:r>
            <a:r>
              <a:rPr sz="2000" spc="5" dirty="0">
                <a:latin typeface="Microsoft Sans Serif"/>
                <a:cs typeface="Microsoft Sans Serif"/>
              </a:rPr>
              <a:t>с</a:t>
            </a:r>
            <a:r>
              <a:rPr sz="2000" dirty="0">
                <a:latin typeface="Microsoft Sans Serif"/>
                <a:cs typeface="Microsoft Sans Serif"/>
              </a:rPr>
              <a:t>у</a:t>
            </a:r>
            <a:r>
              <a:rPr sz="2000" spc="-35" dirty="0">
                <a:latin typeface="Microsoft Sans Serif"/>
                <a:cs typeface="Microsoft Sans Serif"/>
              </a:rPr>
              <a:t>щ</a:t>
            </a:r>
            <a:r>
              <a:rPr sz="2000" spc="-5" dirty="0">
                <a:latin typeface="Microsoft Sans Serif"/>
                <a:cs typeface="Microsoft Sans Serif"/>
              </a:rPr>
              <a:t>е</a:t>
            </a:r>
            <a:r>
              <a:rPr sz="2000" spc="5" dirty="0">
                <a:latin typeface="Microsoft Sans Serif"/>
                <a:cs typeface="Microsoft Sans Serif"/>
              </a:rPr>
              <a:t>с</a:t>
            </a:r>
            <a:r>
              <a:rPr sz="2000" dirty="0">
                <a:latin typeface="Microsoft Sans Serif"/>
                <a:cs typeface="Microsoft Sans Serif"/>
              </a:rPr>
              <a:t>т</a:t>
            </a:r>
            <a:r>
              <a:rPr sz="2000" spc="-55" dirty="0">
                <a:latin typeface="Microsoft Sans Serif"/>
                <a:cs typeface="Microsoft Sans Serif"/>
              </a:rPr>
              <a:t>в</a:t>
            </a:r>
            <a:r>
              <a:rPr sz="2000" spc="5" dirty="0">
                <a:latin typeface="Microsoft Sans Serif"/>
                <a:cs typeface="Microsoft Sans Serif"/>
              </a:rPr>
              <a:t>л</a:t>
            </a:r>
            <a:r>
              <a:rPr sz="2000" spc="-5" dirty="0">
                <a:latin typeface="Microsoft Sans Serif"/>
                <a:cs typeface="Microsoft Sans Serif"/>
              </a:rPr>
              <a:t>я</a:t>
            </a:r>
            <a:r>
              <a:rPr sz="2000" spc="10" dirty="0">
                <a:latin typeface="Microsoft Sans Serif"/>
                <a:cs typeface="Microsoft Sans Serif"/>
              </a:rPr>
              <a:t>ю</a:t>
            </a:r>
            <a:r>
              <a:rPr sz="2000" dirty="0">
                <a:latin typeface="Microsoft Sans Serif"/>
                <a:cs typeface="Microsoft Sans Serif"/>
              </a:rPr>
              <a:t>щ</a:t>
            </a:r>
            <a:r>
              <a:rPr sz="2000" spc="-5" dirty="0">
                <a:latin typeface="Microsoft Sans Serif"/>
                <a:cs typeface="Microsoft Sans Serif"/>
              </a:rPr>
              <a:t>ая  об</a:t>
            </a:r>
            <a:r>
              <a:rPr sz="2000" spc="5" dirty="0">
                <a:latin typeface="Microsoft Sans Serif"/>
                <a:cs typeface="Microsoft Sans Serif"/>
              </a:rPr>
              <a:t>р</a:t>
            </a:r>
            <a:r>
              <a:rPr sz="2000" spc="-25" dirty="0">
                <a:latin typeface="Microsoft Sans Serif"/>
                <a:cs typeface="Microsoft Sans Serif"/>
              </a:rPr>
              <a:t>а</a:t>
            </a:r>
            <a:r>
              <a:rPr sz="2000" spc="-105" dirty="0">
                <a:latin typeface="Microsoft Sans Serif"/>
                <a:cs typeface="Microsoft Sans Serif"/>
              </a:rPr>
              <a:t>з</a:t>
            </a:r>
            <a:r>
              <a:rPr sz="2000" spc="-5" dirty="0">
                <a:latin typeface="Microsoft Sans Serif"/>
                <a:cs typeface="Microsoft Sans Serif"/>
              </a:rPr>
              <a:t>о</a:t>
            </a:r>
            <a:r>
              <a:rPr sz="2000" spc="-20" dirty="0">
                <a:latin typeface="Microsoft Sans Serif"/>
                <a:cs typeface="Microsoft Sans Serif"/>
              </a:rPr>
              <a:t>в</a:t>
            </a:r>
            <a:r>
              <a:rPr sz="2000" spc="-50" dirty="0">
                <a:latin typeface="Microsoft Sans Serif"/>
                <a:cs typeface="Microsoft Sans Serif"/>
              </a:rPr>
              <a:t>а</a:t>
            </a:r>
            <a:r>
              <a:rPr sz="2000" spc="-35" dirty="0">
                <a:latin typeface="Microsoft Sans Serif"/>
                <a:cs typeface="Microsoft Sans Serif"/>
              </a:rPr>
              <a:t>т</a:t>
            </a:r>
            <a:r>
              <a:rPr sz="2000" spc="-75" dirty="0">
                <a:latin typeface="Microsoft Sans Serif"/>
                <a:cs typeface="Microsoft Sans Serif"/>
              </a:rPr>
              <a:t>е</a:t>
            </a:r>
            <a:r>
              <a:rPr sz="2000" dirty="0">
                <a:latin typeface="Microsoft Sans Serif"/>
                <a:cs typeface="Microsoft Sans Serif"/>
              </a:rPr>
              <a:t>ль</a:t>
            </a:r>
            <a:r>
              <a:rPr sz="2000" spc="-5" dirty="0">
                <a:latin typeface="Microsoft Sans Serif"/>
                <a:cs typeface="Microsoft Sans Serif"/>
              </a:rPr>
              <a:t>н</a:t>
            </a:r>
            <a:r>
              <a:rPr sz="2000" spc="5" dirty="0">
                <a:latin typeface="Microsoft Sans Serif"/>
                <a:cs typeface="Microsoft Sans Serif"/>
              </a:rPr>
              <a:t>ую  </a:t>
            </a:r>
            <a:r>
              <a:rPr sz="2000" spc="-10" dirty="0">
                <a:latin typeface="Microsoft Sans Serif"/>
                <a:cs typeface="Microsoft Sans Serif"/>
              </a:rPr>
              <a:t>деятельность)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20617" y="989838"/>
            <a:ext cx="5532120" cy="5447030"/>
          </a:xfrm>
          <a:prstGeom prst="rect">
            <a:avLst/>
          </a:prstGeom>
          <a:ln w="38100">
            <a:solidFill>
              <a:srgbClr val="172C51"/>
            </a:solidFill>
          </a:ln>
        </p:spPr>
        <p:txBody>
          <a:bodyPr vert="horz" wrap="square" lIns="0" tIns="20320" rIns="0" bIns="0" rtlCol="0">
            <a:spAutoFit/>
          </a:bodyPr>
          <a:lstStyle/>
          <a:p>
            <a:pPr marL="833755">
              <a:lnSpc>
                <a:spcPct val="100000"/>
              </a:lnSpc>
              <a:spcBef>
                <a:spcPts val="160"/>
              </a:spcBef>
            </a:pPr>
            <a:r>
              <a:rPr sz="1600" b="1" spc="-5" dirty="0">
                <a:latin typeface="Arial"/>
                <a:cs typeface="Arial"/>
              </a:rPr>
              <a:t>В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случае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если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договором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установлено:</a:t>
            </a:r>
            <a:endParaRPr sz="1600">
              <a:latin typeface="Arial"/>
              <a:cs typeface="Arial"/>
            </a:endParaRPr>
          </a:p>
          <a:p>
            <a:pPr marL="833755" marR="897890">
              <a:lnSpc>
                <a:spcPct val="100000"/>
              </a:lnSpc>
              <a:buChar char="-"/>
              <a:tabLst>
                <a:tab pos="959485" algn="l"/>
              </a:tabLst>
            </a:pPr>
            <a:r>
              <a:rPr sz="1600" spc="-20" dirty="0">
                <a:latin typeface="Microsoft Sans Serif"/>
                <a:cs typeface="Microsoft Sans Serif"/>
              </a:rPr>
              <a:t>прохождение</a:t>
            </a:r>
            <a:r>
              <a:rPr sz="1600" spc="40" dirty="0">
                <a:latin typeface="Microsoft Sans Serif"/>
                <a:cs typeface="Microsoft Sans Serif"/>
              </a:rPr>
              <a:t> </a:t>
            </a:r>
            <a:r>
              <a:rPr sz="1600" spc="-25" dirty="0">
                <a:latin typeface="Microsoft Sans Serif"/>
                <a:cs typeface="Microsoft Sans Serif"/>
              </a:rPr>
              <a:t>практической</a:t>
            </a:r>
            <a:r>
              <a:rPr sz="1600" spc="70" dirty="0">
                <a:latin typeface="Microsoft Sans Serif"/>
                <a:cs typeface="Microsoft Sans Serif"/>
              </a:rPr>
              <a:t> </a:t>
            </a:r>
            <a:r>
              <a:rPr sz="1600" spc="-35" dirty="0">
                <a:latin typeface="Microsoft Sans Serif"/>
                <a:cs typeface="Microsoft Sans Serif"/>
              </a:rPr>
              <a:t>подготовки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у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45" dirty="0">
                <a:latin typeface="Microsoft Sans Serif"/>
                <a:cs typeface="Microsoft Sans Serif"/>
              </a:rPr>
              <a:t>заказчика</a:t>
            </a:r>
            <a:r>
              <a:rPr sz="1600" spc="4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или</a:t>
            </a:r>
            <a:r>
              <a:rPr sz="1600" spc="3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работодателя</a:t>
            </a:r>
            <a:endParaRPr sz="1600">
              <a:latin typeface="Microsoft Sans Serif"/>
              <a:cs typeface="Microsoft Sans Serif"/>
            </a:endParaRPr>
          </a:p>
          <a:p>
            <a:pPr marR="840105" algn="ctr">
              <a:lnSpc>
                <a:spcPts val="1675"/>
              </a:lnSpc>
            </a:pPr>
            <a:r>
              <a:rPr sz="1400" b="1" dirty="0">
                <a:latin typeface="Arial"/>
                <a:cs typeface="Arial"/>
              </a:rPr>
              <a:t>или</a:t>
            </a:r>
            <a:endParaRPr sz="1400">
              <a:latin typeface="Arial"/>
              <a:cs typeface="Arial"/>
            </a:endParaRPr>
          </a:p>
          <a:p>
            <a:pPr marL="958850" indent="-125730">
              <a:lnSpc>
                <a:spcPct val="100000"/>
              </a:lnSpc>
              <a:spcBef>
                <a:spcPts val="5"/>
              </a:spcBef>
              <a:buChar char="-"/>
              <a:tabLst>
                <a:tab pos="959485" algn="l"/>
              </a:tabLst>
            </a:pPr>
            <a:r>
              <a:rPr sz="1600" spc="-10" dirty="0">
                <a:latin typeface="Microsoft Sans Serif"/>
                <a:cs typeface="Microsoft Sans Serif"/>
              </a:rPr>
              <a:t>требования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105" dirty="0">
                <a:latin typeface="Microsoft Sans Serif"/>
                <a:cs typeface="Microsoft Sans Serif"/>
              </a:rPr>
              <a:t>к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успеваемости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гражданина</a:t>
            </a:r>
            <a:endParaRPr sz="16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00">
              <a:latin typeface="Microsoft Sans Serif"/>
              <a:cs typeface="Microsoft Sans Serif"/>
            </a:endParaRPr>
          </a:p>
          <a:p>
            <a:pPr marL="117475">
              <a:lnSpc>
                <a:spcPct val="100000"/>
              </a:lnSpc>
            </a:pPr>
            <a:r>
              <a:rPr sz="1600" b="1" u="heavy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является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стороной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договора</a:t>
            </a:r>
            <a:endParaRPr sz="16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600">
              <a:latin typeface="Microsoft Sans Serif"/>
              <a:cs typeface="Microsoft Sans Serif"/>
            </a:endParaRPr>
          </a:p>
          <a:p>
            <a:pPr marL="376555">
              <a:lnSpc>
                <a:spcPct val="100000"/>
              </a:lnSpc>
              <a:spcBef>
                <a:spcPts val="5"/>
              </a:spcBef>
            </a:pPr>
            <a:r>
              <a:rPr sz="1600" b="1" u="heavy" spc="-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может</a:t>
            </a:r>
            <a:r>
              <a:rPr sz="1600" b="1" u="heavy" spc="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являться</a:t>
            </a:r>
            <a:endParaRPr sz="1600">
              <a:latin typeface="Arial"/>
              <a:cs typeface="Arial"/>
            </a:endParaRPr>
          </a:p>
          <a:p>
            <a:pPr marL="821690">
              <a:lnSpc>
                <a:spcPct val="100000"/>
              </a:lnSpc>
            </a:pPr>
            <a:r>
              <a:rPr sz="1600" spc="-10" dirty="0">
                <a:latin typeface="Microsoft Sans Serif"/>
                <a:cs typeface="Microsoft Sans Serif"/>
              </a:rPr>
              <a:t>стороной</a:t>
            </a:r>
            <a:endParaRPr sz="1600">
              <a:latin typeface="Microsoft Sans Serif"/>
              <a:cs typeface="Microsoft Sans Serif"/>
            </a:endParaRPr>
          </a:p>
          <a:p>
            <a:pPr marL="1544320">
              <a:lnSpc>
                <a:spcPct val="100000"/>
              </a:lnSpc>
            </a:pPr>
            <a:r>
              <a:rPr sz="1600" spc="-15" dirty="0">
                <a:latin typeface="Microsoft Sans Serif"/>
                <a:cs typeface="Microsoft Sans Serif"/>
              </a:rPr>
              <a:t>договора</a:t>
            </a:r>
            <a:endParaRPr sz="16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800">
              <a:latin typeface="Microsoft Sans Serif"/>
              <a:cs typeface="Microsoft Sans Serif"/>
            </a:endParaRPr>
          </a:p>
          <a:p>
            <a:pPr marR="105410" algn="ctr">
              <a:lnSpc>
                <a:spcPct val="100000"/>
              </a:lnSpc>
              <a:spcBef>
                <a:spcPts val="5"/>
              </a:spcBef>
            </a:pPr>
            <a:r>
              <a:rPr sz="2400" spc="-35" dirty="0">
                <a:latin typeface="Microsoft Sans Serif"/>
                <a:cs typeface="Microsoft Sans Serif"/>
              </a:rPr>
              <a:t>Работодатель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4797" y="218643"/>
            <a:ext cx="8071003" cy="720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002060"/>
                </a:solidFill>
                <a:latin typeface="Arial"/>
                <a:cs typeface="Arial"/>
              </a:rPr>
              <a:t>Новый механизм целевого обучения.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u="heavy" spc="-10" dirty="0">
                <a:solidFill>
                  <a:srgbClr val="843B0C"/>
                </a:solidFill>
                <a:uFill>
                  <a:solidFill>
                    <a:srgbClr val="843B0C"/>
                  </a:solidFill>
                </a:uFill>
                <a:latin typeface="Arial"/>
                <a:cs typeface="Arial"/>
              </a:rPr>
              <a:t>Стороны</a:t>
            </a:r>
            <a:r>
              <a:rPr sz="1800" b="1" u="heavy" spc="30" dirty="0">
                <a:solidFill>
                  <a:srgbClr val="843B0C"/>
                </a:solidFill>
                <a:uFill>
                  <a:solidFill>
                    <a:srgbClr val="843B0C"/>
                  </a:solidFill>
                </a:uFill>
                <a:latin typeface="Arial"/>
                <a:cs typeface="Arial"/>
              </a:rPr>
              <a:t> </a:t>
            </a:r>
            <a:r>
              <a:rPr sz="1800" b="1" u="heavy" spc="-10" dirty="0">
                <a:solidFill>
                  <a:srgbClr val="843B0C"/>
                </a:solidFill>
                <a:uFill>
                  <a:solidFill>
                    <a:srgbClr val="843B0C"/>
                  </a:solidFill>
                </a:uFill>
                <a:latin typeface="Arial"/>
                <a:cs typeface="Arial"/>
              </a:rPr>
              <a:t>договора</a:t>
            </a:r>
            <a:r>
              <a:rPr sz="1800" b="1" u="heavy" spc="-5" dirty="0">
                <a:solidFill>
                  <a:srgbClr val="843B0C"/>
                </a:solidFill>
                <a:uFill>
                  <a:solidFill>
                    <a:srgbClr val="843B0C"/>
                  </a:solidFill>
                </a:uFill>
                <a:latin typeface="Arial"/>
                <a:cs typeface="Arial"/>
              </a:rPr>
              <a:t> </a:t>
            </a:r>
            <a:r>
              <a:rPr sz="1800" b="1" u="heavy" dirty="0">
                <a:solidFill>
                  <a:srgbClr val="843B0C"/>
                </a:solidFill>
                <a:uFill>
                  <a:solidFill>
                    <a:srgbClr val="843B0C"/>
                  </a:solidFill>
                </a:uFill>
                <a:latin typeface="Arial"/>
                <a:cs typeface="Arial"/>
              </a:rPr>
              <a:t>о </a:t>
            </a:r>
            <a:r>
              <a:rPr sz="1800" b="1" u="heavy" spc="-20" dirty="0">
                <a:solidFill>
                  <a:srgbClr val="843B0C"/>
                </a:solidFill>
                <a:uFill>
                  <a:solidFill>
                    <a:srgbClr val="843B0C"/>
                  </a:solidFill>
                </a:uFill>
                <a:latin typeface="Arial"/>
                <a:cs typeface="Arial"/>
              </a:rPr>
              <a:t>целевом</a:t>
            </a:r>
            <a:r>
              <a:rPr sz="1800" b="1" u="heavy" spc="25" dirty="0">
                <a:solidFill>
                  <a:srgbClr val="843B0C"/>
                </a:solidFill>
                <a:uFill>
                  <a:solidFill>
                    <a:srgbClr val="843B0C"/>
                  </a:solidFill>
                </a:uFill>
                <a:latin typeface="Arial"/>
                <a:cs typeface="Arial"/>
              </a:rPr>
              <a:t> </a:t>
            </a:r>
            <a:r>
              <a:rPr sz="1800" b="1" u="heavy" spc="-10" dirty="0">
                <a:solidFill>
                  <a:srgbClr val="843B0C"/>
                </a:solidFill>
                <a:uFill>
                  <a:solidFill>
                    <a:srgbClr val="843B0C"/>
                  </a:solidFill>
                </a:uFill>
                <a:latin typeface="Arial"/>
                <a:cs typeface="Arial"/>
              </a:rPr>
              <a:t>обучении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9435" y="2800858"/>
            <a:ext cx="120713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25425" algn="just">
              <a:lnSpc>
                <a:spcPct val="100000"/>
              </a:lnSpc>
              <a:spcBef>
                <a:spcPts val="100"/>
              </a:spcBef>
            </a:pPr>
            <a:r>
              <a:rPr sz="1800" b="1" spc="20" dirty="0">
                <a:latin typeface="Arial"/>
                <a:cs typeface="Arial"/>
              </a:rPr>
              <a:t>Д</a:t>
            </a:r>
            <a:r>
              <a:rPr sz="1800" b="1" dirty="0">
                <a:latin typeface="Arial"/>
                <a:cs typeface="Arial"/>
              </a:rPr>
              <a:t>о</a:t>
            </a:r>
            <a:r>
              <a:rPr sz="1800" b="1" spc="-30" dirty="0">
                <a:latin typeface="Arial"/>
                <a:cs typeface="Arial"/>
              </a:rPr>
              <a:t>г</a:t>
            </a:r>
            <a:r>
              <a:rPr sz="1800" b="1" dirty="0">
                <a:latin typeface="Arial"/>
                <a:cs typeface="Arial"/>
              </a:rPr>
              <a:t>о</a:t>
            </a:r>
            <a:r>
              <a:rPr sz="1800" b="1" spc="-25" dirty="0">
                <a:latin typeface="Arial"/>
                <a:cs typeface="Arial"/>
              </a:rPr>
              <a:t>в</a:t>
            </a:r>
            <a:r>
              <a:rPr sz="1800" b="1" dirty="0">
                <a:latin typeface="Arial"/>
                <a:cs typeface="Arial"/>
              </a:rPr>
              <a:t>ор  о</a:t>
            </a:r>
            <a:r>
              <a:rPr sz="1800" b="1" spc="-70" dirty="0">
                <a:latin typeface="Arial"/>
                <a:cs typeface="Arial"/>
              </a:rPr>
              <a:t> </a:t>
            </a:r>
            <a:r>
              <a:rPr sz="1800" b="1" spc="-20" dirty="0">
                <a:latin typeface="Arial"/>
                <a:cs typeface="Arial"/>
              </a:rPr>
              <a:t>целевом </a:t>
            </a:r>
            <a:r>
              <a:rPr sz="1800" b="1" spc="-484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обучении</a:t>
            </a:r>
            <a:endParaRPr sz="1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8490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34797" y="218643"/>
            <a:ext cx="7449184" cy="10130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2800" b="1" spc="-5" dirty="0">
                <a:solidFill>
                  <a:srgbClr val="002060"/>
                </a:solidFill>
                <a:latin typeface="Arial"/>
                <a:cs typeface="Arial"/>
              </a:rPr>
              <a:t>Новый механизм целевого обучения </a:t>
            </a:r>
          </a:p>
          <a:p>
            <a:pPr marL="12700" algn="ctr">
              <a:lnSpc>
                <a:spcPct val="100000"/>
              </a:lnSpc>
              <a:spcBef>
                <a:spcPts val="5"/>
              </a:spcBef>
            </a:pPr>
            <a:r>
              <a:rPr lang="ru-RU" sz="1800" b="1" u="heavy" spc="-5" dirty="0" smtClean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Arial"/>
                <a:cs typeface="Arial"/>
              </a:rPr>
              <a:t>При приеме в пределах квоты</a:t>
            </a:r>
            <a:endParaRPr sz="1800" dirty="0" smtClean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5"/>
              </a:spcBef>
            </a:pPr>
            <a:endParaRPr sz="19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990" y="1070483"/>
            <a:ext cx="4597210" cy="595035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lang="ru-RU" sz="1800" spc="-5" dirty="0" smtClean="0">
                <a:latin typeface="Microsoft Sans Serif"/>
                <a:cs typeface="Microsoft Sans Serif"/>
              </a:rPr>
              <a:t>По программам</a:t>
            </a:r>
            <a:endParaRPr sz="1800" dirty="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</a:pPr>
            <a:r>
              <a:rPr lang="ru-RU" sz="1800" b="1" spc="-15" dirty="0" err="1" smtClean="0">
                <a:latin typeface="Arial"/>
                <a:cs typeface="Arial"/>
              </a:rPr>
              <a:t>бакалавриата</a:t>
            </a:r>
            <a:r>
              <a:rPr lang="ru-RU" sz="1800" b="1" spc="-15" dirty="0" smtClean="0">
                <a:latin typeface="Arial"/>
                <a:cs typeface="Arial"/>
              </a:rPr>
              <a:t>, </a:t>
            </a:r>
            <a:r>
              <a:rPr lang="ru-RU" sz="1800" b="1" spc="-15" dirty="0" err="1" smtClean="0">
                <a:latin typeface="Arial"/>
                <a:cs typeface="Arial"/>
              </a:rPr>
              <a:t>специалитета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20379" y="2279383"/>
            <a:ext cx="4046404" cy="1272784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313055" marR="302895" indent="3175" algn="ctr">
              <a:lnSpc>
                <a:spcPct val="100000"/>
              </a:lnSpc>
              <a:spcBef>
                <a:spcPts val="325"/>
              </a:spcBef>
            </a:pPr>
            <a:r>
              <a:rPr lang="ru-RU" sz="1400" dirty="0">
                <a:latin typeface="Microsoft Sans Serif"/>
                <a:cs typeface="Microsoft Sans Serif"/>
              </a:rPr>
              <a:t>Гражданин может поступать на</a:t>
            </a:r>
            <a:r>
              <a:rPr lang="ru-RU" sz="1600" b="1" spc="500" dirty="0">
                <a:latin typeface="Arial"/>
                <a:cs typeface="Arial"/>
              </a:rPr>
              <a:t> </a:t>
            </a:r>
            <a:r>
              <a:rPr lang="ru-RU" sz="1600" spc="-20" dirty="0">
                <a:latin typeface="Arial"/>
                <a:cs typeface="Arial"/>
              </a:rPr>
              <a:t>целевое</a:t>
            </a:r>
            <a:r>
              <a:rPr lang="ru-RU" sz="1600" spc="459" dirty="0">
                <a:latin typeface="Arial"/>
                <a:cs typeface="Arial"/>
              </a:rPr>
              <a:t> </a:t>
            </a:r>
            <a:r>
              <a:rPr lang="ru-RU" sz="1600" spc="-10" dirty="0">
                <a:latin typeface="Arial"/>
                <a:cs typeface="Arial"/>
              </a:rPr>
              <a:t>обучение в пределах квоты</a:t>
            </a:r>
            <a:r>
              <a:rPr lang="ru-RU" sz="1600" b="1" spc="-10" dirty="0">
                <a:latin typeface="Arial"/>
                <a:cs typeface="Arial"/>
              </a:rPr>
              <a:t> </a:t>
            </a:r>
            <a:r>
              <a:rPr lang="ru-RU" sz="1600" spc="-10" dirty="0">
                <a:latin typeface="Arial"/>
                <a:cs typeface="Arial"/>
              </a:rPr>
              <a:t>в одну </a:t>
            </a:r>
            <a:r>
              <a:rPr lang="ru-RU" sz="1600" spc="-10" dirty="0" smtClean="0">
                <a:latin typeface="Arial"/>
                <a:cs typeface="Arial"/>
              </a:rPr>
              <a:t>или несколько организаций </a:t>
            </a:r>
            <a:r>
              <a:rPr lang="ru-RU" sz="1600" spc="-10" dirty="0">
                <a:latin typeface="Arial"/>
                <a:cs typeface="Arial"/>
              </a:rPr>
              <a:t>на одну </a:t>
            </a:r>
            <a:r>
              <a:rPr lang="ru-RU" sz="1600" spc="-10" dirty="0" smtClean="0">
                <a:latin typeface="Arial"/>
                <a:cs typeface="Arial"/>
              </a:rPr>
              <a:t> или несколько образовательных программ</a:t>
            </a:r>
            <a:endParaRPr lang="ru-RU" sz="16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9158" y="3701611"/>
            <a:ext cx="4578718" cy="1633781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20"/>
              </a:spcBef>
            </a:pPr>
            <a:endParaRPr lang="ru-RU" sz="1600" spc="-5" dirty="0" smtClean="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endParaRPr lang="ru-RU" sz="1600" spc="-5" dirty="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endParaRPr lang="ru-RU" sz="1600" spc="-5" dirty="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lang="ru-RU" sz="1600" spc="-5" dirty="0" smtClean="0">
                <a:latin typeface="Microsoft Sans Serif"/>
                <a:cs typeface="Microsoft Sans Serif"/>
              </a:rPr>
              <a:t>Меры материального стимулирования в период обучения в размере </a:t>
            </a:r>
            <a:r>
              <a:rPr lang="ru-RU" sz="1600" b="1" u="sng" spc="-5" dirty="0" smtClean="0">
                <a:latin typeface="Microsoft Sans Serif"/>
                <a:cs typeface="Microsoft Sans Serif"/>
              </a:rPr>
              <a:t>не менее государственной академической стипендии</a:t>
            </a:r>
            <a:endParaRPr sz="1600" b="1" u="sng" dirty="0">
              <a:latin typeface="Microsoft Sans Serif"/>
              <a:cs typeface="Microsoft Sans Serif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815730" y="1700188"/>
            <a:ext cx="720090" cy="542925"/>
            <a:chOff x="2468689" y="3191065"/>
            <a:chExt cx="720090" cy="542925"/>
          </a:xfrm>
        </p:grpSpPr>
        <p:sp>
          <p:nvSpPr>
            <p:cNvPr id="16" name="object 16"/>
            <p:cNvSpPr/>
            <p:nvPr/>
          </p:nvSpPr>
          <p:spPr>
            <a:xfrm>
              <a:off x="2473451" y="3195827"/>
              <a:ext cx="710565" cy="533400"/>
            </a:xfrm>
            <a:custGeom>
              <a:avLst/>
              <a:gdLst/>
              <a:ahLst/>
              <a:cxnLst/>
              <a:rect l="l" t="t" r="r" b="b"/>
              <a:pathLst>
                <a:path w="710564" h="533400">
                  <a:moveTo>
                    <a:pt x="532638" y="0"/>
                  </a:moveTo>
                  <a:lnTo>
                    <a:pt x="177546" y="0"/>
                  </a:lnTo>
                  <a:lnTo>
                    <a:pt x="177546" y="274827"/>
                  </a:lnTo>
                  <a:lnTo>
                    <a:pt x="0" y="274827"/>
                  </a:lnTo>
                  <a:lnTo>
                    <a:pt x="355092" y="533400"/>
                  </a:lnTo>
                  <a:lnTo>
                    <a:pt x="710184" y="274827"/>
                  </a:lnTo>
                  <a:lnTo>
                    <a:pt x="532638" y="274827"/>
                  </a:lnTo>
                  <a:lnTo>
                    <a:pt x="532638" y="0"/>
                  </a:lnTo>
                  <a:close/>
                </a:path>
              </a:pathLst>
            </a:custGeom>
            <a:solidFill>
              <a:srgbClr val="3856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473451" y="3195827"/>
              <a:ext cx="710565" cy="533400"/>
            </a:xfrm>
            <a:custGeom>
              <a:avLst/>
              <a:gdLst/>
              <a:ahLst/>
              <a:cxnLst/>
              <a:rect l="l" t="t" r="r" b="b"/>
              <a:pathLst>
                <a:path w="710564" h="533400">
                  <a:moveTo>
                    <a:pt x="532638" y="0"/>
                  </a:moveTo>
                  <a:lnTo>
                    <a:pt x="532638" y="274827"/>
                  </a:lnTo>
                  <a:lnTo>
                    <a:pt x="710184" y="274827"/>
                  </a:lnTo>
                  <a:lnTo>
                    <a:pt x="355092" y="533400"/>
                  </a:lnTo>
                  <a:lnTo>
                    <a:pt x="0" y="274827"/>
                  </a:lnTo>
                  <a:lnTo>
                    <a:pt x="177546" y="274827"/>
                  </a:lnTo>
                  <a:lnTo>
                    <a:pt x="177546" y="0"/>
                  </a:lnTo>
                  <a:lnTo>
                    <a:pt x="532638" y="0"/>
                  </a:lnTo>
                  <a:close/>
                </a:path>
              </a:pathLst>
            </a:custGeom>
            <a:ln w="9525">
              <a:solidFill>
                <a:srgbClr val="38562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656937" y="3881075"/>
            <a:ext cx="3137916" cy="350096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79070" algn="ctr">
              <a:lnSpc>
                <a:spcPct val="100000"/>
              </a:lnSpc>
              <a:spcBef>
                <a:spcPts val="330"/>
              </a:spcBef>
            </a:pPr>
            <a:r>
              <a:rPr lang="ru-RU" sz="2000" b="1" spc="-25" dirty="0" smtClean="0">
                <a:latin typeface="Arial"/>
                <a:cs typeface="Arial"/>
              </a:rPr>
              <a:t>Меры поддержки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9" name="object 5"/>
          <p:cNvSpPr txBox="1"/>
          <p:nvPr/>
        </p:nvSpPr>
        <p:spPr>
          <a:xfrm>
            <a:off x="5002719" y="1086818"/>
            <a:ext cx="4064064" cy="595035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lang="ru-RU" sz="1800" spc="-5" dirty="0" smtClean="0">
                <a:latin typeface="Microsoft Sans Serif"/>
                <a:cs typeface="Microsoft Sans Serif"/>
              </a:rPr>
              <a:t>По иным программам</a:t>
            </a:r>
            <a:endParaRPr sz="1800" dirty="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</a:pPr>
            <a:r>
              <a:rPr lang="ru-RU" b="1" spc="-15" dirty="0">
                <a:latin typeface="Arial"/>
                <a:cs typeface="Arial"/>
              </a:rPr>
              <a:t>м</a:t>
            </a:r>
            <a:r>
              <a:rPr lang="ru-RU" sz="1800" b="1" spc="-15" dirty="0" smtClean="0">
                <a:latin typeface="Arial"/>
                <a:cs typeface="Arial"/>
              </a:rPr>
              <a:t>агистратуры, аспирантуры</a:t>
            </a:r>
            <a:endParaRPr sz="1800" dirty="0">
              <a:latin typeface="Arial"/>
              <a:cs typeface="Arial"/>
            </a:endParaRPr>
          </a:p>
        </p:txBody>
      </p:sp>
      <p:grpSp>
        <p:nvGrpSpPr>
          <p:cNvPr id="20" name="object 15"/>
          <p:cNvGrpSpPr/>
          <p:nvPr/>
        </p:nvGrpSpPr>
        <p:grpSpPr>
          <a:xfrm>
            <a:off x="6629400" y="1704950"/>
            <a:ext cx="720090" cy="542925"/>
            <a:chOff x="2468689" y="3191065"/>
            <a:chExt cx="720090" cy="542925"/>
          </a:xfrm>
        </p:grpSpPr>
        <p:sp>
          <p:nvSpPr>
            <p:cNvPr id="21" name="object 16"/>
            <p:cNvSpPr/>
            <p:nvPr/>
          </p:nvSpPr>
          <p:spPr>
            <a:xfrm>
              <a:off x="2473451" y="3195827"/>
              <a:ext cx="710565" cy="533400"/>
            </a:xfrm>
            <a:custGeom>
              <a:avLst/>
              <a:gdLst/>
              <a:ahLst/>
              <a:cxnLst/>
              <a:rect l="l" t="t" r="r" b="b"/>
              <a:pathLst>
                <a:path w="710564" h="533400">
                  <a:moveTo>
                    <a:pt x="532638" y="0"/>
                  </a:moveTo>
                  <a:lnTo>
                    <a:pt x="177546" y="0"/>
                  </a:lnTo>
                  <a:lnTo>
                    <a:pt x="177546" y="274827"/>
                  </a:lnTo>
                  <a:lnTo>
                    <a:pt x="0" y="274827"/>
                  </a:lnTo>
                  <a:lnTo>
                    <a:pt x="355092" y="533400"/>
                  </a:lnTo>
                  <a:lnTo>
                    <a:pt x="710184" y="274827"/>
                  </a:lnTo>
                  <a:lnTo>
                    <a:pt x="532638" y="274827"/>
                  </a:lnTo>
                  <a:lnTo>
                    <a:pt x="532638" y="0"/>
                  </a:lnTo>
                  <a:close/>
                </a:path>
              </a:pathLst>
            </a:custGeom>
            <a:solidFill>
              <a:srgbClr val="3856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17"/>
            <p:cNvSpPr/>
            <p:nvPr/>
          </p:nvSpPr>
          <p:spPr>
            <a:xfrm>
              <a:off x="2473451" y="3195827"/>
              <a:ext cx="710565" cy="533400"/>
            </a:xfrm>
            <a:custGeom>
              <a:avLst/>
              <a:gdLst/>
              <a:ahLst/>
              <a:cxnLst/>
              <a:rect l="l" t="t" r="r" b="b"/>
              <a:pathLst>
                <a:path w="710564" h="533400">
                  <a:moveTo>
                    <a:pt x="532638" y="0"/>
                  </a:moveTo>
                  <a:lnTo>
                    <a:pt x="532638" y="274827"/>
                  </a:lnTo>
                  <a:lnTo>
                    <a:pt x="710184" y="274827"/>
                  </a:lnTo>
                  <a:lnTo>
                    <a:pt x="355092" y="533400"/>
                  </a:lnTo>
                  <a:lnTo>
                    <a:pt x="0" y="274827"/>
                  </a:lnTo>
                  <a:lnTo>
                    <a:pt x="177546" y="274827"/>
                  </a:lnTo>
                  <a:lnTo>
                    <a:pt x="177546" y="0"/>
                  </a:lnTo>
                  <a:lnTo>
                    <a:pt x="532638" y="0"/>
                  </a:lnTo>
                  <a:close/>
                </a:path>
              </a:pathLst>
            </a:custGeom>
            <a:ln w="9525">
              <a:solidFill>
                <a:srgbClr val="38562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6"/>
          <p:cNvSpPr txBox="1"/>
          <p:nvPr/>
        </p:nvSpPr>
        <p:spPr>
          <a:xfrm>
            <a:off x="68833" y="2238350"/>
            <a:ext cx="4579368" cy="1426673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313055" marR="302895" indent="3175" algn="ctr">
              <a:lnSpc>
                <a:spcPct val="100000"/>
              </a:lnSpc>
              <a:spcBef>
                <a:spcPts val="325"/>
              </a:spcBef>
            </a:pPr>
            <a:r>
              <a:rPr lang="ru-RU" sz="1600" dirty="0" smtClean="0">
                <a:latin typeface="Microsoft Sans Serif"/>
                <a:cs typeface="Microsoft Sans Serif"/>
              </a:rPr>
              <a:t>Гражданин может поступать на</a:t>
            </a:r>
            <a:r>
              <a:rPr sz="1800" b="1" spc="500" dirty="0" smtClean="0">
                <a:latin typeface="Arial"/>
                <a:cs typeface="Arial"/>
              </a:rPr>
              <a:t> </a:t>
            </a:r>
            <a:r>
              <a:rPr sz="1800" spc="-20" dirty="0" err="1" smtClean="0">
                <a:latin typeface="Arial"/>
                <a:cs typeface="Arial"/>
              </a:rPr>
              <a:t>целево</a:t>
            </a:r>
            <a:r>
              <a:rPr lang="ru-RU" sz="1800" spc="-20" dirty="0" smtClean="0">
                <a:latin typeface="Arial"/>
                <a:cs typeface="Arial"/>
              </a:rPr>
              <a:t>е</a:t>
            </a:r>
            <a:r>
              <a:rPr sz="1800" spc="459" dirty="0" smtClean="0">
                <a:latin typeface="Arial"/>
                <a:cs typeface="Arial"/>
              </a:rPr>
              <a:t> </a:t>
            </a:r>
            <a:r>
              <a:rPr sz="1800" spc="-10" dirty="0" err="1" smtClean="0">
                <a:latin typeface="Arial"/>
                <a:cs typeface="Arial"/>
              </a:rPr>
              <a:t>обучени</a:t>
            </a:r>
            <a:r>
              <a:rPr lang="ru-RU" sz="1800" spc="-10" dirty="0" smtClean="0">
                <a:latin typeface="Arial"/>
                <a:cs typeface="Arial"/>
              </a:rPr>
              <a:t>е в пределах квоты</a:t>
            </a:r>
            <a:r>
              <a:rPr lang="ru-RU" sz="1800" b="1" spc="-10" dirty="0" smtClean="0">
                <a:latin typeface="Arial"/>
                <a:cs typeface="Arial"/>
              </a:rPr>
              <a:t> </a:t>
            </a:r>
            <a:r>
              <a:rPr lang="ru-RU" sz="1800" b="1" u="sng" spc="-10" dirty="0" smtClean="0">
                <a:latin typeface="Arial"/>
                <a:cs typeface="Arial"/>
              </a:rPr>
              <a:t>в одну организацию на одну образовательную программу </a:t>
            </a:r>
            <a:r>
              <a:rPr lang="ru-RU" sz="1800" spc="-10" dirty="0" smtClean="0">
                <a:latin typeface="Arial"/>
                <a:cs typeface="Arial"/>
              </a:rPr>
              <a:t>в соответствии </a:t>
            </a:r>
            <a:r>
              <a:rPr lang="ru-RU" sz="1800" b="1" u="sng" spc="-10" dirty="0" smtClean="0">
                <a:latin typeface="Arial"/>
                <a:cs typeface="Arial"/>
              </a:rPr>
              <a:t>с одной заявкой</a:t>
            </a:r>
            <a:endParaRPr sz="2000" u="sng" dirty="0">
              <a:latin typeface="Arial"/>
              <a:cs typeface="Arial"/>
            </a:endParaRPr>
          </a:p>
        </p:txBody>
      </p:sp>
      <p:sp>
        <p:nvSpPr>
          <p:cNvPr id="24" name="object 8"/>
          <p:cNvSpPr txBox="1"/>
          <p:nvPr/>
        </p:nvSpPr>
        <p:spPr>
          <a:xfrm>
            <a:off x="5002719" y="3729175"/>
            <a:ext cx="4064064" cy="856645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20"/>
              </a:spcBef>
            </a:pPr>
            <a:endParaRPr lang="ru-RU" sz="1600" spc="-5" dirty="0" smtClean="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lang="ru-RU" sz="1600" b="1" u="sng" spc="-5" dirty="0" smtClean="0">
                <a:latin typeface="Microsoft Sans Serif"/>
                <a:cs typeface="Microsoft Sans Serif"/>
              </a:rPr>
              <a:t>Меры поддержки</a:t>
            </a:r>
            <a:r>
              <a:rPr lang="ru-RU" sz="1600" spc="-5" dirty="0" smtClean="0">
                <a:latin typeface="Microsoft Sans Serif"/>
                <a:cs typeface="Microsoft Sans Serif"/>
              </a:rPr>
              <a:t>, </a:t>
            </a: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lang="ru-RU" sz="1600" spc="-5" dirty="0" smtClean="0">
                <a:latin typeface="Microsoft Sans Serif"/>
                <a:cs typeface="Microsoft Sans Serif"/>
              </a:rPr>
              <a:t>определяемые заказчиком</a:t>
            </a:r>
            <a:endParaRPr sz="1600" b="1" u="sng" dirty="0">
              <a:latin typeface="Microsoft Sans Serif"/>
              <a:cs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3315195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3"/>
          <p:cNvSpPr txBox="1"/>
          <p:nvPr/>
        </p:nvSpPr>
        <p:spPr>
          <a:xfrm>
            <a:off x="228600" y="228600"/>
            <a:ext cx="8763000" cy="74539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3200" b="1" u="heavy" spc="-10" dirty="0" smtClean="0">
                <a:solidFill>
                  <a:srgbClr val="861F03"/>
                </a:solidFill>
                <a:uFill>
                  <a:solidFill>
                    <a:srgbClr val="861F03"/>
                  </a:solidFill>
                </a:uFill>
                <a:latin typeface="Arial"/>
                <a:cs typeface="Arial"/>
              </a:rPr>
              <a:t>Задачи:</a:t>
            </a:r>
          </a:p>
          <a:p>
            <a:pPr marL="469900" indent="-457200" algn="just">
              <a:lnSpc>
                <a:spcPct val="100000"/>
              </a:lnSpc>
              <a:spcBef>
                <a:spcPts val="105"/>
              </a:spcBef>
              <a:buFont typeface="Wingdings" panose="05000000000000000000" pitchFamily="2" charset="2"/>
              <a:buChar char="ü"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9900" indent="-457200" algn="just">
              <a:lnSpc>
                <a:spcPct val="100000"/>
              </a:lnSpc>
              <a:spcBef>
                <a:spcPts val="105"/>
              </a:spcBef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проинформировать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руководителей подведомственных образовательных организаций, педагогических работников, обучающихся и их родителей о новом механизме целевого обучения и приема на целевое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обучение;</a:t>
            </a:r>
          </a:p>
          <a:p>
            <a:pPr marL="469900" indent="-457200" algn="just">
              <a:lnSpc>
                <a:spcPct val="100000"/>
              </a:lnSpc>
              <a:spcBef>
                <a:spcPts val="105"/>
              </a:spcBef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проанализировать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нормативные правовые акты муниципального образования на предмет внесения изменений в механизм целевой подготовки в соответствии с действующим законодательством; </a:t>
            </a:r>
            <a:endParaRPr lang="ru-RU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9900" indent="-457200" algn="just">
              <a:lnSpc>
                <a:spcPct val="100000"/>
              </a:lnSpc>
              <a:spcBef>
                <a:spcPts val="105"/>
              </a:spcBef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 до 10 июня 2024 г. разместить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портале "Работа в России" </a:t>
            </a:r>
            <a:r>
              <a:rPr lang="ru-RU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предложения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 заключении договоров о целевом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обучении на педагогические специальности;</a:t>
            </a:r>
          </a:p>
          <a:p>
            <a:pPr marL="469900" indent="-457200" algn="just">
              <a:lnSpc>
                <a:spcPct val="100000"/>
              </a:lnSpc>
              <a:spcBef>
                <a:spcPts val="105"/>
              </a:spcBef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организовать </a:t>
            </a:r>
            <a:r>
              <a:rPr lang="ru-RU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работу с обучающимися и их родителями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(законными представителями) по вопросу подачи заявок заключении договоров о целевом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обучении на педагогические специальности; </a:t>
            </a:r>
          </a:p>
          <a:p>
            <a:pPr marL="469900" indent="-457200" algn="just">
              <a:lnSpc>
                <a:spcPct val="100000"/>
              </a:lnSpc>
              <a:spcBef>
                <a:spcPts val="105"/>
              </a:spcBef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обеспечить </a:t>
            </a:r>
            <a:r>
              <a:rPr lang="ru-RU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взаимодействие с </a:t>
            </a: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ВУЗами и СПО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вопросам заключения целевых договоров и организации работы с заявками граждан; </a:t>
            </a:r>
            <a:endParaRPr lang="ru-RU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9900" indent="-457200" algn="just">
              <a:lnSpc>
                <a:spcPct val="100000"/>
              </a:lnSpc>
              <a:spcBef>
                <a:spcPts val="105"/>
              </a:spcBef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обеспечить </a:t>
            </a:r>
            <a:r>
              <a:rPr lang="ru-RU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своевременное заключение целевых </a:t>
            </a: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договоров с гражданами на педагогические специальности</a:t>
            </a:r>
            <a:endParaRPr lang="ru-RU" sz="2000" b="1" u="heavy" spc="-10" dirty="0" smtClean="0">
              <a:solidFill>
                <a:srgbClr val="C00000"/>
              </a:solidFill>
              <a:uFill>
                <a:solidFill>
                  <a:srgbClr val="861F03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9900" indent="-457200">
              <a:lnSpc>
                <a:spcPct val="100000"/>
              </a:lnSpc>
              <a:spcBef>
                <a:spcPts val="105"/>
              </a:spcBef>
              <a:buFont typeface="Wingdings" panose="05000000000000000000" pitchFamily="2" charset="2"/>
              <a:buChar char="Ø"/>
            </a:pPr>
            <a:endParaRPr lang="ru-RU" sz="3200" b="1" u="heavy" spc="-10" dirty="0" smtClean="0">
              <a:solidFill>
                <a:srgbClr val="861F03"/>
              </a:solidFill>
              <a:uFill>
                <a:solidFill>
                  <a:srgbClr val="861F03"/>
                </a:solidFill>
              </a:u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2671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1165</TotalTime>
  <Words>787</Words>
  <Application>Microsoft Office PowerPoint</Application>
  <PresentationFormat>Экран (4:3)</PresentationFormat>
  <Paragraphs>117</Paragraphs>
  <Slides>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Microsoft Sans Serif</vt:lpstr>
      <vt:lpstr>Rajdhani Medium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Алана Ланиль</dc:creator>
  <cp:lastModifiedBy>Юлия Александровна Ярошенко</cp:lastModifiedBy>
  <cp:revision>64</cp:revision>
  <cp:lastPrinted>2024-05-28T05:27:10Z</cp:lastPrinted>
  <dcterms:created xsi:type="dcterms:W3CDTF">2024-05-15T04:18:07Z</dcterms:created>
  <dcterms:modified xsi:type="dcterms:W3CDTF">2024-05-30T23:31:54Z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2024-05-15T00:00:00Z</vt:filetime>
  </property>
</Properties>
</file>