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0" r:id="rId2"/>
    <p:sldId id="410" r:id="rId3"/>
    <p:sldId id="409" r:id="rId4"/>
    <p:sldId id="369" r:id="rId5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B4C7E7"/>
    <a:srgbClr val="99CCFF"/>
    <a:srgbClr val="EF5500"/>
    <a:srgbClr val="002060"/>
    <a:srgbClr val="16F299"/>
    <a:srgbClr val="2E75B6"/>
    <a:srgbClr val="FFC518"/>
    <a:srgbClr val="EE5200"/>
    <a:srgbClr val="0084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1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4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51163" cy="498475"/>
          </a:xfrm>
          <a:prstGeom prst="rect">
            <a:avLst/>
          </a:prstGeom>
        </p:spPr>
        <p:txBody>
          <a:bodyPr vert="horz" lIns="91420" tIns="45709" rIns="91420" bIns="4570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8" y="1"/>
            <a:ext cx="2951162" cy="498475"/>
          </a:xfrm>
          <a:prstGeom prst="rect">
            <a:avLst/>
          </a:prstGeom>
        </p:spPr>
        <p:txBody>
          <a:bodyPr vert="horz" lIns="91420" tIns="45709" rIns="91420" bIns="45709" rtlCol="0"/>
          <a:lstStyle>
            <a:lvl1pPr algn="r">
              <a:defRPr sz="1200"/>
            </a:lvl1pPr>
          </a:lstStyle>
          <a:p>
            <a:fld id="{F240FC04-2F61-4C0F-A877-AF7B4773EE5E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0" tIns="45709" rIns="91420" bIns="4570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9" y="4784725"/>
            <a:ext cx="5446712" cy="3913188"/>
          </a:xfrm>
          <a:prstGeom prst="rect">
            <a:avLst/>
          </a:prstGeom>
        </p:spPr>
        <p:txBody>
          <a:bodyPr vert="horz" lIns="91420" tIns="45709" rIns="91420" bIns="4570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2452"/>
            <a:ext cx="2951163" cy="498475"/>
          </a:xfrm>
          <a:prstGeom prst="rect">
            <a:avLst/>
          </a:prstGeom>
        </p:spPr>
        <p:txBody>
          <a:bodyPr vert="horz" lIns="91420" tIns="45709" rIns="91420" bIns="4570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8" y="9442452"/>
            <a:ext cx="2951162" cy="498475"/>
          </a:xfrm>
          <a:prstGeom prst="rect">
            <a:avLst/>
          </a:prstGeom>
        </p:spPr>
        <p:txBody>
          <a:bodyPr vert="horz" lIns="91420" tIns="45709" rIns="91420" bIns="45709" rtlCol="0" anchor="b"/>
          <a:lstStyle>
            <a:lvl1pPr algn="r">
              <a:defRPr sz="1200"/>
            </a:lvl1pPr>
          </a:lstStyle>
          <a:p>
            <a:fld id="{1F0C6097-E2E7-40A6-B5A4-CF4B7C85E7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215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C055-36DE-4B2F-B985-601394E34294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E127-7859-441F-96E4-1014EAEC60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611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C055-36DE-4B2F-B985-601394E34294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E127-7859-441F-96E4-1014EAEC60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188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C055-36DE-4B2F-B985-601394E34294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E127-7859-441F-96E4-1014EAEC60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807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C055-36DE-4B2F-B985-601394E34294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E127-7859-441F-96E4-1014EAEC60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677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C055-36DE-4B2F-B985-601394E34294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E127-7859-441F-96E4-1014EAEC60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943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C055-36DE-4B2F-B985-601394E34294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E127-7859-441F-96E4-1014EAEC60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656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C055-36DE-4B2F-B985-601394E34294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E127-7859-441F-96E4-1014EAEC60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359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C055-36DE-4B2F-B985-601394E34294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E127-7859-441F-96E4-1014EAEC60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227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C055-36DE-4B2F-B985-601394E34294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E127-7859-441F-96E4-1014EAEC60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943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C055-36DE-4B2F-B985-601394E34294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E127-7859-441F-96E4-1014EAEC60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641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C055-36DE-4B2F-B985-601394E34294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E127-7859-441F-96E4-1014EAEC60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073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6C055-36DE-4B2F-B985-601394E34294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5E127-7859-441F-96E4-1014EAEC60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854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83801" y="2006443"/>
            <a:ext cx="9104555" cy="23876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Детская оздоровительная кампания 2024</a:t>
            </a:r>
            <a:r>
              <a:rPr lang="ru-RU" sz="4800" b="1" dirty="0">
                <a:solidFill>
                  <a:srgbClr val="002060"/>
                </a:solidFill>
              </a:rPr>
              <a:t/>
            </a:r>
            <a:br>
              <a:rPr lang="ru-RU" sz="4800" b="1" dirty="0">
                <a:solidFill>
                  <a:srgbClr val="002060"/>
                </a:solidFill>
              </a:rPr>
            </a:b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978379"/>
            <a:ext cx="12191999" cy="106035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Ивлева Ирина Михайловна,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и.о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начальника управления воспитания, </a:t>
            </a:r>
          </a:p>
          <a:p>
            <a:pPr>
              <a:spcBef>
                <a:spcPts val="0"/>
              </a:spcBef>
            </a:pP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дополнительного образования и детского отдыха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59105" y="2616315"/>
            <a:ext cx="632204" cy="780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6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16557" y="157144"/>
            <a:ext cx="8466870" cy="6851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ru-RU" sz="3600" b="1" dirty="0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Задачи подготовительного периода</a:t>
            </a:r>
            <a:endParaRPr lang="ru-RU" sz="3600" b="1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95065D5C-3E4E-4AD2-BF43-971282159DC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08883" y="239110"/>
            <a:ext cx="521193" cy="52119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001306" y="2397936"/>
            <a:ext cx="10818609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450215" algn="l"/>
              </a:tabLst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принять меры по своевременному проведению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санэпидэкспертиз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и оформлению санитарно-эпидемиологических заключений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рассмотрев возможность переноса срока получения разрешительных документа на осенний, зимний, весенний периоды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450215" algn="l"/>
              </a:tabLst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принять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меры по обеспечению доступной среды в организациях отдыха и оздоровления 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детей (разработка/актуализация паспортов доступности, приобретение необходимого оборудования для реализации смен, подготовка кадров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08883" y="955605"/>
            <a:ext cx="10251191" cy="135421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ОПРЕДЕЛЕНЫ ПРОТОКОЛАМИ: </a:t>
            </a:r>
          </a:p>
          <a:p>
            <a:pPr>
              <a:spcAft>
                <a:spcPts val="120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межведомственной </a:t>
            </a:r>
            <a:r>
              <a:rPr lang="ru-RU" b="1" dirty="0">
                <a:solidFill>
                  <a:srgbClr val="002060"/>
                </a:solidFill>
              </a:rPr>
              <a:t>комиссии по вопросам организации отдыха и </a:t>
            </a:r>
            <a:r>
              <a:rPr lang="ru-RU" b="1" dirty="0" smtClean="0">
                <a:solidFill>
                  <a:srgbClr val="002060"/>
                </a:solidFill>
              </a:rPr>
              <a:t>оздоровления </a:t>
            </a:r>
            <a:r>
              <a:rPr lang="ru-RU" b="1" dirty="0">
                <a:solidFill>
                  <a:srgbClr val="002060"/>
                </a:solidFill>
              </a:rPr>
              <a:t>детей в Хабаровском крае </a:t>
            </a:r>
            <a:r>
              <a:rPr lang="ru-RU" dirty="0" smtClean="0">
                <a:solidFill>
                  <a:srgbClr val="002060"/>
                </a:solidFill>
              </a:rPr>
              <a:t>от 22 сентября 2023 г.  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коллегией </a:t>
            </a:r>
            <a:r>
              <a:rPr lang="ru-RU" b="1" dirty="0">
                <a:solidFill>
                  <a:srgbClr val="002060"/>
                </a:solidFill>
              </a:rPr>
              <a:t>министерства образования и </a:t>
            </a:r>
            <a:r>
              <a:rPr lang="ru-RU" b="1" dirty="0" smtClean="0">
                <a:solidFill>
                  <a:srgbClr val="002060"/>
                </a:solidFill>
              </a:rPr>
              <a:t>науки Хабаровского края </a:t>
            </a:r>
            <a:r>
              <a:rPr lang="ru-RU" dirty="0" smtClean="0">
                <a:solidFill>
                  <a:srgbClr val="002060"/>
                </a:solidFill>
              </a:rPr>
              <a:t>от 6 декабря 2023 г.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/>
          <a:srcRect l="36073" t="19841" r="43540" b="21429"/>
          <a:stretch/>
        </p:blipFill>
        <p:spPr>
          <a:xfrm>
            <a:off x="758923" y="3158061"/>
            <a:ext cx="246891" cy="904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617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354603"/>
              </p:ext>
            </p:extLst>
          </p:nvPr>
        </p:nvGraphicFramePr>
        <p:xfrm>
          <a:off x="301216" y="801545"/>
          <a:ext cx="11327800" cy="5940235"/>
        </p:xfrm>
        <a:graphic>
          <a:graphicData uri="http://schemas.openxmlformats.org/drawingml/2006/table">
            <a:tbl>
              <a:tblPr/>
              <a:tblGrid>
                <a:gridCol w="1959766"/>
                <a:gridCol w="620641"/>
                <a:gridCol w="902484"/>
                <a:gridCol w="1014929"/>
                <a:gridCol w="1138330"/>
                <a:gridCol w="1138330"/>
                <a:gridCol w="1138330"/>
                <a:gridCol w="1138330"/>
                <a:gridCol w="1138330"/>
                <a:gridCol w="1138330"/>
              </a:tblGrid>
              <a:tr h="223411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Территория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школ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учреждений ДО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краевых учреждений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6" marR="7986" marT="79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ГОЛ Весна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Имеют СЭЗ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Документы</a:t>
                      </a:r>
                      <a:r>
                        <a:rPr lang="ru-RU" sz="1400" b="1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ФБУЗ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 готовности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</a:tr>
              <a:tr h="4617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базе школ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базе ДО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базе</a:t>
                      </a:r>
                      <a:b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краевых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</a:tr>
              <a:tr h="200894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г. Хабаровск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6" marR="7986" marT="79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498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г. Комсомольск-на-Амуре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6" marR="7986" marT="79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4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Амурский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6" marR="7986" marT="79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165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Аяно-Майский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6" marR="7986" marT="79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4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Бикинский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6" marR="7986" marT="79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4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Ванинский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6" marR="7986" marT="79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4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Верхнебуреинский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6" marR="7986" marT="79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4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Вяземский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6" marR="7986" marT="79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4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Комсомольский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6" marR="7986" marT="79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4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 им.Лазо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6" marR="7986" marT="79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4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Нанайский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6" marR="7986" marT="79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4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Николаевский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6" marR="7986" marT="79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4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Охотский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6" marR="7986" marT="79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4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П. Осипенко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6" marR="7986" marT="79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498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Советско-Гаванский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6" marR="7986" marT="79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4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Солнечный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6" marR="7986" marT="79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498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Тугуро-Чумиканский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6" marR="7986" marT="79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Ульчский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6" marR="7986" marT="79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4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Хабаровский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9" marR="6389" marT="63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6" marR="7986" marT="79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921098" y="-174721"/>
            <a:ext cx="5513358" cy="10515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Весенние каникулы 2024</a:t>
            </a:r>
            <a:br>
              <a:rPr lang="ru-RU" sz="2400" b="1" dirty="0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по состоянию на 25 января</a:t>
            </a:r>
            <a:endParaRPr lang="ru-RU" sz="2400" b="1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949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248389"/>
              </p:ext>
            </p:extLst>
          </p:nvPr>
        </p:nvGraphicFramePr>
        <p:xfrm>
          <a:off x="225911" y="1080296"/>
          <a:ext cx="11768866" cy="5679675"/>
        </p:xfrm>
        <a:graphic>
          <a:graphicData uri="http://schemas.openxmlformats.org/drawingml/2006/table">
            <a:tbl>
              <a:tblPr/>
              <a:tblGrid>
                <a:gridCol w="2414587"/>
                <a:gridCol w="764676"/>
                <a:gridCol w="1111934"/>
                <a:gridCol w="1250476"/>
                <a:gridCol w="937408"/>
                <a:gridCol w="998581"/>
                <a:gridCol w="1106538"/>
                <a:gridCol w="985087"/>
                <a:gridCol w="1093041"/>
                <a:gridCol w="1106538"/>
              </a:tblGrid>
              <a:tr h="167485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Территория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школ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учреждений ДО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краевых учреждений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ГОЛ Лето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Имеют СЭЗ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Документы </a:t>
                      </a: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ФБУЗ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% готовности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332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базе школ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базе ДО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базе</a:t>
                      </a:r>
                      <a:b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краевых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169069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г. Хабаровск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35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г. Комсомольск-на-Амуре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069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Амурский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35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Аяно-Майский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на базе 3 школ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069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Бикинский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069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Ванинский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069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Верхнебуреинский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069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Вяземский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069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Комсомольский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069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 им.Лазо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069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Нанайский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069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Николаевский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069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Охотский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069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П. Осипенко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35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Советско-Гаванский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069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Солнечный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35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Тугуро-Чумиканский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069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Ульчский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069">
                <a:tc>
                  <a:txBody>
                    <a:bodyPr/>
                    <a:lstStyle/>
                    <a:p>
                      <a:pPr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Хабаровский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4" marR="6334" marT="63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8" marR="7918" marT="79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58295" y="150607"/>
            <a:ext cx="11077085" cy="853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</a:pPr>
            <a:r>
              <a:rPr lang="ru-RU" sz="2400" b="1" dirty="0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Ход подготовки к летним каникулам 2024 </a:t>
            </a:r>
            <a:br>
              <a:rPr lang="ru-RU" sz="2400" b="1" dirty="0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по состоянию на 25 января</a:t>
            </a:r>
            <a:endParaRPr lang="ru-RU" sz="2400" b="1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3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26433</TotalTime>
  <Words>574</Words>
  <Application>Microsoft Office PowerPoint</Application>
  <PresentationFormat>Широкоэкранный</PresentationFormat>
  <Paragraphs>416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Wingdings</vt:lpstr>
      <vt:lpstr>Тема Office</vt:lpstr>
      <vt:lpstr>Детская оздоровительная кампания 2024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Викторовна Еращенко</dc:creator>
  <cp:lastModifiedBy>Юлия Александровна Ярошенко</cp:lastModifiedBy>
  <cp:revision>713</cp:revision>
  <cp:lastPrinted>2024-01-25T03:52:49Z</cp:lastPrinted>
  <dcterms:created xsi:type="dcterms:W3CDTF">2023-04-05T02:44:14Z</dcterms:created>
  <dcterms:modified xsi:type="dcterms:W3CDTF">2024-01-26T00:13:42Z</dcterms:modified>
</cp:coreProperties>
</file>